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308" r:id="rId3"/>
    <p:sldId id="309" r:id="rId4"/>
    <p:sldId id="316" r:id="rId5"/>
    <p:sldId id="310" r:id="rId6"/>
    <p:sldId id="318" r:id="rId7"/>
    <p:sldId id="317" r:id="rId8"/>
    <p:sldId id="319" r:id="rId9"/>
    <p:sldId id="320" r:id="rId10"/>
    <p:sldId id="312" r:id="rId11"/>
    <p:sldId id="313" r:id="rId12"/>
    <p:sldId id="314" r:id="rId13"/>
    <p:sldId id="269" r:id="rId14"/>
    <p:sldId id="296" r:id="rId15"/>
    <p:sldId id="297" r:id="rId16"/>
    <p:sldId id="298" r:id="rId17"/>
    <p:sldId id="260" r:id="rId18"/>
    <p:sldId id="261" r:id="rId19"/>
    <p:sldId id="299" r:id="rId20"/>
    <p:sldId id="262" r:id="rId21"/>
    <p:sldId id="263" r:id="rId22"/>
    <p:sldId id="264" r:id="rId23"/>
    <p:sldId id="300" r:id="rId24"/>
    <p:sldId id="265" r:id="rId25"/>
    <p:sldId id="293" r:id="rId26"/>
    <p:sldId id="302" r:id="rId27"/>
    <p:sldId id="271" r:id="rId28"/>
    <p:sldId id="303" r:id="rId29"/>
    <p:sldId id="304" r:id="rId30"/>
    <p:sldId id="315" r:id="rId31"/>
    <p:sldId id="276" r:id="rId32"/>
    <p:sldId id="281" r:id="rId33"/>
    <p:sldId id="284" r:id="rId34"/>
    <p:sldId id="285" r:id="rId35"/>
    <p:sldId id="279" r:id="rId36"/>
    <p:sldId id="288" r:id="rId37"/>
    <p:sldId id="292" r:id="rId38"/>
    <p:sldId id="283" r:id="rId39"/>
    <p:sldId id="286" r:id="rId40"/>
    <p:sldId id="287" r:id="rId41"/>
    <p:sldId id="294" r:id="rId42"/>
    <p:sldId id="305" r:id="rId43"/>
    <p:sldId id="306" r:id="rId44"/>
    <p:sldId id="307" r:id="rId45"/>
    <p:sldId id="277" r:id="rId46"/>
    <p:sldId id="278" r:id="rId47"/>
    <p:sldId id="289" r:id="rId48"/>
    <p:sldId id="29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686" y="11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A27D4-6CE5-4B31-B959-185B7371AD5E}" type="datetimeFigureOut">
              <a:rPr lang="en-AU" smtClean="0"/>
              <a:t>17/11/2020</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5D600-1EF8-4790-B1D7-C14F4C41A122}" type="slidenum">
              <a:rPr lang="en-AU" smtClean="0"/>
              <a:t>‹#›</a:t>
            </a:fld>
            <a:endParaRPr lang="en-AU" dirty="0"/>
          </a:p>
        </p:txBody>
      </p:sp>
    </p:spTree>
    <p:extLst>
      <p:ext uri="{BB962C8B-B14F-4D97-AF65-F5344CB8AC3E}">
        <p14:creationId xmlns:p14="http://schemas.microsoft.com/office/powerpoint/2010/main" val="2020270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fms.gov.au/services/html/bankruptcy.html" TargetMode="External"/><Relationship Id="rId13" Type="http://schemas.openxmlformats.org/officeDocument/2006/relationships/hyperlink" Target="http://www.fedcourt.gov.au/pracproc/practice_jurisd.html" TargetMode="External"/><Relationship Id="rId3" Type="http://schemas.openxmlformats.org/officeDocument/2006/relationships/hyperlink" Target="http://www.magistratescourt.vic.gov.au/" TargetMode="External"/><Relationship Id="rId7" Type="http://schemas.openxmlformats.org/officeDocument/2006/relationships/hyperlink" Target="http://www.fms.gov.au/services/html/administrative.html" TargetMode="External"/><Relationship Id="rId12" Type="http://schemas.openxmlformats.org/officeDocument/2006/relationships/hyperlink" Target="http://www.fms.gov.au/services/html/migration.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www.fms.gov.au/services/html/family.html" TargetMode="External"/><Relationship Id="rId11" Type="http://schemas.openxmlformats.org/officeDocument/2006/relationships/hyperlink" Target="http://www.fms.gov.au/services/html/privacy.html" TargetMode="External"/><Relationship Id="rId5" Type="http://schemas.openxmlformats.org/officeDocument/2006/relationships/hyperlink" Target="http://www.supremecourt.vic.gov.au/" TargetMode="External"/><Relationship Id="rId10" Type="http://schemas.openxmlformats.org/officeDocument/2006/relationships/hyperlink" Target="http://www.fms.gov.au/services/html/human.html" TargetMode="External"/><Relationship Id="rId4" Type="http://schemas.openxmlformats.org/officeDocument/2006/relationships/hyperlink" Target="http://www.countycourt.vic.gov.au/" TargetMode="External"/><Relationship Id="rId9" Type="http://schemas.openxmlformats.org/officeDocument/2006/relationships/hyperlink" Target="http://www.fms.gov.au/services/html/trade.html" TargetMode="External"/><Relationship Id="rId14" Type="http://schemas.openxmlformats.org/officeDocument/2006/relationships/hyperlink" Target="http://www.fms.gov.au/"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13</a:t>
            </a:fld>
            <a:endParaRPr lang="en-AU" dirty="0"/>
          </a:p>
        </p:txBody>
      </p:sp>
    </p:spTree>
    <p:extLst>
      <p:ext uri="{BB962C8B-B14F-4D97-AF65-F5344CB8AC3E}">
        <p14:creationId xmlns:p14="http://schemas.microsoft.com/office/powerpoint/2010/main" val="58618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22</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i="0" dirty="0"/>
          </a:p>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23</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24</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25</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26</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27</a:t>
            </a:fld>
            <a:endParaRPr lang="en-AU" dirty="0"/>
          </a:p>
        </p:txBody>
      </p:sp>
    </p:spTree>
    <p:extLst>
      <p:ext uri="{BB962C8B-B14F-4D97-AF65-F5344CB8AC3E}">
        <p14:creationId xmlns:p14="http://schemas.microsoft.com/office/powerpoint/2010/main" val="3276651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28</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29</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ADDEF-7A3A-42A1-90CF-19BA1A230201}" type="slidenum">
              <a:rPr lang="en-AU" altLang="en-US"/>
              <a:pPr/>
              <a:t>30</a:t>
            </a:fld>
            <a:endParaRPr lang="en-AU"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a:lnSpc>
                <a:spcPct val="80000"/>
              </a:lnSpc>
            </a:pPr>
            <a:r>
              <a:rPr lang="en-AU" altLang="en-US" sz="800" b="1"/>
              <a:t>Categories of courts</a:t>
            </a:r>
            <a:r>
              <a:rPr lang="en-AU" altLang="en-US" sz="800"/>
              <a:t/>
            </a:r>
            <a:br>
              <a:rPr lang="en-AU" altLang="en-US" sz="800"/>
            </a:br>
            <a:r>
              <a:rPr lang="en-AU" altLang="en-US" sz="800"/>
              <a:t>The Courts system in Victoria can seem complicated. Because laws are made by both State and Federal governments, and as a result of the Constitution, there are both State and Federal courts and tribunals. Sometimes there might be more than one law involved and so there might be more than one court or tribunal relevant to your situation.</a:t>
            </a:r>
            <a:br>
              <a:rPr lang="en-AU" altLang="en-US" sz="800"/>
            </a:br>
            <a:endParaRPr lang="en-AU" altLang="en-US" sz="800"/>
          </a:p>
          <a:p>
            <a:pPr>
              <a:lnSpc>
                <a:spcPct val="80000"/>
              </a:lnSpc>
            </a:pPr>
            <a:r>
              <a:rPr lang="en-AU" altLang="en-US" sz="800" b="1"/>
              <a:t>Victorian Courts</a:t>
            </a:r>
          </a:p>
          <a:p>
            <a:pPr>
              <a:lnSpc>
                <a:spcPct val="80000"/>
              </a:lnSpc>
            </a:pPr>
            <a:r>
              <a:rPr lang="en-AU" altLang="en-US" sz="800"/>
              <a:t>Small cases, either involving disputes about small amounts of money (up to $40,000) or less serious crimes, are dealt with in the </a:t>
            </a:r>
            <a:r>
              <a:rPr lang="en-AU" altLang="en-US" sz="800">
                <a:hlinkClick r:id="rId3"/>
              </a:rPr>
              <a:t>Magistrates' Court of Victoria</a:t>
            </a:r>
            <a:r>
              <a:rPr lang="en-AU" altLang="en-US" sz="800"/>
              <a:t>. </a:t>
            </a:r>
            <a:r>
              <a:rPr lang="en-AU" altLang="en-US" sz="800">
                <a:hlinkClick r:id="rId4"/>
              </a:rPr>
              <a:t>The County Court of Victoria</a:t>
            </a:r>
            <a:r>
              <a:rPr lang="en-AU" altLang="en-US" sz="800"/>
              <a:t> deals with more serious crimes or amounts of money between $40,000 and $200,000. Most appeals from the Magistrates' Court are heard in the County Court.</a:t>
            </a:r>
            <a:br>
              <a:rPr lang="en-AU" altLang="en-US" sz="800"/>
            </a:br>
            <a:r>
              <a:rPr lang="en-AU" altLang="en-US" sz="800"/>
              <a:t/>
            </a:r>
            <a:br>
              <a:rPr lang="en-AU" altLang="en-US" sz="800"/>
            </a:br>
            <a:r>
              <a:rPr lang="en-AU" altLang="en-US" sz="800">
                <a:hlinkClick r:id="rId5"/>
              </a:rPr>
              <a:t>The Supreme Court of Victoria</a:t>
            </a:r>
            <a:r>
              <a:rPr lang="en-AU" altLang="en-US" sz="800"/>
              <a:t> hears very serious criminal cases, such as murder, and also hears cases about large disputes over money and businesses. It can also hear appeals about decisions made in the County Court.</a:t>
            </a:r>
          </a:p>
          <a:p>
            <a:pPr>
              <a:lnSpc>
                <a:spcPct val="80000"/>
              </a:lnSpc>
            </a:pPr>
            <a:endParaRPr lang="en-AU" altLang="en-US" sz="800"/>
          </a:p>
          <a:p>
            <a:pPr>
              <a:lnSpc>
                <a:spcPct val="80000"/>
              </a:lnSpc>
            </a:pPr>
            <a:r>
              <a:rPr lang="en-US" altLang="en-US" sz="800"/>
              <a:t>The Court of Appeal is really part of the Supreme Court. It hears appeals from decisions of single judges of the Supreme Court</a:t>
            </a:r>
          </a:p>
          <a:p>
            <a:pPr>
              <a:lnSpc>
                <a:spcPct val="80000"/>
              </a:lnSpc>
            </a:pPr>
            <a:endParaRPr lang="en-AU" altLang="en-US" sz="800"/>
          </a:p>
          <a:p>
            <a:pPr>
              <a:lnSpc>
                <a:spcPct val="80000"/>
              </a:lnSpc>
            </a:pPr>
            <a:r>
              <a:rPr lang="en-AU" altLang="en-US" sz="800" b="1"/>
              <a:t>Federal Magistrates Service</a:t>
            </a:r>
          </a:p>
          <a:p>
            <a:pPr>
              <a:lnSpc>
                <a:spcPct val="80000"/>
              </a:lnSpc>
            </a:pPr>
            <a:r>
              <a:rPr lang="en-AU" altLang="en-US" sz="800"/>
              <a:t>The Federal Magistrates' Service is a Federal court that hears some of the smaller cases that might otherwise go to the Family Court or the Federal Court of Australia. Its jurisdiction includes </a:t>
            </a:r>
            <a:r>
              <a:rPr lang="en-AU" altLang="en-US" sz="800">
                <a:hlinkClick r:id="rId6"/>
              </a:rPr>
              <a:t>family law and child support</a:t>
            </a:r>
            <a:r>
              <a:rPr lang="en-AU" altLang="en-US" sz="800"/>
              <a:t>, </a:t>
            </a:r>
            <a:r>
              <a:rPr lang="en-AU" altLang="en-US" sz="800">
                <a:hlinkClick r:id="rId7"/>
              </a:rPr>
              <a:t>administrative law</a:t>
            </a:r>
            <a:r>
              <a:rPr lang="en-AU" altLang="en-US" sz="800"/>
              <a:t>, </a:t>
            </a:r>
            <a:r>
              <a:rPr lang="en-AU" altLang="en-US" sz="800">
                <a:hlinkClick r:id="rId8"/>
              </a:rPr>
              <a:t>bankruptcy</a:t>
            </a:r>
            <a:r>
              <a:rPr lang="en-AU" altLang="en-US" sz="800"/>
              <a:t>, </a:t>
            </a:r>
            <a:r>
              <a:rPr lang="en-AU" altLang="en-US" sz="800">
                <a:hlinkClick r:id="rId9"/>
              </a:rPr>
              <a:t>consumer protection</a:t>
            </a:r>
            <a:r>
              <a:rPr lang="en-AU" altLang="en-US" sz="800"/>
              <a:t>, </a:t>
            </a:r>
            <a:r>
              <a:rPr lang="en-AU" altLang="en-US" sz="800">
                <a:hlinkClick r:id="rId10"/>
              </a:rPr>
              <a:t>human rights</a:t>
            </a:r>
            <a:r>
              <a:rPr lang="en-AU" altLang="en-US" sz="800"/>
              <a:t>, </a:t>
            </a:r>
            <a:r>
              <a:rPr lang="en-AU" altLang="en-US" sz="800">
                <a:hlinkClick r:id="rId11"/>
              </a:rPr>
              <a:t>privacy law</a:t>
            </a:r>
            <a:r>
              <a:rPr lang="en-AU" altLang="en-US" sz="800"/>
              <a:t> and </a:t>
            </a:r>
            <a:r>
              <a:rPr lang="en-AU" altLang="en-US" sz="800">
                <a:hlinkClick r:id="rId12"/>
              </a:rPr>
              <a:t>migration matters</a:t>
            </a:r>
            <a:r>
              <a:rPr lang="en-AU" altLang="en-US" sz="800"/>
              <a:t>. The service shares those jurisdictions within the Family Court of Australia and the Federal Court of Australia. Some work in those jurisdictions will also continue to be done in state courts.</a:t>
            </a:r>
          </a:p>
          <a:p>
            <a:pPr>
              <a:lnSpc>
                <a:spcPct val="80000"/>
              </a:lnSpc>
            </a:pPr>
            <a:endParaRPr lang="en-US" altLang="en-US" sz="800"/>
          </a:p>
          <a:p>
            <a:pPr>
              <a:lnSpc>
                <a:spcPct val="80000"/>
              </a:lnSpc>
            </a:pPr>
            <a:r>
              <a:rPr lang="en-AU" altLang="en-US" sz="800" b="1"/>
              <a:t>Family Court</a:t>
            </a:r>
            <a:br>
              <a:rPr lang="en-AU" altLang="en-US" sz="800" b="1"/>
            </a:br>
            <a:r>
              <a:rPr lang="en-AU" altLang="en-US" sz="800"/>
              <a:t>Divorce cases, and disputes about who should look after children after there has been a break up between two parents, as well as disputes about dividing property after a marriage breakdown, are all heard in the Family Court. The Family Court is a Commonwealth Court.</a:t>
            </a:r>
            <a:br>
              <a:rPr lang="en-AU" altLang="en-US" sz="800"/>
            </a:br>
            <a:endParaRPr lang="en-US" altLang="en-US" sz="800"/>
          </a:p>
          <a:p>
            <a:pPr>
              <a:lnSpc>
                <a:spcPct val="80000"/>
              </a:lnSpc>
            </a:pPr>
            <a:r>
              <a:rPr lang="en-US" altLang="en-US" sz="800" b="1"/>
              <a:t>Federal Court</a:t>
            </a:r>
          </a:p>
          <a:p>
            <a:pPr>
              <a:lnSpc>
                <a:spcPct val="80000"/>
              </a:lnSpc>
            </a:pPr>
            <a:r>
              <a:rPr lang="en-AU" altLang="en-US" sz="800"/>
              <a:t>The Federal Court of Australia</a:t>
            </a:r>
            <a:r>
              <a:rPr lang="en-AU" altLang="en-US" sz="800" b="1"/>
              <a:t> </a:t>
            </a:r>
            <a:r>
              <a:rPr lang="en-AU" altLang="en-US" sz="800"/>
              <a:t>looks after a number of Federal law matters such as trade disputes, industrial disputes, bankruptcy, federal anti-discrimination laws, and so on. The Court is a superior court of record and a court of law and equity. It sits in all capital cities in Australia and elsewhere in Australia from time to time.  The Court's original jurisdiction is conferred by over </a:t>
            </a:r>
            <a:r>
              <a:rPr lang="en-AU" altLang="en-US" sz="800">
                <a:hlinkClick r:id="rId13"/>
              </a:rPr>
              <a:t>120 statutes</a:t>
            </a:r>
            <a:r>
              <a:rPr lang="en-AU" altLang="en-US" sz="800"/>
              <a:t> of the Australian Parliament.  The Court exercises appellate jurisdiction over decisions of single judges of the Court, decisions of the Supreme Courts of the Australian Capital Territory and Norfolk Island, decisions of the </a:t>
            </a:r>
            <a:r>
              <a:rPr lang="en-AU" altLang="en-US" sz="800">
                <a:hlinkClick r:id="rId14"/>
              </a:rPr>
              <a:t>Federal Magistrates Service</a:t>
            </a:r>
            <a:r>
              <a:rPr lang="en-AU" altLang="en-US" sz="800"/>
              <a:t> in non-family law matters and certain decisions of Australian State Supreme Courts exercising federal jurisdiction. </a:t>
            </a:r>
          </a:p>
          <a:p>
            <a:pPr>
              <a:lnSpc>
                <a:spcPct val="80000"/>
              </a:lnSpc>
            </a:pPr>
            <a:endParaRPr lang="en-US" altLang="en-US" sz="800"/>
          </a:p>
          <a:p>
            <a:pPr>
              <a:lnSpc>
                <a:spcPct val="80000"/>
              </a:lnSpc>
            </a:pPr>
            <a:r>
              <a:rPr lang="en-US" altLang="en-US" sz="800" b="1"/>
              <a:t>High Court Jurisdiction</a:t>
            </a:r>
          </a:p>
          <a:p>
            <a:pPr>
              <a:lnSpc>
                <a:spcPct val="80000"/>
              </a:lnSpc>
            </a:pPr>
            <a:r>
              <a:rPr lang="en-US" altLang="zh-TW" sz="800"/>
              <a:t>The Australian Constitution vests two types of jurisdiction in the High Court: original and appellate</a:t>
            </a:r>
            <a:r>
              <a:rPr lang="en-AU" altLang="zh-TW" sz="800"/>
              <a:t>. One of the High Court's principal functions is to decide disputes about the meaning of the Constitution. </a:t>
            </a:r>
            <a:endParaRPr lang="en-AU" altLang="en-US" sz="800"/>
          </a:p>
        </p:txBody>
      </p:sp>
    </p:spTree>
    <p:extLst>
      <p:ext uri="{BB962C8B-B14F-4D97-AF65-F5344CB8AC3E}">
        <p14:creationId xmlns:p14="http://schemas.microsoft.com/office/powerpoint/2010/main" val="550036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31</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14</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32</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33</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34</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35</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36</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37</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38</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39</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40</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41</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15</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42</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43</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44</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big</a:t>
            </a:r>
            <a:r>
              <a:rPr lang="en-AU" baseline="0" dirty="0"/>
              <a:t> idea is </a:t>
            </a:r>
            <a:r>
              <a:rPr lang="en-AU" b="1" baseline="0" dirty="0"/>
              <a:t>subjectivity</a:t>
            </a:r>
            <a:r>
              <a:rPr lang="en-AU" b="0" baseline="0" dirty="0"/>
              <a:t>. The woman in the drawing</a:t>
            </a:r>
            <a:r>
              <a:rPr lang="en-AU" dirty="0"/>
              <a:t> poses</a:t>
            </a:r>
            <a:r>
              <a:rPr lang="en-AU" baseline="0" dirty="0"/>
              <a:t> three essential questions designed to foster inquiry, understanding, and transfer of learning.</a:t>
            </a:r>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45</a:t>
            </a:fld>
            <a:endParaRPr lang="en-AU" dirty="0"/>
          </a:p>
        </p:txBody>
      </p:sp>
    </p:spTree>
    <p:extLst>
      <p:ext uri="{BB962C8B-B14F-4D97-AF65-F5344CB8AC3E}">
        <p14:creationId xmlns:p14="http://schemas.microsoft.com/office/powerpoint/2010/main" val="3588123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46</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47</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48</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16</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17</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18</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19</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75D5D600-1EF8-4790-B1D7-C14F4C41A122}" type="slidenum">
              <a:rPr lang="en-AU" smtClean="0"/>
              <a:t>20</a:t>
            </a:fld>
            <a:endParaRPr lang="en-AU" dirty="0"/>
          </a:p>
        </p:txBody>
      </p:sp>
    </p:spTree>
    <p:extLst>
      <p:ext uri="{BB962C8B-B14F-4D97-AF65-F5344CB8AC3E}">
        <p14:creationId xmlns:p14="http://schemas.microsoft.com/office/powerpoint/2010/main" val="363796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D5D600-1EF8-4790-B1D7-C14F4C41A122}" type="slidenum">
              <a:rPr lang="en-AU" smtClean="0"/>
              <a:t>21</a:t>
            </a:fld>
            <a:endParaRPr lang="en-AU" dirty="0"/>
          </a:p>
        </p:txBody>
      </p:sp>
    </p:spTree>
    <p:extLst>
      <p:ext uri="{BB962C8B-B14F-4D97-AF65-F5344CB8AC3E}">
        <p14:creationId xmlns:p14="http://schemas.microsoft.com/office/powerpoint/2010/main" val="2046279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D20899-E8F7-824C-A505-994355AC0AC4}" type="datetimeFigureOut">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855B0-D62E-9E44-B7EF-8E49D31AD382}" type="slidenum">
              <a:rPr lang="en-US" smtClean="0"/>
              <a:t>‹#›</a:t>
            </a:fld>
            <a:endParaRPr lang="en-US" dirty="0"/>
          </a:p>
        </p:txBody>
      </p:sp>
    </p:spTree>
    <p:extLst>
      <p:ext uri="{BB962C8B-B14F-4D97-AF65-F5344CB8AC3E}">
        <p14:creationId xmlns:p14="http://schemas.microsoft.com/office/powerpoint/2010/main" val="38166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D20899-E8F7-824C-A505-994355AC0AC4}" type="datetimeFigureOut">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855B0-D62E-9E44-B7EF-8E49D31AD382}" type="slidenum">
              <a:rPr lang="en-US" smtClean="0"/>
              <a:t>‹#›</a:t>
            </a:fld>
            <a:endParaRPr lang="en-US" dirty="0"/>
          </a:p>
        </p:txBody>
      </p:sp>
    </p:spTree>
    <p:extLst>
      <p:ext uri="{BB962C8B-B14F-4D97-AF65-F5344CB8AC3E}">
        <p14:creationId xmlns:p14="http://schemas.microsoft.com/office/powerpoint/2010/main" val="120151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D20899-E8F7-824C-A505-994355AC0AC4}" type="datetimeFigureOut">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855B0-D62E-9E44-B7EF-8E49D31AD382}" type="slidenum">
              <a:rPr lang="en-US" smtClean="0"/>
              <a:t>‹#›</a:t>
            </a:fld>
            <a:endParaRPr lang="en-US" dirty="0"/>
          </a:p>
        </p:txBody>
      </p:sp>
    </p:spTree>
    <p:extLst>
      <p:ext uri="{BB962C8B-B14F-4D97-AF65-F5344CB8AC3E}">
        <p14:creationId xmlns:p14="http://schemas.microsoft.com/office/powerpoint/2010/main" val="384756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D20899-E8F7-824C-A505-994355AC0AC4}" type="datetimeFigureOut">
              <a:rPr lang="en-US" smtClean="0"/>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8855B0-D62E-9E44-B7EF-8E49D31AD382}" type="slidenum">
              <a:rPr lang="en-US" smtClean="0"/>
              <a:t>‹#›</a:t>
            </a:fld>
            <a:endParaRPr lang="en-US" dirty="0"/>
          </a:p>
        </p:txBody>
      </p:sp>
    </p:spTree>
    <p:extLst>
      <p:ext uri="{BB962C8B-B14F-4D97-AF65-F5344CB8AC3E}">
        <p14:creationId xmlns:p14="http://schemas.microsoft.com/office/powerpoint/2010/main" val="107294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D20899-E8F7-824C-A505-994355AC0AC4}" type="datetimeFigureOut">
              <a:rPr lang="en-US" smtClean="0"/>
              <a:t>11/17/2020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8855B0-D62E-9E44-B7EF-8E49D31AD382}" type="slidenum">
              <a:rPr lang="en-US" smtClean="0"/>
              <a:t>‹#›</a:t>
            </a:fld>
            <a:endParaRPr lang="en-US" dirty="0"/>
          </a:p>
        </p:txBody>
      </p:sp>
    </p:spTree>
    <p:extLst>
      <p:ext uri="{BB962C8B-B14F-4D97-AF65-F5344CB8AC3E}">
        <p14:creationId xmlns:p14="http://schemas.microsoft.com/office/powerpoint/2010/main" val="2321323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20899-E8F7-824C-A505-994355AC0AC4}" type="datetimeFigureOut">
              <a:rPr lang="en-US" smtClean="0"/>
              <a:t>11/17/2020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855B0-D62E-9E44-B7EF-8E49D31AD382}" type="slidenum">
              <a:rPr lang="en-US" smtClean="0"/>
              <a:t>‹#›</a:t>
            </a:fld>
            <a:endParaRPr lang="en-US" dirty="0"/>
          </a:p>
        </p:txBody>
      </p:sp>
    </p:spTree>
    <p:extLst>
      <p:ext uri="{BB962C8B-B14F-4D97-AF65-F5344CB8AC3E}">
        <p14:creationId xmlns:p14="http://schemas.microsoft.com/office/powerpoint/2010/main" val="274672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gharley@dglaw.com.a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6.jpeg"/><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6.jpe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6.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6.jpe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3289769" y="1817224"/>
            <a:ext cx="5686425" cy="967567"/>
          </a:xfrm>
          <a:noFill/>
        </p:spPr>
        <p:txBody>
          <a:bodyPr>
            <a:normAutofit fontScale="90000"/>
          </a:bodyPr>
          <a:lstStyle/>
          <a:p>
            <a:pPr algn="l"/>
            <a:r>
              <a:rPr lang="en-US" dirty="0">
                <a:solidFill>
                  <a:srgbClr val="000090"/>
                </a:solidFill>
                <a:latin typeface="Arial"/>
                <a:cs typeface="Arial"/>
              </a:rPr>
              <a:t>The Australian Legal System</a:t>
            </a:r>
          </a:p>
        </p:txBody>
      </p:sp>
      <p:sp>
        <p:nvSpPr>
          <p:cNvPr id="5" name="Rectangle 4"/>
          <p:cNvSpPr>
            <a:spLocks noChangeArrowheads="1"/>
          </p:cNvSpPr>
          <p:nvPr/>
        </p:nvSpPr>
        <p:spPr bwMode="auto">
          <a:xfrm>
            <a:off x="3289769" y="3886200"/>
            <a:ext cx="42957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pPr>
            <a:r>
              <a:rPr lang="en-US" sz="1600" dirty="0">
                <a:solidFill>
                  <a:srgbClr val="000090"/>
                </a:solidFill>
                <a:latin typeface="Arial"/>
                <a:cs typeface="Arial"/>
              </a:rPr>
              <a:t>Week 1 Lecture</a:t>
            </a:r>
          </a:p>
          <a:p>
            <a:pPr>
              <a:spcBef>
                <a:spcPct val="20000"/>
              </a:spcBef>
            </a:pPr>
            <a:endParaRPr lang="en-US" sz="1600" dirty="0">
              <a:solidFill>
                <a:srgbClr val="000090"/>
              </a:solidFill>
              <a:latin typeface="Arial"/>
              <a:cs typeface="Arial"/>
            </a:endParaRPr>
          </a:p>
        </p:txBody>
      </p:sp>
      <p:sp>
        <p:nvSpPr>
          <p:cNvPr id="12" name="Rectangle 3"/>
          <p:cNvSpPr>
            <a:spLocks noGrp="1" noChangeArrowheads="1"/>
          </p:cNvSpPr>
          <p:nvPr>
            <p:ph type="subTitle" idx="1"/>
          </p:nvPr>
        </p:nvSpPr>
        <p:spPr>
          <a:xfrm>
            <a:off x="3289769" y="2860381"/>
            <a:ext cx="6035675" cy="904875"/>
          </a:xfrm>
          <a:noFill/>
        </p:spPr>
        <p:txBody>
          <a:bodyPr>
            <a:normAutofit fontScale="92500" lnSpcReduction="10000"/>
          </a:bodyPr>
          <a:lstStyle/>
          <a:p>
            <a:pPr algn="l"/>
            <a:endParaRPr lang="en-US" sz="2800" dirty="0">
              <a:solidFill>
                <a:srgbClr val="00AEEF"/>
              </a:solidFill>
              <a:latin typeface="Arial"/>
              <a:cs typeface="Arial"/>
            </a:endParaRPr>
          </a:p>
          <a:p>
            <a:pPr algn="l"/>
            <a:r>
              <a:rPr lang="en-US" sz="2800" dirty="0">
                <a:solidFill>
                  <a:srgbClr val="00AEEF"/>
                </a:solidFill>
                <a:latin typeface="Arial"/>
                <a:cs typeface="Arial"/>
              </a:rPr>
              <a:t>BUS107 Commercial Law</a:t>
            </a:r>
          </a:p>
          <a:p>
            <a:pPr algn="l"/>
            <a:endParaRPr lang="en-US" sz="2800" dirty="0">
              <a:solidFill>
                <a:srgbClr val="00AEEF"/>
              </a:solidFill>
              <a:latin typeface="Arial"/>
              <a:cs typeface="Arial"/>
            </a:endParaRPr>
          </a:p>
        </p:txBody>
      </p:sp>
    </p:spTree>
    <p:extLst>
      <p:ext uri="{BB962C8B-B14F-4D97-AF65-F5344CB8AC3E}">
        <p14:creationId xmlns:p14="http://schemas.microsoft.com/office/powerpoint/2010/main" val="2568201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altLang="en-US" b="1" dirty="0"/>
              <a:t>What is required of you?</a:t>
            </a:r>
          </a:p>
        </p:txBody>
      </p:sp>
      <p:sp>
        <p:nvSpPr>
          <p:cNvPr id="131074" name="Rectangle 2"/>
          <p:cNvSpPr>
            <a:spLocks noGrp="1" noChangeArrowheads="1"/>
          </p:cNvSpPr>
          <p:nvPr>
            <p:ph idx="1"/>
          </p:nvPr>
        </p:nvSpPr>
        <p:spPr>
          <a:ln/>
        </p:spPr>
        <p:txBody>
          <a:bodyPr>
            <a:normAutofit fontScale="92500" lnSpcReduction="10000"/>
          </a:bodyPr>
          <a:lstStyle/>
          <a:p>
            <a:pPr>
              <a:lnSpc>
                <a:spcPct val="90000"/>
              </a:lnSpc>
            </a:pPr>
            <a:r>
              <a:rPr lang="en-US" altLang="en-US" dirty="0"/>
              <a:t>Private study = time in class</a:t>
            </a:r>
          </a:p>
          <a:p>
            <a:pPr>
              <a:lnSpc>
                <a:spcPct val="90000"/>
              </a:lnSpc>
            </a:pPr>
            <a:r>
              <a:rPr lang="en-US" altLang="en-US" dirty="0"/>
              <a:t>Read notes every week</a:t>
            </a:r>
          </a:p>
          <a:p>
            <a:pPr>
              <a:lnSpc>
                <a:spcPct val="90000"/>
              </a:lnSpc>
            </a:pPr>
            <a:r>
              <a:rPr lang="en-US" altLang="en-US" dirty="0"/>
              <a:t>Prepare for lectures in advance</a:t>
            </a:r>
          </a:p>
          <a:p>
            <a:pPr>
              <a:lnSpc>
                <a:spcPct val="90000"/>
              </a:lnSpc>
            </a:pPr>
            <a:r>
              <a:rPr lang="en-US" altLang="en-US" dirty="0"/>
              <a:t>Attend lectures PUNCTUALLY and TAKE NOTES</a:t>
            </a:r>
          </a:p>
          <a:p>
            <a:pPr>
              <a:lnSpc>
                <a:spcPct val="90000"/>
              </a:lnSpc>
            </a:pPr>
            <a:r>
              <a:rPr lang="en-US" altLang="en-US" dirty="0"/>
              <a:t>Mobiles Off \ No Facebook \ No Texting \ No Chatting</a:t>
            </a:r>
          </a:p>
          <a:p>
            <a:pPr>
              <a:lnSpc>
                <a:spcPct val="90000"/>
              </a:lnSpc>
            </a:pPr>
            <a:r>
              <a:rPr lang="en-US" altLang="en-US" dirty="0"/>
              <a:t>Ask and answer questions</a:t>
            </a:r>
          </a:p>
          <a:p>
            <a:pPr>
              <a:lnSpc>
                <a:spcPct val="90000"/>
              </a:lnSpc>
            </a:pPr>
            <a:r>
              <a:rPr lang="en-US" altLang="en-US" dirty="0"/>
              <a:t>Participate fully in all group activities</a:t>
            </a:r>
          </a:p>
          <a:p>
            <a:pPr>
              <a:lnSpc>
                <a:spcPct val="90000"/>
              </a:lnSpc>
            </a:pPr>
            <a:r>
              <a:rPr lang="en-US" altLang="en-US" dirty="0"/>
              <a:t>Complete all assessments on time</a:t>
            </a:r>
          </a:p>
        </p:txBody>
      </p:sp>
    </p:spTree>
    <p:extLst>
      <p:ext uri="{BB962C8B-B14F-4D97-AF65-F5344CB8AC3E}">
        <p14:creationId xmlns:p14="http://schemas.microsoft.com/office/powerpoint/2010/main" val="3162676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7" name="Picture 7" descr="scalesofjus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28" y="2078832"/>
            <a:ext cx="3401615" cy="36183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altLang="en-US" b="1" dirty="0"/>
              <a:t>Problem Solving</a:t>
            </a:r>
          </a:p>
        </p:txBody>
      </p:sp>
      <p:sp>
        <p:nvSpPr>
          <p:cNvPr id="4" name="Content Placeholder 3"/>
          <p:cNvSpPr>
            <a:spLocks noGrp="1"/>
          </p:cNvSpPr>
          <p:nvPr>
            <p:ph sz="half" idx="2"/>
          </p:nvPr>
        </p:nvSpPr>
        <p:spPr/>
        <p:txBody>
          <a:bodyPr/>
          <a:lstStyle/>
          <a:p>
            <a:r>
              <a:rPr lang="en-US" altLang="en-US" dirty="0"/>
              <a:t>Often no “right” answer - explore all possibilities</a:t>
            </a:r>
          </a:p>
          <a:p>
            <a:r>
              <a:rPr lang="en-US" altLang="en-US" dirty="0"/>
              <a:t>A weighing up of competing factors</a:t>
            </a:r>
          </a:p>
          <a:p>
            <a:r>
              <a:rPr lang="en-US" altLang="en-US" dirty="0"/>
              <a:t>Citing cases</a:t>
            </a:r>
          </a:p>
        </p:txBody>
      </p:sp>
    </p:spTree>
    <p:extLst>
      <p:ext uri="{BB962C8B-B14F-4D97-AF65-F5344CB8AC3E}">
        <p14:creationId xmlns:p14="http://schemas.microsoft.com/office/powerpoint/2010/main" val="253993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t>Do you want to pass?</a:t>
            </a:r>
            <a:endParaRPr lang="en-AU" dirty="0"/>
          </a:p>
        </p:txBody>
      </p:sp>
      <p:sp>
        <p:nvSpPr>
          <p:cNvPr id="132098" name="Rectangle 2"/>
          <p:cNvSpPr>
            <a:spLocks noGrp="1" noChangeArrowheads="1"/>
          </p:cNvSpPr>
          <p:nvPr>
            <p:ph idx="1"/>
          </p:nvPr>
        </p:nvSpPr>
        <p:spPr>
          <a:ln/>
        </p:spPr>
        <p:txBody>
          <a:bodyPr>
            <a:normAutofit fontScale="92500" lnSpcReduction="20000"/>
          </a:bodyPr>
          <a:lstStyle/>
          <a:p>
            <a:r>
              <a:rPr lang="en-US" altLang="en-US" dirty="0"/>
              <a:t>In an Australian university learning is YOUR responsibility. It is up to you to be self- disciplined and keep up to date</a:t>
            </a:r>
          </a:p>
          <a:p>
            <a:r>
              <a:rPr lang="en-US" altLang="en-US" dirty="0"/>
              <a:t>Begin reading your textbook &amp; lecture notes TODAY</a:t>
            </a:r>
          </a:p>
          <a:p>
            <a:r>
              <a:rPr lang="en-US" altLang="en-US" dirty="0"/>
              <a:t>Seek help if you have difficulty writing assessments</a:t>
            </a:r>
          </a:p>
          <a:p>
            <a:r>
              <a:rPr lang="en-US" altLang="en-US" dirty="0"/>
              <a:t>Ask your lecturer to explain if you don’t understand something.</a:t>
            </a:r>
          </a:p>
          <a:p>
            <a:r>
              <a:rPr lang="en-US" altLang="en-US" dirty="0"/>
              <a:t>Give priority to your study over part time work</a:t>
            </a:r>
          </a:p>
        </p:txBody>
      </p:sp>
    </p:spTree>
    <p:extLst>
      <p:ext uri="{BB962C8B-B14F-4D97-AF65-F5344CB8AC3E}">
        <p14:creationId xmlns:p14="http://schemas.microsoft.com/office/powerpoint/2010/main" val="389660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65113"/>
            <a:r>
              <a:rPr lang="en-US" dirty="0"/>
              <a:t>Small Group Discussion</a:t>
            </a:r>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3074" name="Picture 2" descr="https://thomaskuhnappreciation.files.wordpress.com/2013/04/darwin-f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924" y="2881657"/>
            <a:ext cx="1896070" cy="2667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3625746" y="2993923"/>
            <a:ext cx="4810332" cy="1696063"/>
          </a:xfrm>
          <a:prstGeom prst="wedgeRoundRectCallout">
            <a:avLst>
              <a:gd name="adj1" fmla="val -63902"/>
              <a:gd name="adj2" fmla="val 17728"/>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a:solidFill>
                  <a:schemeClr val="tx1"/>
                </a:solidFill>
                <a:latin typeface="Arial Narrow" panose="020B0606020202030204" pitchFamily="34" charset="0"/>
              </a:rPr>
              <a:t>It is not the strongest of the species that survive, nor the most intelligent, but the one most responsive to change</a:t>
            </a:r>
          </a:p>
        </p:txBody>
      </p:sp>
      <p:sp>
        <p:nvSpPr>
          <p:cNvPr id="11" name="Content Placeholder 2"/>
          <p:cNvSpPr>
            <a:spLocks noGrp="1"/>
          </p:cNvSpPr>
          <p:nvPr>
            <p:ph idx="1"/>
          </p:nvPr>
        </p:nvSpPr>
        <p:spPr>
          <a:xfrm>
            <a:off x="457200" y="1600200"/>
            <a:ext cx="8229600" cy="4525963"/>
          </a:xfrm>
        </p:spPr>
        <p:txBody>
          <a:bodyPr>
            <a:normAutofit/>
          </a:bodyPr>
          <a:lstStyle/>
          <a:p>
            <a:pPr marL="814388" indent="-457200"/>
            <a:r>
              <a:rPr lang="en-AU" dirty="0"/>
              <a:t>What does English biologist        Charles Darwin mean when he says:</a:t>
            </a:r>
          </a:p>
        </p:txBody>
      </p:sp>
    </p:spTree>
    <p:extLst>
      <p:ext uri="{BB962C8B-B14F-4D97-AF65-F5344CB8AC3E}">
        <p14:creationId xmlns:p14="http://schemas.microsoft.com/office/powerpoint/2010/main" val="419398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749408" y="3613126"/>
            <a:ext cx="7931224" cy="90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88900">
              <a:buNone/>
            </a:pPr>
            <a:r>
              <a:rPr lang="en-AU" sz="2000" b="1" dirty="0"/>
              <a:t>In groups, determine at least two different ways their objective may be achieved.</a:t>
            </a:r>
            <a:endParaRPr lang="en-US" sz="2000" b="1" dirty="0"/>
          </a:p>
          <a:p>
            <a:pPr marL="0" indent="0">
              <a:buFont typeface="Arial"/>
              <a:buNone/>
            </a:pPr>
            <a:endParaRPr lang="en-US" sz="2400" b="1" dirty="0"/>
          </a:p>
        </p:txBody>
      </p:sp>
      <p:sp>
        <p:nvSpPr>
          <p:cNvPr id="3" name="Content Placeholder 2"/>
          <p:cNvSpPr>
            <a:spLocks noGrp="1"/>
          </p:cNvSpPr>
          <p:nvPr>
            <p:ph idx="1"/>
          </p:nvPr>
        </p:nvSpPr>
        <p:spPr>
          <a:xfrm>
            <a:off x="756705" y="2015671"/>
            <a:ext cx="7931224" cy="2242580"/>
          </a:xfrm>
        </p:spPr>
        <p:txBody>
          <a:bodyPr>
            <a:normAutofit/>
          </a:bodyPr>
          <a:lstStyle/>
          <a:p>
            <a:pPr marL="3175" indent="85725">
              <a:buNone/>
            </a:pPr>
            <a:r>
              <a:rPr lang="en-AU" sz="2000" dirty="0"/>
              <a:t>They want to reduce the number of speeding infringements issued by police to motorists passing through Heathcote, a small suburb on the Princes Highway about 50 mins south of Sydney.  </a:t>
            </a:r>
          </a:p>
          <a:p>
            <a:pPr marL="3175" indent="85725">
              <a:buNone/>
            </a:pPr>
            <a:r>
              <a:rPr lang="en-AU" sz="2000" dirty="0"/>
              <a:t>Roads and Maritime seek your advice.</a:t>
            </a:r>
          </a:p>
          <a:p>
            <a:pPr marL="0" indent="88900">
              <a:buNone/>
            </a:pPr>
            <a:endParaRPr lang="en-AU" sz="2000" dirty="0"/>
          </a:p>
        </p:txBody>
      </p:sp>
      <p:sp>
        <p:nvSpPr>
          <p:cNvPr id="2" name="Title 1"/>
          <p:cNvSpPr>
            <a:spLocks noGrp="1"/>
          </p:cNvSpPr>
          <p:nvPr>
            <p:ph type="title"/>
          </p:nvPr>
        </p:nvSpPr>
        <p:spPr/>
        <p:txBody>
          <a:bodyPr/>
          <a:lstStyle/>
          <a:p>
            <a:pPr marL="265113"/>
            <a:r>
              <a:rPr lang="en-US" dirty="0"/>
              <a:t>Small Group Challenge</a:t>
            </a:r>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55576" y="1345068"/>
            <a:ext cx="7931224" cy="8019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88900">
              <a:buNone/>
            </a:pPr>
            <a:r>
              <a:rPr lang="en-AU" sz="2000" dirty="0"/>
              <a:t>Roads and Maritime, the state government department responsible for roads in NSW has a problem.</a:t>
            </a:r>
            <a:endParaRPr lang="en-US" sz="2400" dirty="0"/>
          </a:p>
        </p:txBody>
      </p:sp>
    </p:spTree>
    <p:extLst>
      <p:ext uri="{BB962C8B-B14F-4D97-AF65-F5344CB8AC3E}">
        <p14:creationId xmlns:p14="http://schemas.microsoft.com/office/powerpoint/2010/main" val="28678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Evolution</a:t>
            </a:r>
          </a:p>
        </p:txBody>
      </p:sp>
      <p:sp>
        <p:nvSpPr>
          <p:cNvPr id="3" name="Content Placeholder 2"/>
          <p:cNvSpPr>
            <a:spLocks noGrp="1"/>
          </p:cNvSpPr>
          <p:nvPr>
            <p:ph idx="1"/>
          </p:nvPr>
        </p:nvSpPr>
        <p:spPr/>
        <p:txBody>
          <a:bodyPr>
            <a:normAutofit/>
          </a:bodyPr>
          <a:lstStyle/>
          <a:p>
            <a:pPr marL="812800" indent="-457200"/>
            <a:r>
              <a:rPr lang="en-AU" dirty="0"/>
              <a:t>Evolution is a process of formation or growth</a:t>
            </a:r>
          </a:p>
          <a:p>
            <a:pPr marL="812800" indent="-457200"/>
            <a:r>
              <a:rPr lang="en-AU" dirty="0"/>
              <a:t>Adaptability is the ability to adjust readily to different conditions</a:t>
            </a:r>
          </a:p>
          <a:p>
            <a:pPr marL="812800" indent="-457200"/>
            <a:r>
              <a:rPr lang="en-AU" dirty="0"/>
              <a:t>Things that cannot adapt and evolve become obsolete</a:t>
            </a:r>
            <a:endParaRPr lang="en-AU" sz="3200" dirty="0"/>
          </a:p>
        </p:txBody>
      </p:sp>
    </p:spTree>
    <p:extLst>
      <p:ext uri="{BB962C8B-B14F-4D97-AF65-F5344CB8AC3E}">
        <p14:creationId xmlns:p14="http://schemas.microsoft.com/office/powerpoint/2010/main" val="94916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What is the purpose of law?</a:t>
            </a:r>
          </a:p>
        </p:txBody>
      </p:sp>
      <p:sp>
        <p:nvSpPr>
          <p:cNvPr id="3" name="Content Placeholder 2"/>
          <p:cNvSpPr>
            <a:spLocks noGrp="1"/>
          </p:cNvSpPr>
          <p:nvPr>
            <p:ph idx="1"/>
          </p:nvPr>
        </p:nvSpPr>
        <p:spPr/>
        <p:txBody>
          <a:bodyPr>
            <a:normAutofit fontScale="92500"/>
          </a:bodyPr>
          <a:lstStyle/>
          <a:p>
            <a:pPr marL="812800" indent="-457200"/>
            <a:r>
              <a:rPr lang="en-AU" dirty="0"/>
              <a:t>The law is not static</a:t>
            </a:r>
          </a:p>
          <a:p>
            <a:pPr marL="812800" indent="-457200"/>
            <a:r>
              <a:rPr lang="en-AU" dirty="0"/>
              <a:t>It is constantly evolving and must be receptive and adaptable to change</a:t>
            </a:r>
          </a:p>
          <a:p>
            <a:pPr marL="812800" indent="-457200"/>
            <a:r>
              <a:rPr lang="en-AU" dirty="0"/>
              <a:t>The law supports our values and objectives as a society</a:t>
            </a:r>
          </a:p>
          <a:p>
            <a:pPr marL="812800" indent="-457200"/>
            <a:r>
              <a:rPr lang="en-AU" dirty="0"/>
              <a:t>Our legal system must be able to respond to changing values and objectives by enacting new laws, amending current laws, and repealing old laws</a:t>
            </a:r>
            <a:endParaRPr lang="en-AU" sz="3200" dirty="0"/>
          </a:p>
        </p:txBody>
      </p:sp>
    </p:spTree>
    <p:extLst>
      <p:ext uri="{BB962C8B-B14F-4D97-AF65-F5344CB8AC3E}">
        <p14:creationId xmlns:p14="http://schemas.microsoft.com/office/powerpoint/2010/main" val="286662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How can you change the law?</a:t>
            </a:r>
          </a:p>
        </p:txBody>
      </p:sp>
      <p:sp>
        <p:nvSpPr>
          <p:cNvPr id="3" name="Content Placeholder 2"/>
          <p:cNvSpPr>
            <a:spLocks noGrp="1"/>
          </p:cNvSpPr>
          <p:nvPr>
            <p:ph idx="1"/>
          </p:nvPr>
        </p:nvSpPr>
        <p:spPr/>
        <p:txBody>
          <a:bodyPr>
            <a:normAutofit/>
          </a:bodyPr>
          <a:lstStyle/>
          <a:p>
            <a:pPr marL="357188" indent="0">
              <a:buNone/>
            </a:pPr>
            <a:endParaRPr lang="en-AU" sz="1200" dirty="0"/>
          </a:p>
          <a:p>
            <a:pPr marL="871538" indent="-514350">
              <a:buAutoNum type="arabicPeriod"/>
            </a:pPr>
            <a:r>
              <a:rPr lang="en-AU" dirty="0"/>
              <a:t>Lobby your elected representative</a:t>
            </a:r>
          </a:p>
          <a:p>
            <a:pPr marL="901700" indent="0">
              <a:buNone/>
            </a:pPr>
            <a:endParaRPr lang="en-AU" sz="1100" dirty="0"/>
          </a:p>
          <a:p>
            <a:pPr marL="901700" indent="0">
              <a:buNone/>
            </a:pPr>
            <a:r>
              <a:rPr lang="en-AU" dirty="0"/>
              <a:t>The politicians we elect represent us in parliament </a:t>
            </a:r>
          </a:p>
          <a:p>
            <a:pPr marL="901700" indent="0">
              <a:buNone/>
            </a:pPr>
            <a:r>
              <a:rPr lang="en-AU" dirty="0"/>
              <a:t>They enact new laws, amend current laws, and repeal old laws</a:t>
            </a:r>
          </a:p>
          <a:p>
            <a:pPr marL="901700" indent="0">
              <a:buNone/>
            </a:pPr>
            <a:endParaRPr lang="en-AU" sz="1100" dirty="0"/>
          </a:p>
          <a:p>
            <a:pPr marL="901700" indent="0">
              <a:buNone/>
            </a:pPr>
            <a:r>
              <a:rPr lang="en-US" dirty="0"/>
              <a:t>This law is called </a:t>
            </a:r>
            <a:r>
              <a:rPr lang="en-US" b="1" dirty="0"/>
              <a:t>statute law</a:t>
            </a:r>
            <a:endParaRPr lang="en-US" dirty="0"/>
          </a:p>
        </p:txBody>
      </p:sp>
    </p:spTree>
    <p:extLst>
      <p:ext uri="{BB962C8B-B14F-4D97-AF65-F5344CB8AC3E}">
        <p14:creationId xmlns:p14="http://schemas.microsoft.com/office/powerpoint/2010/main" val="38308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How can you change the law?</a:t>
            </a:r>
          </a:p>
        </p:txBody>
      </p:sp>
      <p:sp>
        <p:nvSpPr>
          <p:cNvPr id="3" name="Content Placeholder 2"/>
          <p:cNvSpPr>
            <a:spLocks noGrp="1"/>
          </p:cNvSpPr>
          <p:nvPr>
            <p:ph idx="1"/>
          </p:nvPr>
        </p:nvSpPr>
        <p:spPr/>
        <p:txBody>
          <a:bodyPr>
            <a:normAutofit/>
          </a:bodyPr>
          <a:lstStyle/>
          <a:p>
            <a:pPr marL="357188" indent="0">
              <a:buNone/>
            </a:pPr>
            <a:endParaRPr lang="en-AU" sz="1200" dirty="0"/>
          </a:p>
          <a:p>
            <a:pPr marL="357188" indent="0">
              <a:buNone/>
            </a:pPr>
            <a:r>
              <a:rPr lang="en-AU" dirty="0"/>
              <a:t>2.	Take your matter to court</a:t>
            </a:r>
          </a:p>
          <a:p>
            <a:pPr marL="901700" indent="0">
              <a:buNone/>
            </a:pPr>
            <a:endParaRPr lang="en-AU" sz="1100" dirty="0"/>
          </a:p>
          <a:p>
            <a:pPr marL="901700" indent="0">
              <a:buNone/>
            </a:pPr>
            <a:r>
              <a:rPr lang="en-AU" dirty="0"/>
              <a:t>Judges modify the law when deciding the outcome of legal disputes</a:t>
            </a:r>
          </a:p>
          <a:p>
            <a:pPr marL="901700" indent="0">
              <a:buNone/>
            </a:pPr>
            <a:endParaRPr lang="en-AU" sz="1100" dirty="0"/>
          </a:p>
          <a:p>
            <a:pPr marL="901700" indent="0">
              <a:buNone/>
            </a:pPr>
            <a:r>
              <a:rPr lang="en-US" dirty="0"/>
              <a:t>This law is called </a:t>
            </a:r>
            <a:r>
              <a:rPr lang="en-US" b="1" dirty="0"/>
              <a:t>common law</a:t>
            </a:r>
            <a:endParaRPr lang="en-US" dirty="0"/>
          </a:p>
        </p:txBody>
      </p:sp>
    </p:spTree>
    <p:extLst>
      <p:ext uri="{BB962C8B-B14F-4D97-AF65-F5344CB8AC3E}">
        <p14:creationId xmlns:p14="http://schemas.microsoft.com/office/powerpoint/2010/main" val="258383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Common Law &amp; Equity</a:t>
            </a:r>
          </a:p>
        </p:txBody>
      </p:sp>
      <p:sp>
        <p:nvSpPr>
          <p:cNvPr id="3" name="Content Placeholder 2"/>
          <p:cNvSpPr>
            <a:spLocks noGrp="1"/>
          </p:cNvSpPr>
          <p:nvPr>
            <p:ph idx="1"/>
          </p:nvPr>
        </p:nvSpPr>
        <p:spPr/>
        <p:txBody>
          <a:bodyPr>
            <a:normAutofit/>
          </a:bodyPr>
          <a:lstStyle/>
          <a:p>
            <a:pPr marL="812800" indent="-457200"/>
            <a:r>
              <a:rPr lang="en-AU" dirty="0"/>
              <a:t>Common law includes another body of rules called </a:t>
            </a:r>
            <a:r>
              <a:rPr lang="en-AU" b="1" dirty="0"/>
              <a:t>equity</a:t>
            </a:r>
          </a:p>
          <a:p>
            <a:pPr marL="812800" indent="-457200"/>
            <a:r>
              <a:rPr lang="en-AU" dirty="0"/>
              <a:t>Equity evolved because the strict application of common law principles in the courts was causing unfair outcomes</a:t>
            </a:r>
          </a:p>
          <a:p>
            <a:pPr marL="812800" indent="-457200"/>
            <a:r>
              <a:rPr lang="en-AU" dirty="0"/>
              <a:t>Equity is based on principles of fairness</a:t>
            </a:r>
          </a:p>
          <a:p>
            <a:pPr marL="812800" indent="-457200"/>
            <a:r>
              <a:rPr lang="en-AU" dirty="0"/>
              <a:t>It offers plaintiffs a broader range of actions and remedies than common law</a:t>
            </a:r>
            <a:endParaRPr lang="en-AU" sz="3200" dirty="0"/>
          </a:p>
        </p:txBody>
      </p:sp>
    </p:spTree>
    <p:extLst>
      <p:ext uri="{BB962C8B-B14F-4D97-AF65-F5344CB8AC3E}">
        <p14:creationId xmlns:p14="http://schemas.microsoft.com/office/powerpoint/2010/main" val="117627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altLang="en-US" b="1" dirty="0"/>
              <a:t>Guy Harley</a:t>
            </a:r>
          </a:p>
        </p:txBody>
      </p:sp>
      <p:sp>
        <p:nvSpPr>
          <p:cNvPr id="55298" name="Rectangle 2"/>
          <p:cNvSpPr>
            <a:spLocks noGrp="1" noChangeArrowheads="1"/>
          </p:cNvSpPr>
          <p:nvPr>
            <p:ph idx="1"/>
          </p:nvPr>
        </p:nvSpPr>
        <p:spPr>
          <a:ln/>
        </p:spPr>
        <p:txBody>
          <a:bodyPr>
            <a:normAutofit fontScale="92500" lnSpcReduction="20000"/>
          </a:bodyPr>
          <a:lstStyle/>
          <a:p>
            <a:pPr>
              <a:lnSpc>
                <a:spcPct val="90000"/>
              </a:lnSpc>
              <a:buClr>
                <a:srgbClr val="008000"/>
              </a:buClr>
            </a:pPr>
            <a:r>
              <a:rPr lang="en-US" altLang="en-US" dirty="0"/>
              <a:t>Bachelor of Law (University of Adelaide – 1978)</a:t>
            </a:r>
          </a:p>
          <a:p>
            <a:pPr>
              <a:lnSpc>
                <a:spcPct val="90000"/>
              </a:lnSpc>
              <a:buClr>
                <a:srgbClr val="008000"/>
              </a:buClr>
            </a:pPr>
            <a:r>
              <a:rPr lang="en-US" altLang="en-US" dirty="0"/>
              <a:t>Master of Business (University of SA 2001)</a:t>
            </a:r>
          </a:p>
          <a:p>
            <a:pPr>
              <a:lnSpc>
                <a:spcPct val="90000"/>
              </a:lnSpc>
              <a:buClr>
                <a:srgbClr val="008000"/>
              </a:buClr>
            </a:pPr>
            <a:r>
              <a:rPr lang="en-US" altLang="en-US" dirty="0"/>
              <a:t>Graduate Diploma Family Dispute Resolution (AISR 2018</a:t>
            </a:r>
            <a:r>
              <a:rPr lang="en-US" altLang="en-US" dirty="0" smtClean="0"/>
              <a:t>)</a:t>
            </a:r>
          </a:p>
          <a:p>
            <a:pPr>
              <a:lnSpc>
                <a:spcPct val="90000"/>
              </a:lnSpc>
              <a:buClr>
                <a:srgbClr val="008000"/>
              </a:buClr>
            </a:pPr>
            <a:r>
              <a:rPr lang="en-US" altLang="en-US" dirty="0" smtClean="0"/>
              <a:t>Currently studying B Psych </a:t>
            </a:r>
            <a:r>
              <a:rPr lang="en-US" altLang="en-US" dirty="0" err="1" smtClean="0"/>
              <a:t>Sc</a:t>
            </a:r>
            <a:r>
              <a:rPr lang="en-US" altLang="en-US" dirty="0" smtClean="0"/>
              <a:t> at Adel </a:t>
            </a:r>
            <a:r>
              <a:rPr lang="en-US" altLang="en-US" dirty="0" err="1" smtClean="0"/>
              <a:t>Uni</a:t>
            </a:r>
            <a:endParaRPr lang="en-US" altLang="en-US" dirty="0"/>
          </a:p>
          <a:p>
            <a:pPr>
              <a:buClr>
                <a:srgbClr val="008000"/>
              </a:buClr>
            </a:pPr>
            <a:r>
              <a:rPr lang="en-US" altLang="en-US" dirty="0"/>
              <a:t>Barrister and Solicitor in Adelaide for </a:t>
            </a:r>
            <a:r>
              <a:rPr lang="en-US" altLang="en-US" dirty="0" smtClean="0"/>
              <a:t>30</a:t>
            </a:r>
            <a:r>
              <a:rPr lang="en-US" altLang="en-US" dirty="0" smtClean="0"/>
              <a:t> </a:t>
            </a:r>
            <a:r>
              <a:rPr lang="en-US" altLang="en-US" dirty="0"/>
              <a:t>years</a:t>
            </a:r>
          </a:p>
          <a:p>
            <a:pPr>
              <a:lnSpc>
                <a:spcPct val="90000"/>
              </a:lnSpc>
              <a:buClr>
                <a:srgbClr val="008000"/>
              </a:buClr>
            </a:pPr>
            <a:r>
              <a:rPr lang="en-US" altLang="en-US" dirty="0"/>
              <a:t>Contact Information</a:t>
            </a:r>
          </a:p>
          <a:p>
            <a:pPr lvl="1">
              <a:lnSpc>
                <a:spcPct val="90000"/>
              </a:lnSpc>
              <a:buClr>
                <a:srgbClr val="008000"/>
              </a:buClr>
              <a:buFontTx/>
              <a:buChar char="•"/>
            </a:pPr>
            <a:r>
              <a:rPr lang="en-US" altLang="en-US" dirty="0">
                <a:hlinkClick r:id="rId2"/>
              </a:rPr>
              <a:t>gharley@dglaw.com.au</a:t>
            </a:r>
            <a:endParaRPr lang="en-US" altLang="en-US" dirty="0"/>
          </a:p>
          <a:p>
            <a:pPr lvl="1">
              <a:lnSpc>
                <a:spcPct val="90000"/>
              </a:lnSpc>
              <a:buClr>
                <a:srgbClr val="008000"/>
              </a:buClr>
              <a:buFontTx/>
              <a:buChar char="•"/>
            </a:pPr>
            <a:r>
              <a:rPr lang="en-US" altLang="en-US" dirty="0"/>
              <a:t>48 hour response</a:t>
            </a:r>
            <a:endParaRPr lang="en-AU" altLang="en-US" dirty="0"/>
          </a:p>
        </p:txBody>
      </p:sp>
    </p:spTree>
    <p:extLst>
      <p:ext uri="{BB962C8B-B14F-4D97-AF65-F5344CB8AC3E}">
        <p14:creationId xmlns:p14="http://schemas.microsoft.com/office/powerpoint/2010/main" val="252187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Which laws will you change?</a:t>
            </a:r>
          </a:p>
        </p:txBody>
      </p:sp>
      <p:sp>
        <p:nvSpPr>
          <p:cNvPr id="3" name="Content Placeholder 2"/>
          <p:cNvSpPr>
            <a:spLocks noGrp="1"/>
          </p:cNvSpPr>
          <p:nvPr>
            <p:ph idx="1"/>
          </p:nvPr>
        </p:nvSpPr>
        <p:spPr/>
        <p:txBody>
          <a:bodyPr>
            <a:normAutofit/>
          </a:bodyPr>
          <a:lstStyle/>
          <a:p>
            <a:pPr marL="357188" indent="0">
              <a:buNone/>
            </a:pPr>
            <a:r>
              <a:rPr lang="en-AU" dirty="0"/>
              <a:t>Some current laws and regulations that don’t serve my interests include:</a:t>
            </a:r>
          </a:p>
          <a:p>
            <a:pPr marL="1252538" indent="-444500"/>
            <a:r>
              <a:rPr lang="en-AU" dirty="0"/>
              <a:t>immigration</a:t>
            </a:r>
          </a:p>
          <a:p>
            <a:pPr marL="1252538" indent="-444500"/>
            <a:r>
              <a:rPr lang="en-AU" dirty="0"/>
              <a:t>education</a:t>
            </a:r>
          </a:p>
          <a:p>
            <a:pPr marL="1252538" indent="-444500"/>
            <a:r>
              <a:rPr lang="en-AU" dirty="0"/>
              <a:t>housing</a:t>
            </a:r>
          </a:p>
          <a:p>
            <a:pPr marL="1252538" indent="-444500"/>
            <a:r>
              <a:rPr lang="en-AU" dirty="0"/>
              <a:t>working</a:t>
            </a:r>
          </a:p>
          <a:p>
            <a:pPr marL="1252538" indent="-444500"/>
            <a:r>
              <a:rPr lang="en-AU" dirty="0"/>
              <a:t>??????</a:t>
            </a:r>
          </a:p>
        </p:txBody>
      </p:sp>
      <p:pic>
        <p:nvPicPr>
          <p:cNvPr id="4098" name="Picture 2" descr="https://www.457visacompared.com.au/wp-content/uploads/2014/04/457-visa-condi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913" y="3369699"/>
            <a:ext cx="4267062" cy="177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7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65113"/>
            <a:r>
              <a:rPr lang="en-US" dirty="0"/>
              <a:t>Small Group Discussion</a:t>
            </a:r>
          </a:p>
        </p:txBody>
      </p:sp>
      <p:sp>
        <p:nvSpPr>
          <p:cNvPr id="3" name="Content Placeholder 2"/>
          <p:cNvSpPr>
            <a:spLocks noGrp="1"/>
          </p:cNvSpPr>
          <p:nvPr>
            <p:ph idx="1"/>
          </p:nvPr>
        </p:nvSpPr>
        <p:spPr>
          <a:xfrm>
            <a:off x="457200" y="1600200"/>
            <a:ext cx="8229600" cy="4525963"/>
          </a:xfrm>
        </p:spPr>
        <p:txBody>
          <a:bodyPr>
            <a:normAutofit/>
          </a:bodyPr>
          <a:lstStyle/>
          <a:p>
            <a:pPr marL="715963" lvl="0" indent="-450850"/>
            <a:r>
              <a:rPr lang="en-AU" dirty="0"/>
              <a:t>What does English politician Sir John Dalberg-Acton mean when he says:</a:t>
            </a:r>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2052" name="Picture 4" descr="http://data.amirite.net/quote_author_images/520f0cb17ac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269" y="2881657"/>
            <a:ext cx="200025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1430594" y="3054841"/>
            <a:ext cx="4161610" cy="1540244"/>
          </a:xfrm>
          <a:prstGeom prst="wedgeRoundRectCallout">
            <a:avLst>
              <a:gd name="adj1" fmla="val 62561"/>
              <a:gd name="adj2" fmla="val 22057"/>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a:solidFill>
                  <a:schemeClr val="tx1"/>
                </a:solidFill>
                <a:latin typeface="Arial Narrow" panose="020B0606020202030204" pitchFamily="34" charset="0"/>
              </a:rPr>
              <a:t>Power tends to corrupt and absolute power corrupts absolutely</a:t>
            </a:r>
          </a:p>
        </p:txBody>
      </p:sp>
    </p:spTree>
    <p:extLst>
      <p:ext uri="{BB962C8B-B14F-4D97-AF65-F5344CB8AC3E}">
        <p14:creationId xmlns:p14="http://schemas.microsoft.com/office/powerpoint/2010/main" val="281466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65113"/>
            <a:r>
              <a:rPr lang="en-US" dirty="0"/>
              <a:t>Individual Challenge</a:t>
            </a:r>
          </a:p>
        </p:txBody>
      </p:sp>
      <p:sp>
        <p:nvSpPr>
          <p:cNvPr id="3" name="Content Placeholder 2"/>
          <p:cNvSpPr>
            <a:spLocks noGrp="1"/>
          </p:cNvSpPr>
          <p:nvPr>
            <p:ph idx="1"/>
          </p:nvPr>
        </p:nvSpPr>
        <p:spPr/>
        <p:txBody>
          <a:bodyPr>
            <a:normAutofit/>
          </a:bodyPr>
          <a:lstStyle/>
          <a:p>
            <a:pPr marL="265113" indent="0">
              <a:buNone/>
            </a:pPr>
            <a:r>
              <a:rPr lang="en-AU" dirty="0"/>
              <a:t>1. Create a quiz</a:t>
            </a:r>
          </a:p>
          <a:p>
            <a:pPr marL="665163" lvl="1" indent="0">
              <a:buNone/>
            </a:pPr>
            <a:r>
              <a:rPr lang="en-AU" dirty="0"/>
              <a:t>Write down three questions on any subject of interest to you</a:t>
            </a:r>
          </a:p>
          <a:p>
            <a:pPr marL="265113" indent="0">
              <a:buNone/>
            </a:pPr>
            <a:r>
              <a:rPr lang="en-AU" dirty="0"/>
              <a:t>2. Take your quiz</a:t>
            </a:r>
          </a:p>
          <a:p>
            <a:pPr marL="665163" lvl="1" indent="0">
              <a:buNone/>
            </a:pPr>
            <a:r>
              <a:rPr lang="en-AU" dirty="0"/>
              <a:t>Write down the answers to your questions</a:t>
            </a:r>
          </a:p>
          <a:p>
            <a:pPr marL="265113" indent="0">
              <a:buNone/>
            </a:pPr>
            <a:r>
              <a:rPr lang="en-US" dirty="0"/>
              <a:t>3. Assess your performance</a:t>
            </a:r>
          </a:p>
          <a:p>
            <a:pPr marL="665163" lvl="1" indent="0">
              <a:buNone/>
            </a:pPr>
            <a:r>
              <a:rPr lang="en-US" dirty="0"/>
              <a:t>Mark your answers and give yourself a score out of 15</a:t>
            </a:r>
          </a:p>
        </p:txBody>
      </p:sp>
    </p:spTree>
    <p:extLst>
      <p:ext uri="{BB962C8B-B14F-4D97-AF65-F5344CB8AC3E}">
        <p14:creationId xmlns:p14="http://schemas.microsoft.com/office/powerpoint/2010/main" val="315916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Power</a:t>
            </a:r>
          </a:p>
        </p:txBody>
      </p:sp>
      <p:sp>
        <p:nvSpPr>
          <p:cNvPr id="3" name="Content Placeholder 2"/>
          <p:cNvSpPr>
            <a:spLocks noGrp="1"/>
          </p:cNvSpPr>
          <p:nvPr>
            <p:ph idx="1"/>
          </p:nvPr>
        </p:nvSpPr>
        <p:spPr/>
        <p:txBody>
          <a:bodyPr>
            <a:normAutofit/>
          </a:bodyPr>
          <a:lstStyle/>
          <a:p>
            <a:pPr marL="812800" indent="-457200"/>
            <a:r>
              <a:rPr lang="en-AU" dirty="0"/>
              <a:t>The concentration of power into too few people or institutions increases the potential for corruption and abuse of power</a:t>
            </a:r>
          </a:p>
        </p:txBody>
      </p:sp>
    </p:spTree>
    <p:extLst>
      <p:ext uri="{BB962C8B-B14F-4D97-AF65-F5344CB8AC3E}">
        <p14:creationId xmlns:p14="http://schemas.microsoft.com/office/powerpoint/2010/main" val="300246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Separation of Powers</a:t>
            </a:r>
          </a:p>
        </p:txBody>
      </p:sp>
      <p:sp>
        <p:nvSpPr>
          <p:cNvPr id="3" name="Content Placeholder 2"/>
          <p:cNvSpPr>
            <a:spLocks noGrp="1"/>
          </p:cNvSpPr>
          <p:nvPr>
            <p:ph idx="1"/>
          </p:nvPr>
        </p:nvSpPr>
        <p:spPr/>
        <p:txBody>
          <a:bodyPr>
            <a:normAutofit fontScale="77500" lnSpcReduction="20000"/>
          </a:bodyPr>
          <a:lstStyle/>
          <a:p>
            <a:pPr marL="357188" indent="0">
              <a:buNone/>
            </a:pPr>
            <a:r>
              <a:rPr lang="en-US" dirty="0"/>
              <a:t>Our legal system is a framework for the creation of law, the administration of law, and the adjudication of legal disputes. We separate these three powers and give them to three separate arms of government: </a:t>
            </a:r>
          </a:p>
          <a:p>
            <a:pPr marL="357188" indent="0">
              <a:buNone/>
            </a:pPr>
            <a:endParaRPr lang="en-US" sz="2300" dirty="0"/>
          </a:p>
          <a:p>
            <a:pPr marL="357188" indent="0">
              <a:buNone/>
            </a:pPr>
            <a:r>
              <a:rPr lang="en-US" b="1" dirty="0"/>
              <a:t>Legislature</a:t>
            </a:r>
            <a:r>
              <a:rPr lang="en-US" dirty="0"/>
              <a:t>			</a:t>
            </a:r>
            <a:r>
              <a:rPr lang="en-US" b="1" dirty="0"/>
              <a:t>Executive</a:t>
            </a:r>
            <a:r>
              <a:rPr lang="en-US" dirty="0"/>
              <a:t>			</a:t>
            </a:r>
            <a:r>
              <a:rPr lang="en-US" b="1" dirty="0"/>
              <a:t>Judiciary</a:t>
            </a:r>
          </a:p>
          <a:p>
            <a:pPr marL="357188" indent="0">
              <a:buNone/>
            </a:pPr>
            <a:endParaRPr lang="en-US" dirty="0"/>
          </a:p>
          <a:p>
            <a:pPr marL="357188" indent="0">
              <a:buNone/>
            </a:pPr>
            <a:endParaRPr lang="en-US" dirty="0"/>
          </a:p>
          <a:p>
            <a:pPr marL="357188" indent="0">
              <a:buNone/>
            </a:pPr>
            <a:endParaRPr lang="en-US" dirty="0"/>
          </a:p>
          <a:p>
            <a:pPr marL="357188" indent="0">
              <a:buNone/>
            </a:pPr>
            <a:endParaRPr lang="en-US" dirty="0"/>
          </a:p>
          <a:p>
            <a:pPr marL="357188" indent="0">
              <a:buNone/>
            </a:pPr>
            <a:endParaRPr lang="en-US" dirty="0"/>
          </a:p>
          <a:p>
            <a:pPr marL="357188" indent="0">
              <a:buNone/>
            </a:pPr>
            <a:r>
              <a:rPr lang="en-US" dirty="0"/>
              <a:t>This is called the principle of </a:t>
            </a:r>
            <a:r>
              <a:rPr lang="en-US" b="1" dirty="0"/>
              <a:t>separation of power</a:t>
            </a:r>
            <a:r>
              <a:rPr lang="en-US" dirty="0"/>
              <a:t>.</a:t>
            </a:r>
          </a:p>
        </p:txBody>
      </p:sp>
      <p:pic>
        <p:nvPicPr>
          <p:cNvPr id="5122" name="Picture 2" descr="http://www.abc.net.au/news/image/35076-3x2-940x6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85" y="3780762"/>
            <a:ext cx="1919565" cy="128039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RUUExQWFhUXFRgYFRcUFxgXHBgYFhccGBYXFhgYHiggGBolHBgXIjEhJSkrLi4uHR8zODMsNygtLisBCgoKDg0OGxAQGiwlHyQ0LCwsLCwsLCwsLCwsLCwsLCwsLCwsLCwsLCwsLCwsLCwsLCwsLCwsLCwsLCwsLCwsLP/AABEIAQMAwgMBIgACEQEDEQH/xAAcAAAABwEBAAAAAAAAAAAAAAAAAQIDBAUGBwj/xABLEAABAgQDBAYHBAgDBgcBAAABAhEAAxIhBDFBBSJRYRMycYGRwQZCUqGx0fAUI3LhM1NigpKissIkQ/Fzg5Oz0uIHNGOUpLTTFf/EABkBAAMBAQEAAAAAAAAAAAAAAAABAgMEBf/EACcRAQEAAgICAQMEAwEAAAAAAAABAhEhMQMSQTJRYQQiQpETsfCB/9oADAMBAAIRAxEAPwDYAQ5MgKTCWj23EKDptCgmA8AIaAEwpoNJaAG2gmhYgImB8xC2NEQhenbDxzh7C4MzFADtJ4DjCzykm6eM3dIsCLXbWGSjo0pFqT2kvmYraIWGczx9oMsfW6Jg4l4fAFSFLNkpSSOZHDlEVoqZS2yfAssFBQpoDQ0kQDCmgmgMmChbQTQwTAhTQbQEQ0BoU0CECWgQbQUM0gmBAg2hENSrQUBoDQAprQ2RCoSotCMdhmYhTBvHPPzEKxU24vp5xDx2LpFszkXyyvHPnk2xhK8dLCqStIUBcG2nExb7J2wlBACwa1EAJNTkAqu2QYZ9g1jn+1JzLNrkC/cYr7P3+ZjLKXKaVMtOr7exqiZZHBQNn1EQsJid9NYcagOH74xO0MepOHwzLUGMzUj1kxCk+kE4DrnLkdDkc9Izxz9cfWVdm7vTsmK2rK6NSciUkADssBGfTjUHVu2MTszaqiQk5JSwzdkhgCSS+WcGNuPmgjsL/GK8OVwl0nOTLtu+YyOsKpip2JtZE4UJqqSly40DB3HaItRHdLubc14oiIOiDeA8UCGgmhcKeAGmgNCjBQES0BoVAgBDQIVAgM5BwbQbQES0G0G0G0AIaGcUWTEloibUUBLvx8jEeS6xqsO1XjZwF+CX8DEHHF2yzhOLmVoUwHVUkdr8YemySpgNLm2TCOD23t1aZzaw+8/dHwMQ9frjE/GKlrL74yDCk9mo5wx9mHtjwPbwi/fH7o9Kc2nKqw0jkZnvIio+zkZEfDQxeYhDyEIBSSlSrAjI5RBOGWPVPhE4442HbYTsmWoTPriYShUS9nA9Klxr84hJ+vdFYyTZZXbR+hSv8Qr/AGSv6kRtWjD+hX/mP92oe9J8o3TR1+P6WGXZLQTQpoDRokloDQqA0AIaA0KaA0AIaBCmgmgMmBBwIAeaDaDaDaBJLQGhTQbQAlordtndSNHJ8Gb4mLRoqtvpJCW5+UZeX6Kvx/VFDJlE2DkqKiO9WsSp6zVQnJJFSuJfL6/1KckoSECylJNan6qarge/6yKdeaXskLDc1VR51rukZSnLu58YHDu/t+u+DRYDu84Mqt4eX5Rc3r5RdbEkmk91/wCJs4CSXtxa3aPKDp3T9e1AA+PmPlEzR3ZaJ6gRc5jU8vmYT0nIZcBwJ8jCCGufrq+bw5R5/wB0Od8f7Hwk7Ox/QrrSlLsRrzfL8JjabD2iZ6CohilVJbsB84wak+f9wjXehQ+7mfjB8Ux0eHLKZaY+ST120DQTQtoDR1uchoDQpoDQAloFMKaDgBtoJodaCaAGqYEONAhmcaA0G0G0TtJLQbQpoDQbBMU+2MS7hDFYBblVZ/dFxNyPYfhGPTdMwFV/8xXi4HZHN+ozsmnR4cZbsWISKE33AFFR1J6Q28Xh+cj72pZ9alCf3ut2Q1NpoQojdAUyPaNZz9x7/FU4ATr3UVAAeymrOON0svWLWBy0b4FoJShw8D2cQeXhAbJuXxgKFvrlF4/9yi/9wXak558j7T8OcElIOviOz8vGABY/iH90JQfL+38oJvnsXRNP0/7P5PD0wbym58Dx+Yhpxpy+BHzhc0bx7T8VQvnn/R/Ay4Pf5/J41noMdyb2o94PyjJpB4/Vvz8Y1foIo/fAnSX/AHvGvi17xn5N+tagiCaHGgmju25SGgNC2gNBsG2g2hTQGg2CWgNCmgNACGgoW0CHsFtAaFNBtEbBLQGhTQbQbBmeN1X4T8Ix0mno1Eg9GMuKyM/GNniBuK/CfhGPStVClMH3aEeyL02jl/Udx0+Dqk4lfUUU/eFJpS1hv2LdjQuaQJxCQ6irePBNVxBTEqZCU3WUKdXAVl7+7uh1cz70plj1gVqP4suzP6z5nQyVOTB8siDzNgYMpLZHLhy7OMJJDjLIfGCB+u75xUs18Iu9/JaWY9o84S9vr9n67odRMLG5015nyhhS2yDljoM2GulyYUsmxSiLHkD5wua9Z/Ef6uURVzGUzZ6gN7Vv5R4xKm3mEd7j8Vh73hS7p2cCGnd/b+Uar0B603mlHuf5xlm7fdyPyjU+gY+8mD9gaNkpuMb4W+0ZZa9a2DQTQ5TBNHXtzG2gNC2gNBsG2gNC2gND2CGgNCmgNACIEKaBD2DjQbQbQbRGyJaA0KaBC2DOJG4r8J+EYzDyyUzAlW+WqU9g4OR5RtcUNxf4VfCMUlaOiWBuy00us5qsX7dGH+kc3n7jp8HVHiP0aUoU0uklSzawWQb8Hq8fEpxWvEMkUoRMBUT6yqgQOd9Ij4wJVKlqUaJQSp06qIWoNzJF/p4lzsOteIqWaZaJgpHtqe3bf6zI5rdumMXiZaSoEqY0i3IKcG/O0RzhRamYNcmtuADXvifMwgWXIIIDC4NgXFrawyrZiWzVpoPZb4Q9VO4fwkshKw76vf2hb3xCKJo1ex4Z0jiOMTcNhwkLDguHuDqtMQjglDJb25j1W498TtWihMXVoz8st7hyaJeLWQoMl3AOR1p+ZiIJMxwXcOHvo5J9xESMVWCmn2UPYeyjyqgBkY0tdJy4/svw5Rsf/D+ZVOX/ALNXumJEY0TZjMU5cjwPA/hjXf8Ah6p8Qpwx6NYblWn5Rr47+6MvJP21v2gNC2gNHbtx6NtBNDjQKYNg1TBNDrQTQ9g20E0ONBND2ZpoELaBD2DrQbQqBGexoloSGdnuw84rtp46xAyv39nKOV4bbkxRxv3YFCFEEKIcjEywBl23jmy/Uzeo3nguuXYcUodEs8EK9wMYIL+6Wuanc3KJY4CrPtMUuA9Iph+yClSelmrQQFkhgpAD2FQNRt2xosOhUtK1KIXNJRu6IN6B25/Vznn5Pdrhh6EYiWmmWucLpSppXHeLOOFJTbx4GRPl/fhS1ZKZA7xf84YxSyEyyoVTKC2o6x/0blD89CRPdRclW6OAcXMStlkg6e94YnTWzNxp2g5eCof6P9prxXTcSlSmSmstmGOi2/pI74MvpKdpmFW9ZfRsm9dJ4Zc4jYxCVNUQLG44FKuPJ4kyQ1Xd3byIrAJfRh3pptmbUr1u9qoz+V/B1MjesvV2tpMds+bRJxqFWpLbg4+yhsu/xiHRLqcKPWOZOfSJU2XFvGHtqSgpnVTu270B8zozwySMIlQJCi9rM/FXkU+Ean0IV/i2fOWr4/lGQwksJPXdy2fErPHm3dGr9Cf/ADiL+qsfyP5Rrhemec4ro1ME0ONBNHXtxkNAaFtFBtHb9JKUBmcFS9GsbeZ8InLOYzdXhhlldRcTpqUB1EJHElopMZt8X6IW1WqwbiB827Iym19uMplVLWz71gBY93YA0RtobPnTlkVUyqR2OQHZI6zF8+Mcuf6i3rh04eDGd8m9p+kGKROWE4lSRVYEII7qkwcj0yxY/wA2Wv8AEhP9hTFZ6RIBnqdQGRGV90ce2KwYQHJQ93BuMKeXLXa7hjvprx6a4vhI/wCGv/8ASBGOVs6+Y8IOK/zZfdP+PH7O/ARA2ytSUWsAlSlPwSH7+yLJoofSuoiWkEhKq6m1alg/C5jby5awrn8U3nFHPnEqf9lXdkfKOYYXGTP8aSokGSTdjliZASz6AE2yjpMw7vcr4GOXYZRpxg4SW/8AkyY8/wAbtz7WGycSoq2e7XnzNGZly27I32GG4sSy6nQ6zzquOA5xzzYvX2e/66b/AFy46LhEVy1DqIdO8dWBqL65iNsUAtwmWmXvK6NTK4b5y73uYkTVS0zn6y1LtwTl7/f2Q3PWejQiS4SUneOYFRGel3PfpCsQtInkAOoqueFg7Dsigys1OdwDU10jyHOIYxFqmDZ5MSwLsBmd33xOxIHaa/dbl2+EQUg02BJbWw1jO1R6TcLZLWDZ6qSXzzv7ogTMRLKA4yBNI0DL7rhKrc4mZpUP2RoR6yDZ4hrn7oNGaiL/AL/y98KCkpXLZ2OY1PrUEe8p8If2ghJCaiQKbfwEHLkDEaXiU0g0DJJ0/YPDmPCJONWkJTWCQxy7FvqNAYsiMJITW4JJBJbsUrzUR4RrPQ4/42Tl641/VL4iMlh5qAt0ghTka6qD6840vo9NUjFylUFRFZCAwKj0ZYB7B3zNo0xrPKOqTZgSCVFgPIPbjDGzsfLnoK5RdIUUuxF055iMbtTacyZOqUwAehBUGSoAgqBA3lUlWT/uxTYfbSqFypJU1JXwqIUhHVFyGVqdBaHfPyieDjtv9sbek4dClKJVSzhDE3IGpAe+TvHLNtbVkz5yz0i0y1EsChRzUS7JcOxETk4ad0M5c0vUAACcmWCAwskMMoyq8BlvB76cgIjLyezXHx+nTTTtsyEmtCa1sA6gpOWQdQt3CG8Zi/tCghE5ASUoJTUBd3UKRvK4NGcXgTdiMzxGZHLlBJkKqSNSoNfK5jL1kae1We30jpQFE2SnTgAOPKKtMlOVXilXPlziy2vI/RpJDiUgONabeUQE4F8lDwOheHj0WU5GmSAGqT9d0HBDBHiPf8oOKS9CNFB6Ui8rsX/bGhSXuLiKH0pzl9iv7Y289/ZXP4Z++M3NRuHsV8DHLJDUY1n/AEYd+eKk5R1aeNxXYr4GOUYZX3WOv6iPfiZUcfjdfkTNhNXs7/bTS3Flo+UdG6QqQpU2ydylI0DKsB58o5zsJ69ncelnf8xLR0KWKULK99Ty3HPeZ/fG2KBz0lUpDbiKFP8AxEd/GJE6Z9+UoTereVyYF+XbCJ2HqQhU1VCQlTjI5mwHGluJ5Q7OxKulpQlt4VkZmwOelj2xQZLFqIdkqesk2ItbXxiA0xur3N+L/tixxRSyklPrm4AduAOYvFfe/D1eILqLnt3YyUduAp/ZLeIziJNxCgBZzUAWBDAlQ48Gv84kSlqZiXNJcvnuh/e8RUrmakZnJnast/K0B0g4o0uUXYWvcsk/Enwh/HzwhKXAUC40/wDUL5Hg3fDK1zrBKCol2AuSQgEchdxF/g9kIKkJmzQlRLJlouprq3vZ74ZKnZaUzd4AJAU2VSiWSvdSkOcxw0i5MxfSJSiWVE0krUKiEqueSbPxhtGLTNkzpaJQRLCAq7qJPSI6x7NOWdozAXNS3W8CPVHDm8Fg3ptZOy2m9JMXcqVQl3JBdg5zYHIQjD7QlgrRIl9WWVAkZkZBusrvjFrxM0F6lvdt5YyDjIw7I2lOQ5StQY+0q4fIub5xPqftGnkCeZcxc426FW6SzKJSpwgWDAKDm8ZRUge2nvceq3CNJh5k9YmFbhHRKADBIqIPq5nLM8YzqsIrNxcjVuP5Q5SsJMrhMRrkscB5waZatFOarGrJza72gjhFjX+b9n5wnoVB3zs3bZvOKSstpyd2Wkm9ObKINzla+YiD9nD9dA7S2r6xY4/DrMqWFdbfckv6xa/YRFf9hVoR4ngOULHpWUIMg/rJf/ET84KFqwK3zH8UCLS1uxPTtSLLBTzRdPeg+Txv/StO9LHJXxEcPlpcjtjuXpZ10dh+MRlf2U9T3n/rO4n9GrsPwjk+GI6HG29WWD/7lH13R1jGfo19h+EclkfoMdf9V/8AYTGfj6/pXk7T9hJeZs4ZfeTr8HmC8dIw60S0K6HfUKAVHIkhTUjuPjmY5tsFq9nX9ed/zDHQ8It5ahKTT1L6l6sz4RtizKxYFCFTSSqhVhmbq8LfCHsYpappSmyQoPo4pBLnWI+ICUol1bxpW3DrLJc+IiRiZExcw6ICkngCKQ7cb90M2R2it6kgNvqvY6xEIbIWfV+Kj5j6EStsTAoTEFTOtRBc2zGWukVUyVwIF310JPDm3dGakpBJ8Dy9X5vAwyA61KKqUh2SQ5eYwDnIXEVuGQtA3l1OA1mZkBJ8bnvibsScpK5q1spIQohJtnOQUZhrAwBbplzZktHQjowoKqILZKIS6usbcIvcHsiUJvTEkrKnSkGybNpr2xSzZ86ahBRuBVdW8zAKZN87jhGi2cizvmqwy4Dt77Q8JzyeV+xraih9nmJSAhIRYBhkRplGKCb3OnLO/wCUbnad5EzT7tR+v9YwtelZPdyfXsis+L0iXjtF2hjChmbK7vwJsx5Q0MQ7n2b+DHuzhWPxqkpqClNfRL5E8Dwhn7WtXrOQHulPAHRI4xJ7aDZ2MnTCSoNKpULBh1LXPWuYz+JlTq9xW649YZVF/c0XmyNoTJq0snc3gTdRApU28crgZNGfxeHWVboNNtB7V8+UKQ7dw8UzmHW0e/a/lC0dIAanZve0RegWAN3t3Rx7OECSlWoItwbQ/lFJ+VvjErMlIWppjnNQBAccMrRH2VLWF7xcN7T3b5w+vpFYcFYINe7ZrUjTtqiFs+Qak1i3rZcDw5tBgMl/0aeB8DBQz9lk+yPfAjf+mf8AZhew50ual0EprG8m4arMgXHfHXPSqakzEsQd05EcY4dL9JcT+sA7Jcr/AKIeHpHif1xHYlA+CY5beNNvmV0rGq+6mfhPwjk0mYTh8dlnIyA1nj5Rb4D0gxNT9Mstoo1D+FTiJU7aGHmJmInYcJ6SmuZhmQo0qqSSlViQbuTCxkkPLdVmwiy9muPXn/8AMMdJw8lcyUqoCWk0UvYAbz/FOcYTCSZUvFbPTImKmJQuZ1gUqCiorAULPmbi1jG6NakLM5TdQsGt13ZIy/KNcUFzZ0uUhFI6QsqhRyzWT73HnAxqVqmF1MgKSQ+XVBNtbw1NnMiXQnNK7m56y394MKx0gmaSpTB0M/JI05mGGG2wgGZMdTb8z+sE59giDNAqsdQdPbPPjE3bUtJmzHPrzW/iDvaIZlpfO/D98nhxtEGi4TDhAICgqyBpohtDrEzYSujnTVneATNNNh1psthd8uLRXYRCUvSqpwjUGwSWNuPlE7YMwS582YGUaJpYkZlUo88mHjBRGjCp82WgyxTVVUXZg7J3jvcco02zJNILm5UCw5JSnvy4RmJuLxE2WhSNxyuvJIABFJqVe98o0myJTJUSblST3iWlOud0wYdnl0d2kR0M0Af5S7n8JjA3Pjwyjf7QAMqYAP8ALXm/sn6yjn8ucpsk5tkeLcYrMsUbFzqQCUu5Zra90RlYkKcAAGlz3h+EPYrEMBUlBD23SWLsM1cYhJxIOSUAkDINZi2vAGIFrT7O21WtCQkJSe8sODWGcUGOxC0FkgkNol7ukeZ8DFns3a6SpEsIIegZhIBUWsEi/eYpdqYlSFkJc9Y9ZXq9/bBOzt47PzcUser/AC/tN8ITKnqUA7Xd7cCR8oY+3LY3NiRmdCPnCpc9RIFR156tqIpO+VunETF4ckhilQCGBDgJsb53iJgysrSFvS97AakZtwh2RiTMkKBzRSAXL5kd3VyEQsLMVWASoAqAzULVAPnwMGJ5VovsyOI/iEHBfYx+sX/xDBxrufaM9fmuciarQmCqmE5q+EOialsxDkvEo4xgpeT1yxhZXRE9Pu9LZXsmpyQx3myiAnHKfeHuaHUGlCVqcJUU0kggHWx7LwtZSrIg9jGJt+8XJfip2wptWLwzAj7058kHXvTHQpCEJlzKlVdSoJ5Bdn8Y53sKWPtmGGQ6U91SLnwSI6VJXIly10AzWpeqwNl0s45K01jTDrgr3yBUtUuX0SWDKdtN5Yuo5ORDmLwIrK5iwkGhhrYAHPm+TwJ8+atCCjdep6bMylpDE3Fkg2hjHyE9IoqVmEWFzZIiiYjbDdLMqP8AmTNP2t7yivmM/Wv/AN3/AFW+niftlunmhX62c38V8or1BNX+vtg/Fog0DCoSAaC+6kG72AVTpreJuwVBE9a9QiYohxwluMrWCfGImFEv1DonjkCpsxxqidsOclGIUsXUmXMUz8ESzwtYJgojQGdPmy0KlJpJUsEgMaRTTvLvqrI6Rp9jSFBBqUH3H1ulCQe24MZc47ETZIVLTSTMUCwA3WSQXXzKr8o0WwUKoJUXVShyDVcJ3ri2b6wseKeXMWOKAoWLndUP5THNlFNuL+8nt4x0qYLHiXy7Nc45kZg9gvb1n5j1YrIoZnGW1/a4a1fOIyFyrFGbWzyYj5xJxS0tdJYHjqC+g4xEl9GCCEl2YX0c8e0xIXmzdpSEUAS98qQgqYC6iBcm5aqK7a2KMuYQz3Xq2TngeEStmz8OAgkCskeqVGoauohKTbSI+28RRNUCEm5zSDnVzHAwp2rfCOdp2G7x14JfhBIxblqfWIz5jlzhn7aG6qMn6nFL+1wgIxYOSUZ+w2gPtcGikb/K6weKqkrls1ATd897hpFdJx7kOAA/uYHzibs2eFImIZlAEkgJYsQ17k5iK448h7ZdnB+EEVbxGo+wD2vcfnAiGnCqbrDwPzg4vVR7T7sCMK4zbuhSMCPae3CE/ayNPfCk47kMuMZ8lwvZ+KVMkSpRAAlFDEO5ZJRe/fFbM2coKsQqxZj3xZYrCqlSJU1welKbXDbteeubREVjhXdJsC7MdebQt5L1j8pfotWMZIC3bpDnf1DkfGOm4ecBKmdGhiKGfeJ67fXOOcejc9KsbJZy0xVi+kpWsdPwypq5UyhFJ3KGFOi3urNt3xipeBoU6WtSJd26zuWtWtvc0JxspAWolV6UWTfJIiXN2aooRWoJpKncvmtZHLIjWE4yVJCyVqJNKXA4BIbIHMc4expz/bf6ea/66d/UXiqnBL30PE51J4HjTFptxI+0Tn/XTm/iLxTzQh3OYUfF0+dPhCFRcOZfqcA+eVS+POqJ2xloTiCq9SZcxRFx1ZSFM+lgmIEgpfdtxscql8+NXjEzYs0IxNWakpmHUXEir+lKYKI0aMXOmy6paGV0hSN0qNNIILzH1JD5RqNhS10/eOVUodyDvAGrKw7ozI2rOXKqloNRXTupKt2l3vzs+UaT0eqpPSO9EtwSOtv1W/hiceKq8xbHO7B398cue3h9XjqSM7cY5apSXO+1/ZX8oq3ZSaNYsApIUSA+dhEROHRUCFXAbMe0+nOHcclC0qFZvwQr5RFRh0Ag1mxJahWqgryhFVzs+RhUpSqYveYlio242TeGduqliaRMFypg7m5B4dpgYTZsqYipa1BJCg7oQBe91X04Qj0iKTOPSJNlJIIIF2DZ55wvk/jpESqS1ha2h1DD3QlCpV6Rw46pt7hCJa5TBgrT1k6WEEgy9ArTJSeDDzikrvZqpdK0t94UrJPK2vhECZPlud3VjYcx5GJeyyglRAZbEAKVdil8gG0z5RAWpD3SHd+sc3N8uLwp2q9L6VJWUggliARfQwIZw8+bQmlJppFO8nJrZpfKCjRnz+GOlyU8BDglp9lIt9aRXEr0qgBM2/WytGej2v5QqSxcgFLAlwNLDS1oKdhklfUZwXY59kPbREvoJPQk1uOlap+pZyf2oqelm1XKstQ+t7kROr91bnzF36NJoxskof8ASkseIlk3bmI6hLxE9cuYVEpO7SQyWcLe4v7Mcn9FpqzjZL/rFtZi/RKb4x06XhldFNC1C9F6nay3+MVPyJ+EnEodMupYBdWZd3mLIv7oRjzLrLuTQm2VqRrCZ0lFEt1+spm5zFHXnaCxxlhd3JoHL1R5QzYnbyx0858umm/1HnFNMmS95x6x/qTz/DFp6QlInzqsulm/FT68HinnTZd7DM6augn4pgKkS5iHISGIF+ytY48XMStlYhKcUDTvJqPC/wBnUrP8IaIqZyCpQAYgFywyC1A68XMSdkz0jFJ3d4Xf/cLIv2AiFehGh/8A6kxcqpEtzXTTvzLFJLsTxHvjTejK5jOtJG4lxTSyql1WDaUxm0bfWqUVoQHCwhrqsUqL2I4CND6N4iYsVLBBKHICSL1qGRuLAQoq38r5HWy8Wjle0ZFSlgkjeVcd41EdMKi+Z04xzfaUuZ0kylGSl+bWfi0MkPE4NweKsyewCESNgrNKgUgOS19SD5Q/OkrL6WLaOSkDjZi8TcFKXQlzxfe7PzghZESfRQrSVdIBUWYJewPFxDm28AFTDUrKnTgE8+UP4nBLWndUkCrIqPwD6wxtuUSySpINCLk8AxIcPpE28qxk10qkbMSLVG3ZoX84VL2egDrPlw0f5wgykh99D3/qcQJUge2lvzJ84pOp9ljsbDJKysquLAWY7pGt9TEIyJZuVX7RxfXnDmy8ODNSoKejMAEu4KdMoZnyUkqu2nVJbL5QTs70mytoJSkJCxYAZjS0FFWrApJJq/lMCK2jX4VYmgagd4gxOT7Qy4iIn2MnUQPsGe8MtInUG6vZBCUud0EpYmztcs+drwxMxA9tOStU6mJmPxZny5SKQjozm7vUkJ4BsninOz7dYdUjLgfOJ1Fbq+9G1BWLkCofpCHcWHRKD90dJk4GWmWsGeCDTUQ1mC21Obnwjlfo5ICMXKJNq15DJ5Sn8Lx0GXiJPRTGWop3KjTl128XMVOB2t58uQEoqWogFVLPc9ISck6KJEFi1SQoVJJVSOOVIb1gMmirn42SJUoqKiDWRY6TDV7zA2ptKUhYqCiaE5NqgN7oez0yXpJT9onVXHSTOftE+54ppk2X7I10z6pPxT4Rb+kSgJ82oP8AeL56KfPk8VKpqG6uh0HBJ+DeEBU0laSsgBiyiSwuyyD7798SdkLAxSHz7BrLW3uBHfDQUlywuyrsPbv77xJ2SoDESrAmocPZX+fjBeii9l7feUpYQd1SUtWr1n9luEXvo1jDMFRADpPE5Lp9YnQPFNI9IAZa1iW1BQGqzrfgLNTFjsrb6WSpYpCgrUq6qwnl2xE76Xbx20SpgBAfhp5gRzXa2H/xE4pSlq15jM1n6743OJ2ykECpnAIsq4OWtrPGL2vNIxE0AjrqLnIOtXuiiQZ8k3pSGp4XeJ+Alr6NLi+thw+cRFzSBmk2FhxOvZDSNrTUpDAZjTil/jBE5NApE6k9FUA+hAva1zEfbMtZRLDGvo01Fw7sXcve8NHbMwJUJaSbO4S925CD2vi1lCFMa6Lsm7udGib2vHpWdApi7u59bsaCTIVdufrc4CJkwv1tfV5BtINK1gtvXq9XlbSKTdHdn4RZnJKbMQVXZxUPGzwMZhlFambNQv4aQnDKmVpoqdxV+EK+UO7REzpFUuznz/KD5PjSIrZy3zT74EOJK2Fz4wIZKiVCiL90CBE0JEjL94Qg5fun+qBAiVJmyD/iZQ4zCD2GWqN4nASwkgJsWe5uxLawIEVDgp2EQUoSUhgSw4VKc+JAgp+GQoglIO6M+SbQIEB6jK7YSDMmPfeVn2GK6gcB4cgIECKTYSochlw5mFbPU05HIjQc/mYOBBS+Wkl4gjKn+BPyifs6cSWLZcAPgIECEfytTaMTtiYUzpjW3jw84ECEpSzsfMfMfwp+UITjF+17hAgQ4zt5X/os6wuonrDIkacod9JxSpLOHSdTxgQIn+S59KrkudVfxH5wJqeatfWV84ECKvZQWyv0zG4pNlX4cYPaQaaprbwyt7oECJ/kP4o7wIECK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8" name="AutoShape 8" descr="data:image/jpeg;base64,/9j/4AAQSkZJRgABAQAAAQABAAD/2wCEAAkGBxQTERUUExQWFhUXFRgYFRcUFxgXHBgYFhccGBYXFhgYHiggGBolHBgXIjEhJSkrLi4uHR8zODMsNygtLisBCgoKDg0OGxAQGiwlHyQ0LCwsLCwsLCwsLCwsLCwsLCwsLCwsLCwsLCwsLCwsLCwsLCwsLCwsLCwsLCwsLCwsLP/AABEIAQMAwgMBIgACEQEDEQH/xAAcAAAABwEBAAAAAAAAAAAAAAAAAQIDBAUGBwj/xABLEAABAgQDBAYHBAgDBgcBAAABAhEAAxIhBDFBBSJRYRMycYGRwQZCUqGx0fAUI3LhM1NigpKissIkQ/Fzg5Oz0uIHNGOUpLTTFf/EABkBAAMBAQEAAAAAAAAAAAAAAAABAgMEBf/EACcRAQEAAgICAQMEAwEAAAAAAAABAhEhMQMSQTJRYQQiQpETsfCB/9oADAMBAAIRAxEAPwDYAQ5MgKTCWj23EKDptCgmA8AIaAEwpoNJaAG2gmhYgImB8xC2NEQhenbDxzh7C4MzFADtJ4DjCzykm6eM3dIsCLXbWGSjo0pFqT2kvmYraIWGczx9oMsfW6Jg4l4fAFSFLNkpSSOZHDlEVoqZS2yfAssFBQpoDQ0kQDCmgmgMmChbQTQwTAhTQbQEQ0BoU0CECWgQbQUM0gmBAg2hENSrQUBoDQAprQ2RCoSotCMdhmYhTBvHPPzEKxU24vp5xDx2LpFszkXyyvHPnk2xhK8dLCqStIUBcG2nExb7J2wlBACwa1EAJNTkAqu2QYZ9g1jn+1JzLNrkC/cYr7P3+ZjLKXKaVMtOr7exqiZZHBQNn1EQsJid9NYcagOH74xO0MepOHwzLUGMzUj1kxCk+kE4DrnLkdDkc9Izxz9cfWVdm7vTsmK2rK6NSciUkADssBGfTjUHVu2MTszaqiQk5JSwzdkhgCSS+WcGNuPmgjsL/GK8OVwl0nOTLtu+YyOsKpip2JtZE4UJqqSly40DB3HaItRHdLubc14oiIOiDeA8UCGgmhcKeAGmgNCjBQES0BoVAgBDQIVAgM5BwbQbQES0G0G0G0AIaGcUWTEloibUUBLvx8jEeS6xqsO1XjZwF+CX8DEHHF2yzhOLmVoUwHVUkdr8YemySpgNLm2TCOD23t1aZzaw+8/dHwMQ9frjE/GKlrL74yDCk9mo5wx9mHtjwPbwi/fH7o9Kc2nKqw0jkZnvIio+zkZEfDQxeYhDyEIBSSlSrAjI5RBOGWPVPhE4442HbYTsmWoTPriYShUS9nA9Klxr84hJ+vdFYyTZZXbR+hSv8Qr/AGSv6kRtWjD+hX/mP92oe9J8o3TR1+P6WGXZLQTQpoDRokloDQqA0AIaA0KaA0AIaBCmgmgMmBBwIAeaDaDaDaBJLQGhTQbQAlordtndSNHJ8Gb4mLRoqtvpJCW5+UZeX6Kvx/VFDJlE2DkqKiO9WsSp6zVQnJJFSuJfL6/1KckoSECylJNan6qarge/6yKdeaXskLDc1VR51rukZSnLu58YHDu/t+u+DRYDu84Mqt4eX5Rc3r5RdbEkmk91/wCJs4CSXtxa3aPKDp3T9e1AA+PmPlEzR3ZaJ6gRc5jU8vmYT0nIZcBwJ8jCCGufrq+bw5R5/wB0Od8f7Hwk7Ox/QrrSlLsRrzfL8JjabD2iZ6CohilVJbsB84wak+f9wjXehQ+7mfjB8Ux0eHLKZaY+ST120DQTQtoDR1uchoDQpoDQAloFMKaDgBtoJodaCaAGqYEONAhmcaA0G0G0TtJLQbQpoDQbBMU+2MS7hDFYBblVZ/dFxNyPYfhGPTdMwFV/8xXi4HZHN+ozsmnR4cZbsWISKE33AFFR1J6Q28Xh+cj72pZ9alCf3ut2Q1NpoQojdAUyPaNZz9x7/FU4ATr3UVAAeymrOON0svWLWBy0b4FoJShw8D2cQeXhAbJuXxgKFvrlF4/9yi/9wXak558j7T8OcElIOviOz8vGABY/iH90JQfL+38oJvnsXRNP0/7P5PD0wbym58Dx+Yhpxpy+BHzhc0bx7T8VQvnn/R/Ay4Pf5/J41noMdyb2o94PyjJpB4/Vvz8Y1foIo/fAnSX/AHvGvi17xn5N+tagiCaHGgmju25SGgNC2gNBsG2g2hTQGg2CWgNCmgNACGgoW0CHsFtAaFNBtEbBLQGhTQbQbBmeN1X4T8Ix0mno1Eg9GMuKyM/GNniBuK/CfhGPStVClMH3aEeyL02jl/Udx0+Dqk4lfUUU/eFJpS1hv2LdjQuaQJxCQ6irePBNVxBTEqZCU3WUKdXAVl7+7uh1cz70plj1gVqP4suzP6z5nQyVOTB8siDzNgYMpLZHLhy7OMJJDjLIfGCB+u75xUs18Iu9/JaWY9o84S9vr9n67odRMLG5015nyhhS2yDljoM2GulyYUsmxSiLHkD5wua9Z/Ef6uURVzGUzZ6gN7Vv5R4xKm3mEd7j8Vh73hS7p2cCGnd/b+Uar0B603mlHuf5xlm7fdyPyjU+gY+8mD9gaNkpuMb4W+0ZZa9a2DQTQ5TBNHXtzG2gNC2gNBsG2gNC2gND2CGgNCmgNACIEKaBD2DjQbQbQbRGyJaA0KaBC2DOJG4r8J+EYzDyyUzAlW+WqU9g4OR5RtcUNxf4VfCMUlaOiWBuy00us5qsX7dGH+kc3n7jp8HVHiP0aUoU0uklSzawWQb8Hq8fEpxWvEMkUoRMBUT6yqgQOd9Ij4wJVKlqUaJQSp06qIWoNzJF/p4lzsOteIqWaZaJgpHtqe3bf6zI5rdumMXiZaSoEqY0i3IKcG/O0RzhRamYNcmtuADXvifMwgWXIIIDC4NgXFrawyrZiWzVpoPZb4Q9VO4fwkshKw76vf2hb3xCKJo1ex4Z0jiOMTcNhwkLDguHuDqtMQjglDJb25j1W498TtWihMXVoz8st7hyaJeLWQoMl3AOR1p+ZiIJMxwXcOHvo5J9xESMVWCmn2UPYeyjyqgBkY0tdJy4/svw5Rsf/D+ZVOX/ALNXumJEY0TZjMU5cjwPA/hjXf8Ah6p8Qpwx6NYblWn5Rr47+6MvJP21v2gNC2gNHbtx6NtBNDjQKYNg1TBNDrQTQ9g20E0ONBND2ZpoELaBD2DrQbQqBGexoloSGdnuw84rtp46xAyv39nKOV4bbkxRxv3YFCFEEKIcjEywBl23jmy/Uzeo3nguuXYcUodEs8EK9wMYIL+6Wuanc3KJY4CrPtMUuA9Iph+yClSelmrQQFkhgpAD2FQNRt2xosOhUtK1KIXNJRu6IN6B25/Vznn5Pdrhh6EYiWmmWucLpSppXHeLOOFJTbx4GRPl/fhS1ZKZA7xf84YxSyEyyoVTKC2o6x/0blD89CRPdRclW6OAcXMStlkg6e94YnTWzNxp2g5eCof6P9prxXTcSlSmSmstmGOi2/pI74MvpKdpmFW9ZfRsm9dJ4Zc4jYxCVNUQLG44FKuPJ4kyQ1Xd3byIrAJfRh3pptmbUr1u9qoz+V/B1MjesvV2tpMds+bRJxqFWpLbg4+yhsu/xiHRLqcKPWOZOfSJU2XFvGHtqSgpnVTu270B8zozwySMIlQJCi9rM/FXkU+Ean0IV/i2fOWr4/lGQwksJPXdy2fErPHm3dGr9Cf/ADiL+qsfyP5Rrhemec4ro1ME0ONBNHXtxkNAaFtFBtHb9JKUBmcFS9GsbeZ8InLOYzdXhhlldRcTpqUB1EJHElopMZt8X6IW1WqwbiB827Iym19uMplVLWz71gBY93YA0RtobPnTlkVUyqR2OQHZI6zF8+Mcuf6i3rh04eDGd8m9p+kGKROWE4lSRVYEII7qkwcj0yxY/wA2Wv8AEhP9hTFZ6RIBnqdQGRGV90ce2KwYQHJQ93BuMKeXLXa7hjvprx6a4vhI/wCGv/8ASBGOVs6+Y8IOK/zZfdP+PH7O/ARA2ytSUWsAlSlPwSH7+yLJoofSuoiWkEhKq6m1alg/C5jby5awrn8U3nFHPnEqf9lXdkfKOYYXGTP8aSokGSTdjliZASz6AE2yjpMw7vcr4GOXYZRpxg4SW/8AkyY8/wAbtz7WGycSoq2e7XnzNGZly27I32GG4sSy6nQ6zzquOA5xzzYvX2e/66b/AFy46LhEVy1DqIdO8dWBqL65iNsUAtwmWmXvK6NTK4b5y73uYkTVS0zn6y1LtwTl7/f2Q3PWejQiS4SUneOYFRGel3PfpCsQtInkAOoqueFg7Dsigys1OdwDU10jyHOIYxFqmDZ5MSwLsBmd33xOxIHaa/dbl2+EQUg02BJbWw1jO1R6TcLZLWDZ6qSXzzv7ogTMRLKA4yBNI0DL7rhKrc4mZpUP2RoR6yDZ4hrn7oNGaiL/AL/y98KCkpXLZ2OY1PrUEe8p8If2ghJCaiQKbfwEHLkDEaXiU0g0DJJ0/YPDmPCJONWkJTWCQxy7FvqNAYsiMJITW4JJBJbsUrzUR4RrPQ4/42Tl641/VL4iMlh5qAt0ghTka6qD6840vo9NUjFylUFRFZCAwKj0ZYB7B3zNo0xrPKOqTZgSCVFgPIPbjDGzsfLnoK5RdIUUuxF055iMbtTacyZOqUwAehBUGSoAgqBA3lUlWT/uxTYfbSqFypJU1JXwqIUhHVFyGVqdBaHfPyieDjtv9sbek4dClKJVSzhDE3IGpAe+TvHLNtbVkz5yz0i0y1EsChRzUS7JcOxETk4ad0M5c0vUAACcmWCAwskMMoyq8BlvB76cgIjLyezXHx+nTTTtsyEmtCa1sA6gpOWQdQt3CG8Zi/tCghE5ASUoJTUBd3UKRvK4NGcXgTdiMzxGZHLlBJkKqSNSoNfK5jL1kae1We30jpQFE2SnTgAOPKKtMlOVXilXPlziy2vI/RpJDiUgONabeUQE4F8lDwOheHj0WU5GmSAGqT9d0HBDBHiPf8oOKS9CNFB6Ui8rsX/bGhSXuLiKH0pzl9iv7Y289/ZXP4Z++M3NRuHsV8DHLJDUY1n/AEYd+eKk5R1aeNxXYr4GOUYZX3WOv6iPfiZUcfjdfkTNhNXs7/bTS3Flo+UdG6QqQpU2ydylI0DKsB58o5zsJ69ncelnf8xLR0KWKULK99Ty3HPeZ/fG2KBz0lUpDbiKFP8AxEd/GJE6Z9+UoTereVyYF+XbCJ2HqQhU1VCQlTjI5mwHGluJ5Q7OxKulpQlt4VkZmwOelj2xQZLFqIdkqesk2ItbXxiA0xur3N+L/tixxRSyklPrm4AduAOYvFfe/D1eILqLnt3YyUduAp/ZLeIziJNxCgBZzUAWBDAlQ48Gv84kSlqZiXNJcvnuh/e8RUrmakZnJnast/K0B0g4o0uUXYWvcsk/Enwh/HzwhKXAUC40/wDUL5Hg3fDK1zrBKCol2AuSQgEchdxF/g9kIKkJmzQlRLJlouprq3vZ74ZKnZaUzd4AJAU2VSiWSvdSkOcxw0i5MxfSJSiWVE0krUKiEqueSbPxhtGLTNkzpaJQRLCAq7qJPSI6x7NOWdozAXNS3W8CPVHDm8Fg3ptZOy2m9JMXcqVQl3JBdg5zYHIQjD7QlgrRIl9WWVAkZkZBusrvjFrxM0F6lvdt5YyDjIw7I2lOQ5StQY+0q4fIub5xPqftGnkCeZcxc426FW6SzKJSpwgWDAKDm8ZRUge2nvceq3CNJh5k9YmFbhHRKADBIqIPq5nLM8YzqsIrNxcjVuP5Q5SsJMrhMRrkscB5waZatFOarGrJza72gjhFjX+b9n5wnoVB3zs3bZvOKSstpyd2Wkm9ObKINzla+YiD9nD9dA7S2r6xY4/DrMqWFdbfckv6xa/YRFf9hVoR4ngOULHpWUIMg/rJf/ET84KFqwK3zH8UCLS1uxPTtSLLBTzRdPeg+Txv/StO9LHJXxEcPlpcjtjuXpZ10dh+MRlf2U9T3n/rO4n9GrsPwjk+GI6HG29WWD/7lH13R1jGfo19h+EclkfoMdf9V/8AYTGfj6/pXk7T9hJeZs4ZfeTr8HmC8dIw60S0K6HfUKAVHIkhTUjuPjmY5tsFq9nX9ed/zDHQ8It5ahKTT1L6l6sz4RtizKxYFCFTSSqhVhmbq8LfCHsYpappSmyQoPo4pBLnWI+ICUol1bxpW3DrLJc+IiRiZExcw6ICkngCKQ7cb90M2R2it6kgNvqvY6xEIbIWfV+Kj5j6EStsTAoTEFTOtRBc2zGWukVUyVwIF310JPDm3dGakpBJ8Dy9X5vAwyA61KKqUh2SQ5eYwDnIXEVuGQtA3l1OA1mZkBJ8bnvibsScpK5q1spIQohJtnOQUZhrAwBbplzZktHQjowoKqILZKIS6usbcIvcHsiUJvTEkrKnSkGybNpr2xSzZ86ahBRuBVdW8zAKZN87jhGi2cizvmqwy4Dt77Q8JzyeV+xraih9nmJSAhIRYBhkRplGKCb3OnLO/wCUbnad5EzT7tR+v9YwtelZPdyfXsis+L0iXjtF2hjChmbK7vwJsx5Q0MQ7n2b+DHuzhWPxqkpqClNfRL5E8Dwhn7WtXrOQHulPAHRI4xJ7aDZ2MnTCSoNKpULBh1LXPWuYz+JlTq9xW649YZVF/c0XmyNoTJq0snc3gTdRApU28crgZNGfxeHWVboNNtB7V8+UKQ7dw8UzmHW0e/a/lC0dIAanZve0RegWAN3t3Rx7OECSlWoItwbQ/lFJ+VvjErMlIWppjnNQBAccMrRH2VLWF7xcN7T3b5w+vpFYcFYINe7ZrUjTtqiFs+Qak1i3rZcDw5tBgMl/0aeB8DBQz9lk+yPfAjf+mf8AZhew50ual0EprG8m4arMgXHfHXPSqakzEsQd05EcY4dL9JcT+sA7Jcr/AKIeHpHif1xHYlA+CY5beNNvmV0rGq+6mfhPwjk0mYTh8dlnIyA1nj5Rb4D0gxNT9Mstoo1D+FTiJU7aGHmJmInYcJ6SmuZhmQo0qqSSlViQbuTCxkkPLdVmwiy9muPXn/8AMMdJw8lcyUqoCWk0UvYAbz/FOcYTCSZUvFbPTImKmJQuZ1gUqCiorAULPmbi1jG6NakLM5TdQsGt13ZIy/KNcUFzZ0uUhFI6QsqhRyzWT73HnAxqVqmF1MgKSQ+XVBNtbw1NnMiXQnNK7m56y394MKx0gmaSpTB0M/JI05mGGG2wgGZMdTb8z+sE59giDNAqsdQdPbPPjE3bUtJmzHPrzW/iDvaIZlpfO/D98nhxtEGi4TDhAICgqyBpohtDrEzYSujnTVneATNNNh1psthd8uLRXYRCUvSqpwjUGwSWNuPlE7YMwS582YGUaJpYkZlUo88mHjBRGjCp82WgyxTVVUXZg7J3jvcco02zJNILm5UCw5JSnvy4RmJuLxE2WhSNxyuvJIABFJqVe98o0myJTJUSblST3iWlOud0wYdnl0d2kR0M0Af5S7n8JjA3Pjwyjf7QAMqYAP8ALXm/sn6yjn8ucpsk5tkeLcYrMsUbFzqQCUu5Zra90RlYkKcAAGlz3h+EPYrEMBUlBD23SWLsM1cYhJxIOSUAkDINZi2vAGIFrT7O21WtCQkJSe8sODWGcUGOxC0FkgkNol7ukeZ8DFns3a6SpEsIIegZhIBUWsEi/eYpdqYlSFkJc9Y9ZXq9/bBOzt47PzcUser/AC/tN8ITKnqUA7Xd7cCR8oY+3LY3NiRmdCPnCpc9RIFR156tqIpO+VunETF4ckhilQCGBDgJsb53iJgysrSFvS97AakZtwh2RiTMkKBzRSAXL5kd3VyEQsLMVWASoAqAzULVAPnwMGJ5VovsyOI/iEHBfYx+sX/xDBxrufaM9fmuciarQmCqmE5q+EOialsxDkvEo4xgpeT1yxhZXRE9Pu9LZXsmpyQx3myiAnHKfeHuaHUGlCVqcJUU0kggHWx7LwtZSrIg9jGJt+8XJfip2wptWLwzAj7058kHXvTHQpCEJlzKlVdSoJ5Bdn8Y53sKWPtmGGQ6U91SLnwSI6VJXIly10AzWpeqwNl0s45K01jTDrgr3yBUtUuX0SWDKdtN5Yuo5ORDmLwIrK5iwkGhhrYAHPm+TwJ8+atCCjdep6bMylpDE3Fkg2hjHyE9IoqVmEWFzZIiiYjbDdLMqP8AmTNP2t7yivmM/Wv/AN3/AFW+niftlunmhX62c38V8or1BNX+vtg/Fog0DCoSAaC+6kG72AVTpreJuwVBE9a9QiYohxwluMrWCfGImFEv1DonjkCpsxxqidsOclGIUsXUmXMUz8ESzwtYJgojQGdPmy0KlJpJUsEgMaRTTvLvqrI6Rp9jSFBBqUH3H1ulCQe24MZc47ETZIVLTSTMUCwA3WSQXXzKr8o0WwUKoJUXVShyDVcJ3ri2b6wseKeXMWOKAoWLndUP5THNlFNuL+8nt4x0qYLHiXy7Nc45kZg9gvb1n5j1YrIoZnGW1/a4a1fOIyFyrFGbWzyYj5xJxS0tdJYHjqC+g4xEl9GCCEl2YX0c8e0xIXmzdpSEUAS98qQgqYC6iBcm5aqK7a2KMuYQz3Xq2TngeEStmz8OAgkCskeqVGoauohKTbSI+28RRNUCEm5zSDnVzHAwp2rfCOdp2G7x14JfhBIxblqfWIz5jlzhn7aG6qMn6nFL+1wgIxYOSUZ+w2gPtcGikb/K6weKqkrls1ATd897hpFdJx7kOAA/uYHzibs2eFImIZlAEkgJYsQ17k5iK448h7ZdnB+EEVbxGo+wD2vcfnAiGnCqbrDwPzg4vVR7T7sCMK4zbuhSMCPae3CE/ayNPfCk47kMuMZ8lwvZ+KVMkSpRAAlFDEO5ZJRe/fFbM2coKsQqxZj3xZYrCqlSJU1welKbXDbteeubREVjhXdJsC7MdebQt5L1j8pfotWMZIC3bpDnf1DkfGOm4ecBKmdGhiKGfeJ67fXOOcejc9KsbJZy0xVi+kpWsdPwypq5UyhFJ3KGFOi3urNt3xipeBoU6WtSJd26zuWtWtvc0JxspAWolV6UWTfJIiXN2aooRWoJpKncvmtZHLIjWE4yVJCyVqJNKXA4BIbIHMc4expz/bf6ea/66d/UXiqnBL30PE51J4HjTFptxI+0Tn/XTm/iLxTzQh3OYUfF0+dPhCFRcOZfqcA+eVS+POqJ2xloTiCq9SZcxRFx1ZSFM+lgmIEgpfdtxscql8+NXjEzYs0IxNWakpmHUXEir+lKYKI0aMXOmy6paGV0hSN0qNNIILzH1JD5RqNhS10/eOVUodyDvAGrKw7ozI2rOXKqloNRXTupKt2l3vzs+UaT0eqpPSO9EtwSOtv1W/hiceKq8xbHO7B398cue3h9XjqSM7cY5apSXO+1/ZX8oq3ZSaNYsApIUSA+dhEROHRUCFXAbMe0+nOHcclC0qFZvwQr5RFRh0Ag1mxJahWqgryhFVzs+RhUpSqYveYlio242TeGduqliaRMFypg7m5B4dpgYTZsqYipa1BJCg7oQBe91X04Qj0iKTOPSJNlJIIIF2DZ55wvk/jpESqS1ha2h1DD3QlCpV6Rw46pt7hCJa5TBgrT1k6WEEgy9ArTJSeDDzikrvZqpdK0t94UrJPK2vhECZPlud3VjYcx5GJeyyglRAZbEAKVdil8gG0z5RAWpD3SHd+sc3N8uLwp2q9L6VJWUggliARfQwIZw8+bQmlJppFO8nJrZpfKCjRnz+GOlyU8BDglp9lIt9aRXEr0qgBM2/WytGej2v5QqSxcgFLAlwNLDS1oKdhklfUZwXY59kPbREvoJPQk1uOlap+pZyf2oqelm1XKstQ+t7kROr91bnzF36NJoxskof8ASkseIlk3bmI6hLxE9cuYVEpO7SQyWcLe4v7Mcn9FpqzjZL/rFtZi/RKb4x06XhldFNC1C9F6nay3+MVPyJ+EnEodMupYBdWZd3mLIv7oRjzLrLuTQm2VqRrCZ0lFEt1+spm5zFHXnaCxxlhd3JoHL1R5QzYnbyx0858umm/1HnFNMmS95x6x/qTz/DFp6QlInzqsulm/FT68HinnTZd7DM6augn4pgKkS5iHISGIF+ytY48XMStlYhKcUDTvJqPC/wBnUrP8IaIqZyCpQAYgFywyC1A68XMSdkz0jFJ3d4Xf/cLIv2AiFehGh/8A6kxcqpEtzXTTvzLFJLsTxHvjTejK5jOtJG4lxTSyql1WDaUxm0bfWqUVoQHCwhrqsUqL2I4CND6N4iYsVLBBKHICSL1qGRuLAQoq38r5HWy8Wjle0ZFSlgkjeVcd41EdMKi+Z04xzfaUuZ0kylGSl+bWfi0MkPE4NweKsyewCESNgrNKgUgOS19SD5Q/OkrL6WLaOSkDjZi8TcFKXQlzxfe7PzghZESfRQrSVdIBUWYJewPFxDm28AFTDUrKnTgE8+UP4nBLWndUkCrIqPwD6wxtuUSySpINCLk8AxIcPpE28qxk10qkbMSLVG3ZoX84VL2egDrPlw0f5wgykh99D3/qcQJUge2lvzJ84pOp9ljsbDJKysquLAWY7pGt9TEIyJZuVX7RxfXnDmy8ODNSoKejMAEu4KdMoZnyUkqu2nVJbL5QTs70mytoJSkJCxYAZjS0FFWrApJJq/lMCK2jX4VYmgagd4gxOT7Qy4iIn2MnUQPsGe8MtInUG6vZBCUud0EpYmztcs+drwxMxA9tOStU6mJmPxZny5SKQjozm7vUkJ4BsninOz7dYdUjLgfOJ1Fbq+9G1BWLkCofpCHcWHRKD90dJk4GWmWsGeCDTUQ1mC21Obnwjlfo5ICMXKJNq15DJ5Sn8Lx0GXiJPRTGWop3KjTl128XMVOB2t58uQEoqWogFVLPc9ISck6KJEFi1SQoVJJVSOOVIb1gMmirn42SJUoqKiDWRY6TDV7zA2ptKUhYqCiaE5NqgN7oez0yXpJT9onVXHSTOftE+54ppk2X7I10z6pPxT4Rb+kSgJ82oP8AeL56KfPk8VKpqG6uh0HBJ+DeEBU0laSsgBiyiSwuyyD7798SdkLAxSHz7BrLW3uBHfDQUlywuyrsPbv77xJ2SoDESrAmocPZX+fjBeii9l7feUpYQd1SUtWr1n9luEXvo1jDMFRADpPE5Lp9YnQPFNI9IAZa1iW1BQGqzrfgLNTFjsrb6WSpYpCgrUq6qwnl2xE76Xbx20SpgBAfhp5gRzXa2H/xE4pSlq15jM1n6743OJ2ykECpnAIsq4OWtrPGL2vNIxE0AjrqLnIOtXuiiQZ8k3pSGp4XeJ+Alr6NLi+thw+cRFzSBmk2FhxOvZDSNrTUpDAZjTil/jBE5NApE6k9FUA+hAva1zEfbMtZRLDGvo01Fw7sXcve8NHbMwJUJaSbO4S925CD2vi1lCFMa6Lsm7udGib2vHpWdApi7u59bsaCTIVdufrc4CJkwv1tfV5BtINK1gtvXq9XlbSKTdHdn4RZnJKbMQVXZxUPGzwMZhlFambNQv4aQnDKmVpoqdxV+EK+UO7REzpFUuznz/KD5PjSIrZy3zT74EOJK2Fz4wIZKiVCiL90CBE0JEjL94Qg5fun+qBAiVJmyD/iZQ4zCD2GWqN4nASwkgJsWe5uxLawIEVDgp2EQUoSUhgSw4VKc+JAgp+GQoglIO6M+SbQIEB6jK7YSDMmPfeVn2GK6gcB4cgIECKTYSochlw5mFbPU05HIjQc/mYOBBS+Wkl4gjKn+BPyifs6cSWLZcAPgIECEfytTaMTtiYUzpjW3jw84ECEpSzsfMfMfwp+UITjF+17hAgQ4zt5X/os6wuonrDIkacod9JxSpLOHSdTxgQIn+S59KrkudVfxH5wJqeatfWV84ECKvZQWyv0zG4pNlX4cYPaQaaprbwyt7oECJ/kP4o7wIECKJ//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9" name="AutoShape 10" descr="data:image/jpeg;base64,/9j/4AAQSkZJRgABAQAAAQABAAD/2wCEAAkGBxQTERUUExQWFhUXFRgYFRcUFxgXHBgYFhccGBYXFhgYHiggGBolHBgXIjEhJSkrLi4uHR8zODMsNygtLisBCgoKDg0OGxAQGiwlHyQ0LCwsLCwsLCwsLCwsLCwsLCwsLCwsLCwsLCwsLCwsLCwsLCwsLCwsLCwsLCwsLCwsLP/AABEIAQMAwgMBIgACEQEDEQH/xAAcAAAABwEBAAAAAAAAAAAAAAAAAQIDBAUGBwj/xABLEAABAgQDBAYHBAgDBgcBAAABAhEAAxIhBDFBBSJRYRMycYGRwQZCUqGx0fAUI3LhM1NigpKissIkQ/Fzg5Oz0uIHNGOUpLTTFf/EABkBAAMBAQEAAAAAAAAAAAAAAAABAgMEBf/EACcRAQEAAgICAQMEAwEAAAAAAAABAhEhMQMSQTJRYQQiQpETsfCB/9oADAMBAAIRAxEAPwDYAQ5MgKTCWj23EKDptCgmA8AIaAEwpoNJaAG2gmhYgImB8xC2NEQhenbDxzh7C4MzFADtJ4DjCzykm6eM3dIsCLXbWGSjo0pFqT2kvmYraIWGczx9oMsfW6Jg4l4fAFSFLNkpSSOZHDlEVoqZS2yfAssFBQpoDQ0kQDCmgmgMmChbQTQwTAhTQbQEQ0BoU0CECWgQbQUM0gmBAg2hENSrQUBoDQAprQ2RCoSotCMdhmYhTBvHPPzEKxU24vp5xDx2LpFszkXyyvHPnk2xhK8dLCqStIUBcG2nExb7J2wlBACwa1EAJNTkAqu2QYZ9g1jn+1JzLNrkC/cYr7P3+ZjLKXKaVMtOr7exqiZZHBQNn1EQsJid9NYcagOH74xO0MepOHwzLUGMzUj1kxCk+kE4DrnLkdDkc9Izxz9cfWVdm7vTsmK2rK6NSciUkADssBGfTjUHVu2MTszaqiQk5JSwzdkhgCSS+WcGNuPmgjsL/GK8OVwl0nOTLtu+YyOsKpip2JtZE4UJqqSly40DB3HaItRHdLubc14oiIOiDeA8UCGgmhcKeAGmgNCjBQES0BoVAgBDQIVAgM5BwbQbQES0G0G0G0AIaGcUWTEloibUUBLvx8jEeS6xqsO1XjZwF+CX8DEHHF2yzhOLmVoUwHVUkdr8YemySpgNLm2TCOD23t1aZzaw+8/dHwMQ9frjE/GKlrL74yDCk9mo5wx9mHtjwPbwi/fH7o9Kc2nKqw0jkZnvIio+zkZEfDQxeYhDyEIBSSlSrAjI5RBOGWPVPhE4442HbYTsmWoTPriYShUS9nA9Klxr84hJ+vdFYyTZZXbR+hSv8Qr/AGSv6kRtWjD+hX/mP92oe9J8o3TR1+P6WGXZLQTQpoDRokloDQqA0AIaA0KaA0AIaBCmgmgMmBBwIAeaDaDaDaBJLQGhTQbQAlordtndSNHJ8Gb4mLRoqtvpJCW5+UZeX6Kvx/VFDJlE2DkqKiO9WsSp6zVQnJJFSuJfL6/1KckoSECylJNan6qarge/6yKdeaXskLDc1VR51rukZSnLu58YHDu/t+u+DRYDu84Mqt4eX5Rc3r5RdbEkmk91/wCJs4CSXtxa3aPKDp3T9e1AA+PmPlEzR3ZaJ6gRc5jU8vmYT0nIZcBwJ8jCCGufrq+bw5R5/wB0Od8f7Hwk7Ox/QrrSlLsRrzfL8JjabD2iZ6CohilVJbsB84wak+f9wjXehQ+7mfjB8Ux0eHLKZaY+ST120DQTQtoDR1uchoDQpoDQAloFMKaDgBtoJodaCaAGqYEONAhmcaA0G0G0TtJLQbQpoDQbBMU+2MS7hDFYBblVZ/dFxNyPYfhGPTdMwFV/8xXi4HZHN+ozsmnR4cZbsWISKE33AFFR1J6Q28Xh+cj72pZ9alCf3ut2Q1NpoQojdAUyPaNZz9x7/FU4ATr3UVAAeymrOON0svWLWBy0b4FoJShw8D2cQeXhAbJuXxgKFvrlF4/9yi/9wXak558j7T8OcElIOviOz8vGABY/iH90JQfL+38oJvnsXRNP0/7P5PD0wbym58Dx+Yhpxpy+BHzhc0bx7T8VQvnn/R/Ay4Pf5/J41noMdyb2o94PyjJpB4/Vvz8Y1foIo/fAnSX/AHvGvi17xn5N+tagiCaHGgmju25SGgNC2gNBsG2g2hTQGg2CWgNCmgNACGgoW0CHsFtAaFNBtEbBLQGhTQbQbBmeN1X4T8Ix0mno1Eg9GMuKyM/GNniBuK/CfhGPStVClMH3aEeyL02jl/Udx0+Dqk4lfUUU/eFJpS1hv2LdjQuaQJxCQ6irePBNVxBTEqZCU3WUKdXAVl7+7uh1cz70plj1gVqP4suzP6z5nQyVOTB8siDzNgYMpLZHLhy7OMJJDjLIfGCB+u75xUs18Iu9/JaWY9o84S9vr9n67odRMLG5015nyhhS2yDljoM2GulyYUsmxSiLHkD5wua9Z/Ef6uURVzGUzZ6gN7Vv5R4xKm3mEd7j8Vh73hS7p2cCGnd/b+Uar0B603mlHuf5xlm7fdyPyjU+gY+8mD9gaNkpuMb4W+0ZZa9a2DQTQ5TBNHXtzG2gNC2gNBsG2gNC2gND2CGgNCmgNACIEKaBD2DjQbQbQbRGyJaA0KaBC2DOJG4r8J+EYzDyyUzAlW+WqU9g4OR5RtcUNxf4VfCMUlaOiWBuy00us5qsX7dGH+kc3n7jp8HVHiP0aUoU0uklSzawWQb8Hq8fEpxWvEMkUoRMBUT6yqgQOd9Ij4wJVKlqUaJQSp06qIWoNzJF/p4lzsOteIqWaZaJgpHtqe3bf6zI5rdumMXiZaSoEqY0i3IKcG/O0RzhRamYNcmtuADXvifMwgWXIIIDC4NgXFrawyrZiWzVpoPZb4Q9VO4fwkshKw76vf2hb3xCKJo1ex4Z0jiOMTcNhwkLDguHuDqtMQjglDJb25j1W498TtWihMXVoz8st7hyaJeLWQoMl3AOR1p+ZiIJMxwXcOHvo5J9xESMVWCmn2UPYeyjyqgBkY0tdJy4/svw5Rsf/D+ZVOX/ALNXumJEY0TZjMU5cjwPA/hjXf8Ah6p8Qpwx6NYblWn5Rr47+6MvJP21v2gNC2gNHbtx6NtBNDjQKYNg1TBNDrQTQ9g20E0ONBND2ZpoELaBD2DrQbQqBGexoloSGdnuw84rtp46xAyv39nKOV4bbkxRxv3YFCFEEKIcjEywBl23jmy/Uzeo3nguuXYcUodEs8EK9wMYIL+6Wuanc3KJY4CrPtMUuA9Iph+yClSelmrQQFkhgpAD2FQNRt2xosOhUtK1KIXNJRu6IN6B25/Vznn5Pdrhh6EYiWmmWucLpSppXHeLOOFJTbx4GRPl/fhS1ZKZA7xf84YxSyEyyoVTKC2o6x/0blD89CRPdRclW6OAcXMStlkg6e94YnTWzNxp2g5eCof6P9prxXTcSlSmSmstmGOi2/pI74MvpKdpmFW9ZfRsm9dJ4Zc4jYxCVNUQLG44FKuPJ4kyQ1Xd3byIrAJfRh3pptmbUr1u9qoz+V/B1MjesvV2tpMds+bRJxqFWpLbg4+yhsu/xiHRLqcKPWOZOfSJU2XFvGHtqSgpnVTu270B8zozwySMIlQJCi9rM/FXkU+Ean0IV/i2fOWr4/lGQwksJPXdy2fErPHm3dGr9Cf/ADiL+qsfyP5Rrhemec4ro1ME0ONBNHXtxkNAaFtFBtHb9JKUBmcFS9GsbeZ8InLOYzdXhhlldRcTpqUB1EJHElopMZt8X6IW1WqwbiB827Iym19uMplVLWz71gBY93YA0RtobPnTlkVUyqR2OQHZI6zF8+Mcuf6i3rh04eDGd8m9p+kGKROWE4lSRVYEII7qkwcj0yxY/wA2Wv8AEhP9hTFZ6RIBnqdQGRGV90ce2KwYQHJQ93BuMKeXLXa7hjvprx6a4vhI/wCGv/8ASBGOVs6+Y8IOK/zZfdP+PH7O/ARA2ytSUWsAlSlPwSH7+yLJoofSuoiWkEhKq6m1alg/C5jby5awrn8U3nFHPnEqf9lXdkfKOYYXGTP8aSokGSTdjliZASz6AE2yjpMw7vcr4GOXYZRpxg4SW/8AkyY8/wAbtz7WGycSoq2e7XnzNGZly27I32GG4sSy6nQ6zzquOA5xzzYvX2e/66b/AFy46LhEVy1DqIdO8dWBqL65iNsUAtwmWmXvK6NTK4b5y73uYkTVS0zn6y1LtwTl7/f2Q3PWejQiS4SUneOYFRGel3PfpCsQtInkAOoqueFg7Dsigys1OdwDU10jyHOIYxFqmDZ5MSwLsBmd33xOxIHaa/dbl2+EQUg02BJbWw1jO1R6TcLZLWDZ6qSXzzv7ogTMRLKA4yBNI0DL7rhKrc4mZpUP2RoR6yDZ4hrn7oNGaiL/AL/y98KCkpXLZ2OY1PrUEe8p8If2ghJCaiQKbfwEHLkDEaXiU0g0DJJ0/YPDmPCJONWkJTWCQxy7FvqNAYsiMJITW4JJBJbsUrzUR4RrPQ4/42Tl641/VL4iMlh5qAt0ghTka6qD6840vo9NUjFylUFRFZCAwKj0ZYB7B3zNo0xrPKOqTZgSCVFgPIPbjDGzsfLnoK5RdIUUuxF055iMbtTacyZOqUwAehBUGSoAgqBA3lUlWT/uxTYfbSqFypJU1JXwqIUhHVFyGVqdBaHfPyieDjtv9sbek4dClKJVSzhDE3IGpAe+TvHLNtbVkz5yz0i0y1EsChRzUS7JcOxETk4ad0M5c0vUAACcmWCAwskMMoyq8BlvB76cgIjLyezXHx+nTTTtsyEmtCa1sA6gpOWQdQt3CG8Zi/tCghE5ASUoJTUBd3UKRvK4NGcXgTdiMzxGZHLlBJkKqSNSoNfK5jL1kae1We30jpQFE2SnTgAOPKKtMlOVXilXPlziy2vI/RpJDiUgONabeUQE4F8lDwOheHj0WU5GmSAGqT9d0HBDBHiPf8oOKS9CNFB6Ui8rsX/bGhSXuLiKH0pzl9iv7Y289/ZXP4Z++M3NRuHsV8DHLJDUY1n/AEYd+eKk5R1aeNxXYr4GOUYZX3WOv6iPfiZUcfjdfkTNhNXs7/bTS3Flo+UdG6QqQpU2ydylI0DKsB58o5zsJ69ncelnf8xLR0KWKULK99Ty3HPeZ/fG2KBz0lUpDbiKFP8AxEd/GJE6Z9+UoTereVyYF+XbCJ2HqQhU1VCQlTjI5mwHGluJ5Q7OxKulpQlt4VkZmwOelj2xQZLFqIdkqesk2ItbXxiA0xur3N+L/tixxRSyklPrm4AduAOYvFfe/D1eILqLnt3YyUduAp/ZLeIziJNxCgBZzUAWBDAlQ48Gv84kSlqZiXNJcvnuh/e8RUrmakZnJnast/K0B0g4o0uUXYWvcsk/Enwh/HzwhKXAUC40/wDUL5Hg3fDK1zrBKCol2AuSQgEchdxF/g9kIKkJmzQlRLJlouprq3vZ74ZKnZaUzd4AJAU2VSiWSvdSkOcxw0i5MxfSJSiWVE0krUKiEqueSbPxhtGLTNkzpaJQRLCAq7qJPSI6x7NOWdozAXNS3W8CPVHDm8Fg3ptZOy2m9JMXcqVQl3JBdg5zYHIQjD7QlgrRIl9WWVAkZkZBusrvjFrxM0F6lvdt5YyDjIw7I2lOQ5StQY+0q4fIub5xPqftGnkCeZcxc426FW6SzKJSpwgWDAKDm8ZRUge2nvceq3CNJh5k9YmFbhHRKADBIqIPq5nLM8YzqsIrNxcjVuP5Q5SsJMrhMRrkscB5waZatFOarGrJza72gjhFjX+b9n5wnoVB3zs3bZvOKSstpyd2Wkm9ObKINzla+YiD9nD9dA7S2r6xY4/DrMqWFdbfckv6xa/YRFf9hVoR4ngOULHpWUIMg/rJf/ET84KFqwK3zH8UCLS1uxPTtSLLBTzRdPeg+Txv/StO9LHJXxEcPlpcjtjuXpZ10dh+MRlf2U9T3n/rO4n9GrsPwjk+GI6HG29WWD/7lH13R1jGfo19h+EclkfoMdf9V/8AYTGfj6/pXk7T9hJeZs4ZfeTr8HmC8dIw60S0K6HfUKAVHIkhTUjuPjmY5tsFq9nX9ed/zDHQ8It5ahKTT1L6l6sz4RtizKxYFCFTSSqhVhmbq8LfCHsYpappSmyQoPo4pBLnWI+ICUol1bxpW3DrLJc+IiRiZExcw6ICkngCKQ7cb90M2R2it6kgNvqvY6xEIbIWfV+Kj5j6EStsTAoTEFTOtRBc2zGWukVUyVwIF310JPDm3dGakpBJ8Dy9X5vAwyA61KKqUh2SQ5eYwDnIXEVuGQtA3l1OA1mZkBJ8bnvibsScpK5q1spIQohJtnOQUZhrAwBbplzZktHQjowoKqILZKIS6usbcIvcHsiUJvTEkrKnSkGybNpr2xSzZ86ahBRuBVdW8zAKZN87jhGi2cizvmqwy4Dt77Q8JzyeV+xraih9nmJSAhIRYBhkRplGKCb3OnLO/wCUbnad5EzT7tR+v9YwtelZPdyfXsis+L0iXjtF2hjChmbK7vwJsx5Q0MQ7n2b+DHuzhWPxqkpqClNfRL5E8Dwhn7WtXrOQHulPAHRI4xJ7aDZ2MnTCSoNKpULBh1LXPWuYz+JlTq9xW649YZVF/c0XmyNoTJq0snc3gTdRApU28crgZNGfxeHWVboNNtB7V8+UKQ7dw8UzmHW0e/a/lC0dIAanZve0RegWAN3t3Rx7OECSlWoItwbQ/lFJ+VvjErMlIWppjnNQBAccMrRH2VLWF7xcN7T3b5w+vpFYcFYINe7ZrUjTtqiFs+Qak1i3rZcDw5tBgMl/0aeB8DBQz9lk+yPfAjf+mf8AZhew50ual0EprG8m4arMgXHfHXPSqakzEsQd05EcY4dL9JcT+sA7Jcr/AKIeHpHif1xHYlA+CY5beNNvmV0rGq+6mfhPwjk0mYTh8dlnIyA1nj5Rb4D0gxNT9Mstoo1D+FTiJU7aGHmJmInYcJ6SmuZhmQo0qqSSlViQbuTCxkkPLdVmwiy9muPXn/8AMMdJw8lcyUqoCWk0UvYAbz/FOcYTCSZUvFbPTImKmJQuZ1gUqCiorAULPmbi1jG6NakLM5TdQsGt13ZIy/KNcUFzZ0uUhFI6QsqhRyzWT73HnAxqVqmF1MgKSQ+XVBNtbw1NnMiXQnNK7m56y394MKx0gmaSpTB0M/JI05mGGG2wgGZMdTb8z+sE59giDNAqsdQdPbPPjE3bUtJmzHPrzW/iDvaIZlpfO/D98nhxtEGi4TDhAICgqyBpohtDrEzYSujnTVneATNNNh1psthd8uLRXYRCUvSqpwjUGwSWNuPlE7YMwS582YGUaJpYkZlUo88mHjBRGjCp82WgyxTVVUXZg7J3jvcco02zJNILm5UCw5JSnvy4RmJuLxE2WhSNxyuvJIABFJqVe98o0myJTJUSblST3iWlOud0wYdnl0d2kR0M0Af5S7n8JjA3Pjwyjf7QAMqYAP8ALXm/sn6yjn8ucpsk5tkeLcYrMsUbFzqQCUu5Zra90RlYkKcAAGlz3h+EPYrEMBUlBD23SWLsM1cYhJxIOSUAkDINZi2vAGIFrT7O21WtCQkJSe8sODWGcUGOxC0FkgkNol7ukeZ8DFns3a6SpEsIIegZhIBUWsEi/eYpdqYlSFkJc9Y9ZXq9/bBOzt47PzcUser/AC/tN8ITKnqUA7Xd7cCR8oY+3LY3NiRmdCPnCpc9RIFR156tqIpO+VunETF4ckhilQCGBDgJsb53iJgysrSFvS97AakZtwh2RiTMkKBzRSAXL5kd3VyEQsLMVWASoAqAzULVAPnwMGJ5VovsyOI/iEHBfYx+sX/xDBxrufaM9fmuciarQmCqmE5q+EOialsxDkvEo4xgpeT1yxhZXRE9Pu9LZXsmpyQx3myiAnHKfeHuaHUGlCVqcJUU0kggHWx7LwtZSrIg9jGJt+8XJfip2wptWLwzAj7058kHXvTHQpCEJlzKlVdSoJ5Bdn8Y53sKWPtmGGQ6U91SLnwSI6VJXIly10AzWpeqwNl0s45K01jTDrgr3yBUtUuX0SWDKdtN5Yuo5ORDmLwIrK5iwkGhhrYAHPm+TwJ8+atCCjdep6bMylpDE3Fkg2hjHyE9IoqVmEWFzZIiiYjbDdLMqP8AmTNP2t7yivmM/Wv/AN3/AFW+niftlunmhX62c38V8or1BNX+vtg/Fog0DCoSAaC+6kG72AVTpreJuwVBE9a9QiYohxwluMrWCfGImFEv1DonjkCpsxxqidsOclGIUsXUmXMUz8ESzwtYJgojQGdPmy0KlJpJUsEgMaRTTvLvqrI6Rp9jSFBBqUH3H1ulCQe24MZc47ETZIVLTSTMUCwA3WSQXXzKr8o0WwUKoJUXVShyDVcJ3ri2b6wseKeXMWOKAoWLndUP5THNlFNuL+8nt4x0qYLHiXy7Nc45kZg9gvb1n5j1YrIoZnGW1/a4a1fOIyFyrFGbWzyYj5xJxS0tdJYHjqC+g4xEl9GCCEl2YX0c8e0xIXmzdpSEUAS98qQgqYC6iBcm5aqK7a2KMuYQz3Xq2TngeEStmz8OAgkCskeqVGoauohKTbSI+28RRNUCEm5zSDnVzHAwp2rfCOdp2G7x14JfhBIxblqfWIz5jlzhn7aG6qMn6nFL+1wgIxYOSUZ+w2gPtcGikb/K6weKqkrls1ATd897hpFdJx7kOAA/uYHzibs2eFImIZlAEkgJYsQ17k5iK448h7ZdnB+EEVbxGo+wD2vcfnAiGnCqbrDwPzg4vVR7T7sCMK4zbuhSMCPae3CE/ayNPfCk47kMuMZ8lwvZ+KVMkSpRAAlFDEO5ZJRe/fFbM2coKsQqxZj3xZYrCqlSJU1welKbXDbteeubREVjhXdJsC7MdebQt5L1j8pfotWMZIC3bpDnf1DkfGOm4ecBKmdGhiKGfeJ67fXOOcejc9KsbJZy0xVi+kpWsdPwypq5UyhFJ3KGFOi3urNt3xipeBoU6WtSJd26zuWtWtvc0JxspAWolV6UWTfJIiXN2aooRWoJpKncvmtZHLIjWE4yVJCyVqJNKXA4BIbIHMc4expz/bf6ea/66d/UXiqnBL30PE51J4HjTFptxI+0Tn/XTm/iLxTzQh3OYUfF0+dPhCFRcOZfqcA+eVS+POqJ2xloTiCq9SZcxRFx1ZSFM+lgmIEgpfdtxscql8+NXjEzYs0IxNWakpmHUXEir+lKYKI0aMXOmy6paGV0hSN0qNNIILzH1JD5RqNhS10/eOVUodyDvAGrKw7ozI2rOXKqloNRXTupKt2l3vzs+UaT0eqpPSO9EtwSOtv1W/hiceKq8xbHO7B398cue3h9XjqSM7cY5apSXO+1/ZX8oq3ZSaNYsApIUSA+dhEROHRUCFXAbMe0+nOHcclC0qFZvwQr5RFRh0Ag1mxJahWqgryhFVzs+RhUpSqYveYlio242TeGduqliaRMFypg7m5B4dpgYTZsqYipa1BJCg7oQBe91X04Qj0iKTOPSJNlJIIIF2DZ55wvk/jpESqS1ha2h1DD3QlCpV6Rw46pt7hCJa5TBgrT1k6WEEgy9ArTJSeDDzikrvZqpdK0t94UrJPK2vhECZPlud3VjYcx5GJeyyglRAZbEAKVdil8gG0z5RAWpD3SHd+sc3N8uLwp2q9L6VJWUggliARfQwIZw8+bQmlJppFO8nJrZpfKCjRnz+GOlyU8BDglp9lIt9aRXEr0qgBM2/WytGej2v5QqSxcgFLAlwNLDS1oKdhklfUZwXY59kPbREvoJPQk1uOlap+pZyf2oqelm1XKstQ+t7kROr91bnzF36NJoxskof8ASkseIlk3bmI6hLxE9cuYVEpO7SQyWcLe4v7Mcn9FpqzjZL/rFtZi/RKb4x06XhldFNC1C9F6nay3+MVPyJ+EnEodMupYBdWZd3mLIv7oRjzLrLuTQm2VqRrCZ0lFEt1+spm5zFHXnaCxxlhd3JoHL1R5QzYnbyx0858umm/1HnFNMmS95x6x/qTz/DFp6QlInzqsulm/FT68HinnTZd7DM6augn4pgKkS5iHISGIF+ytY48XMStlYhKcUDTvJqPC/wBnUrP8IaIqZyCpQAYgFywyC1A68XMSdkz0jFJ3d4Xf/cLIv2AiFehGh/8A6kxcqpEtzXTTvzLFJLsTxHvjTejK5jOtJG4lxTSyql1WDaUxm0bfWqUVoQHCwhrqsUqL2I4CND6N4iYsVLBBKHICSL1qGRuLAQoq38r5HWy8Wjle0ZFSlgkjeVcd41EdMKi+Z04xzfaUuZ0kylGSl+bWfi0MkPE4NweKsyewCESNgrNKgUgOS19SD5Q/OkrL6WLaOSkDjZi8TcFKXQlzxfe7PzghZESfRQrSVdIBUWYJewPFxDm28AFTDUrKnTgE8+UP4nBLWndUkCrIqPwD6wxtuUSySpINCLk8AxIcPpE28qxk10qkbMSLVG3ZoX84VL2egDrPlw0f5wgykh99D3/qcQJUge2lvzJ84pOp9ljsbDJKysquLAWY7pGt9TEIyJZuVX7RxfXnDmy8ODNSoKejMAEu4KdMoZnyUkqu2nVJbL5QTs70mytoJSkJCxYAZjS0FFWrApJJq/lMCK2jX4VYmgagd4gxOT7Qy4iIn2MnUQPsGe8MtInUG6vZBCUud0EpYmztcs+drwxMxA9tOStU6mJmPxZny5SKQjozm7vUkJ4BsninOz7dYdUjLgfOJ1Fbq+9G1BWLkCofpCHcWHRKD90dJk4GWmWsGeCDTUQ1mC21Obnwjlfo5ICMXKJNq15DJ5Sn8Lx0GXiJPRTGWop3KjTl128XMVOB2t58uQEoqWogFVLPc9ISck6KJEFi1SQoVJJVSOOVIb1gMmirn42SJUoqKiDWRY6TDV7zA2ptKUhYqCiaE5NqgN7oez0yXpJT9onVXHSTOftE+54ppk2X7I10z6pPxT4Rb+kSgJ82oP8AeL56KfPk8VKpqG6uh0HBJ+DeEBU0laSsgBiyiSwuyyD7798SdkLAxSHz7BrLW3uBHfDQUlywuyrsPbv77xJ2SoDESrAmocPZX+fjBeii9l7feUpYQd1SUtWr1n9luEXvo1jDMFRADpPE5Lp9YnQPFNI9IAZa1iW1BQGqzrfgLNTFjsrb6WSpYpCgrUq6qwnl2xE76Xbx20SpgBAfhp5gRzXa2H/xE4pSlq15jM1n6743OJ2ykECpnAIsq4OWtrPGL2vNIxE0AjrqLnIOtXuiiQZ8k3pSGp4XeJ+Alr6NLi+thw+cRFzSBmk2FhxOvZDSNrTUpDAZjTil/jBE5NApE6k9FUA+hAva1zEfbMtZRLDGvo01Fw7sXcve8NHbMwJUJaSbO4S925CD2vi1lCFMa6Lsm7udGib2vHpWdApi7u59bsaCTIVdufrc4CJkwv1tfV5BtINK1gtvXq9XlbSKTdHdn4RZnJKbMQVXZxUPGzwMZhlFambNQv4aQnDKmVpoqdxV+EK+UO7REzpFUuznz/KD5PjSIrZy3zT74EOJK2Fz4wIZKiVCiL90CBE0JEjL94Qg5fun+qBAiVJmyD/iZQ4zCD2GWqN4nASwkgJsWe5uxLawIEVDgp2EQUoSUhgSw4VKc+JAgp+GQoglIO6M+SbQIEB6jK7YSDMmPfeVn2GK6gcB4cgIECKTYSochlw5mFbPU05HIjQc/mYOBBS+Wkl4gjKn+BPyifs6cSWLZcAPgIECEfytTaMTtiYUzpjW3jw84ECEpSzsfMfMfwp+UITjF+17hAgQ4zt5X/os6wuonrDIkacod9JxSpLOHSdTxgQIn+S59KrkudVfxH5wJqeatfWV84ECKvZQWyv0zG4pNlX4cYPaQaaprbwyt7oECJ/kP4o7wIECKJ//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0" name="AutoShape 12" descr="Image result for government tower sydne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1" name="AutoShape 14" descr="Image result for government tower sydne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5136" name="Picture 16" descr="https://encrypted-tbn1.gstatic.com/images?q=tbn:ANd9GcRK3A6WQZUqX_25Wm1pBvvldA23BIcZmTaQpU1L9_rubJCtBXxgyQ"/>
          <p:cNvPicPr>
            <a:picLocks noChangeAspect="1" noChangeArrowheads="1"/>
          </p:cNvPicPr>
          <p:nvPr/>
        </p:nvPicPr>
        <p:blipFill rotWithShape="1">
          <a:blip r:embed="rId4">
            <a:extLst>
              <a:ext uri="{28A0092B-C50C-407E-A947-70E740481C1C}">
                <a14:useLocalDpi xmlns:a14="http://schemas.microsoft.com/office/drawing/2010/main" val="0"/>
              </a:ext>
            </a:extLst>
          </a:blip>
          <a:srcRect t="-1" b="48100"/>
          <a:stretch/>
        </p:blipFill>
        <p:spPr bwMode="auto">
          <a:xfrm>
            <a:off x="3525077" y="3807264"/>
            <a:ext cx="1945341" cy="128039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8" descr="Image result for high court of australia"/>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3" name="AutoShape 20" descr="Image result for high court of australia"/>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4" name="AutoShape 22" descr="Image result for high court of australia"/>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5" name="AutoShape 24" descr="data:image/jpeg;base64,/9j/4AAQSkZJRgABAQAAAQABAAD/2wCEAAkGBxQSEhUUEhQWFhUUFBQVFBQYFRcYFxUUFBUWGBQUFBUYHCggGBolHRUUITEhJSksLi4uFx8zODMsNygtLisBCgoKDg0OGhAQGiwkHyQsNCwsLCwsLCwsLCwsLCwsLCwsLCwsLCwsLCwsLCwsLCwsLCwsLCwsLCwsLCwsLCwsLP/AABEIAMIBAwMBIgACEQEDEQH/xAAbAAABBQEBAAAAAAAAAAAAAAAAAgMEBQYBB//EAEsQAAEDAgMDBgkHCwMEAwEAAAEAAhEDIQQSMUFRYQUGInGBkRMyQlKhscHR8AcUI1NikuEVFjNDcoKTorLC0mOj8SRzg+Jkw9NU/8QAGgEAAwEBAQEAAAAAAAAAAAAAAAECAwQFBv/EAC0RAAICAQIEBQQBBQAAAAAAAAABAhESAyEEMUFREyJSYbEUMoGhFQUjQnGR/9oADAMBAAIRAxEAPwBLWJeVKhdhfSnzgjKjKlwiEAIyoypyEQgBvKjKnIRCAG8qMqXCIQAjKjKlwiEDEZUZUuEQkAjKjKlwiEwEZUZUuEQgQjKjKlwiEAIyoypcLsIAbyoypcIhADeVGVOQiEAN5UZU5CIQIbyoypyEQmA3lXMqchEIAbyridhCBC4XYS4RCQxEIhLhdhIBEIhLhEIARCIS4RCAEQiEuEQgYiEQlwiEAIhEJcIhADcIhOQiEAIhEJcIhACIRCXC7CAG4RCchEIENwiE5CIQA3lRCchEIAbhEJyFyEwG4RCchEIAbhEJyEQgQ1lQnMqEALhEJLqmVsuifbuCKVQOJgzFjwPFRkrorF1YuEQlwiFRIUqRdMCSBMdoHbqkQnSXhjzTID8sNJAIBJB2g7AdiqsQcS2o13RezPlc0ePkcRBMANlpJMgCRrwyylnVbHQtOD07vfsWEIhOQiFoYDcLsJcIhACIRCXlRlQAiEQnIRlQA3CITmVGVADcIhOQjKgBvKiE5CIQA3CXTpF2gnb2fBSoVpyHRkVTua0feePcs9bU8ODkjXRhnNRZWfNX+a7uKT83d5jvun3LTNZdHg1538hPsj0PoId2Zk0Hea77p9ySaZ3HuK05YuZE/wCQl6UT9BHuzMZFyFo67OiRwKoIXZw3EPVTtVRycRoLSap8xqEQnIRlXUcwiFyE5lXcqBDUITkLqAKDluoMrS4iA4ZmEiWkDS2t1F5sV3vloN82eoTYlpJDctuCz/ODGFtRzBmABkZtXBwmSLQdI2jRa/meR4IiHB0y7NEy4btQN0jTevP0nnqtnpaiw0S7ayF2EuF2F3HnHI6J/ab/AEv/AASMqeI6I4l38oZ/kUmFMepcugiEQlwuwqJO4VkvaD5wnvVqKDfNHcFXYQdMfGxIxfJdR9U1G1i0WhuWQIAFxmg6bl5fHSeaV9D0+BisG66lt82b5o7gufNm+aO4JzCmGgVGMc7zmtDZ7DN0/TqME/Ri53Cy4M5dzuxXYjDCt80dwXfmbPNHcmecWG8PTa2j9C4OJLhIJBaQB0YOplZdvNLF3/6x958utt/eVJt/5EtL0/BrvmbPNHck/MmeaO5ZWrzWxhJy4x7dIHha0W1vK7iebGNLiWYx7WkjoeGrmOjB6XXfRVv6/kml6Pg1HzJm4IGBZ5qyzubmOyADGOzXlxrVtpaRa8xDh2rlDm7yiHtJxktHjN8JUk9uXqTuXr/bHjH0fBrPyezd61z8ns830lZGlyHymHguxYLJEt8I+YtMdDrXTyJyrmcW4tuUuOUGo6Q2TAP0esQjKfr/AGxYQ9H6RrfyczzfSfensNSDAQ2wfGbjlkjXRReRKNZlICu8PqSZcDO7bA47FOcs5ak3s5N/kuOnBbpJfgIulQkjVLmykoSQuALsoCBDb2SFnA1aZyzwcHE5SDBIMbCDody9L+nveSPP49bRY3lRlTuVGVemeaNZUZU7lRlTAZyoTuVdQI8ZxOLfUqlxM1TBzAGzomwG4wbeb3+jc3apaAx7mvlriKs3cWmCCDePG7l5hTrfRTmbnDnaTnLTczaI1vPlcFOp4h78gqS1sS55hoykAAyQBqL67l5OhqYO+57OtpZquVHrTsS3NkBBfExOg3ncE+GrHc08GxpbUdiczixgyN6NiejM3dE6i0ytsAvRhJtbnmakFF0hLhYfvHvgf2pOVOuFx+w3+up+CMqI8hT5/wDPgbyqfyfhWuBLhN4VfWrNbY67vfuT3I3KILzTdabt4mLgri4ziEo4xe/sdnCaDcspLb3Lc4JgEgX2XPvVBW5yUadRzHB8scWugN1E6S7gtJsXmXLPJL6lau+k9od4d4LHDxoLQCHTbxjr6IXlOcpbt2ekoxjyVGmbzuw5MRUndlbw+1xCU7nVQ+390cftcCvOq9GpAk3Av0eAI9XoSBTqDR3DQ73DeluOz0V3O7DbS/7vVx4hWHLPL1HCCmaxcPCglkNzWaGkzu8YLybHtfDiJ1Ow6Wj2LWfKzI+ZCP1dYW6qKEMvPz6wnnP/AIbvjaljnvhPPd/Ddx4cCvIszuOzYfsoDnToduz9pG4Hrw57YP6x38N/u4pf56YP60/wqn+PAryHpTEG8DTi1Lggxx3cHIA9ZPPDCHSqf4dT/HinW88MGB+m/wBur/ivHXOPs0G8cEVKpykx/KN07kAz2U87cH9d/JV/x4hOYPnFhqzxTpVQ55mGhrwTAJOrY0BXhfhnTpf9ke7gvR+YGAyV6IcBnyVXusBYUn2tu8I1MD0IBKXXJJQAFCEAIA7C8w5VltepBI+kfpbyivUAV5bziEY2rxeT3tBW+j1MdXkaDm68upXJMOIvugH2q0yqp5qXpv8A2/W0e5XcL2dF+RHjaq87GsqMqK9UNBO7Yu0KgeJCvxI5Y9SMHVicqE5I3hCrJCpnhGHqlkkNaTGrmg2ncVZ4EYcRUxL35i7MabA2CwkZZ0y7dLxuUduFa4PLJlpblAGocTxubQBr0hsunzgqVKXvBe8SGtcAKQLmuIL5MuAEG20bF4umpJWe3Nr8l7iOV/nlSnTw7XZQczqYOWGsvOYiA47x/wA63kHFZWCm4tz5iA0OLrWMknQAEDs3rymhTLC8l7qZ3tsLgHLbTXT4G2+TvBPFTO5jyDTgVHWY3QhrZFzBExuK69DUk5bnLr6UVDbkjeEXPANH8od/cnKTekOsetAHSf1t9FKmPYn8MyXt6wuhutNv2OSv7iRQ4xuarU/bPrI9ihO6LiRqIM7QeCmPPTqH/Ud/U5Qqhuez1BeB1Pe6Gs5Ix3hmz5Qs4eo9R96oMETnrETeuTEGLluhA4KRzRH0zv8Atu/rYmOTR45E3qToSDd3+KcVRE+RENGnUouztkhhIkGR0JkGNOl1Ksx3IjmXbLhO4giXuiRt7Fc03jwDgQZ8FaQdfA0rg9qmYl5G8jOzyTP6Rx3X0WuVGFHn3KGHJa6Bv2jc1af5WR0sKNzKv/1+5J5z4RrqQc0AOlonxZ6DbGbEo+VY/S4f9ir6x7lonbQ0tmYIUzHd7FzKfj95KLTGzUbRw4ps0zw7x9riugzsl0JzNBG6/a1Lr5s0Bp1EnsNk3hKZzt07xvHFPvoE1hpHhG+U3zhsngVDW4EHwbtx7jvCUKbsp6LtRsPmuXfmzuFh5zd3XxUmlgyWP0mWHUaS+dtk3Q7IbaT58V2u47yvRfkxwx8O4kHo4aqbg7RTCwVHBukWHeOHFemfJvQLajzvwlQduefUAstZ7FwfmNWUhdC4FyWdNAF0LjQulFgC8z510j8+qQCQMhNtJpiF6YNFiOc3RxLyNXMZ2kCBr1lXHUwTZnONnebD8rK07Mh7w73KPiuVHZ82a7Zt1WEjt2KuwGLrMcTIDSBnECYjd7+Kj8ujIQ5pEvPWLdY6vQq1NeU4Rp1RhDSjGUm1zLSry3n23c3QcYEdeqTg8SabHCnsuRLj4x04fis22uGw7MC3ZAIIcSOjtufZKarcqkZXNcRBMgeVAEkGIjZ3rJSllu2aOKrZGo/Kg8yp+74vZ0lxZuly84ABtSBsBFORNyL8ULrUoeoy8OXYznJjjScHSW7C4AaWMadkbZU/lSo0kZi123MJHRdBLBHkgWVK55zRx2T6ApTqfmmRaxiZi9p0WHiSSo6HBN2WHg6dR7nxlpk+I0tBFrZSQb31I7FueYNShRbUa01GxBLnuJDxPjZB0WnZa9rrznk6q2m6XyRaQLW13X2K3wHLlOmYDy1hmWhsmbX4aBbQ4hwdpbmWpo5rG9j1OnyzRBOZwBNR4jdDiGz1gDvVtydiWOqNyuBvsM6Am+5eWci8qU6hqToC3KYAu8mSJuNBAPFaTmXXBxYDTIDHumdOiYBGw37lq+JnjWxiuGjne5JbeTvcfUSozxc9afw2nafUkRr1n1rz1zO8teZ4io8/Y9bvwUbko9CRPjP6jBq6iVL5qi9U/ZHrcofJo+gkAyDVkjL/AKpuJ4q1zM58jhd9G4ERLQOHiUBqpWLcQBYkZmW22Lzrt7U249AgtOrRsjWkN/BPYqQGwDEixI2MebGVRkVXOeHU2RY+EaL22AQovyst+nojdSf/AFH3KbznhzaQ0Phhr1gRb4sonys3xNL/ALJ9L6nuWkOaB8mYXwWumo2jgkmn1d43OTxp+sesJDqZ9G8bnLosxsewdP6RuneN4T3gSawMt8dvlN84bJ4JGDYfCNEe3SJ04J6pSivq2z2+UN/4FJsCGKEbW6ee3cOPFP0aPQfdvkHx2+ceKa8Ad7dPObuHHinsPR6L7t0b5TfPHHr+CgBFHDne377OHFelfJuyHHS+HcLEHyqx2dQ+AvOaVDi377eHFeh/J04iq1vRg4d8wQTIdWjTZBWWryNNP7jU5SkQngmXLkZ1nQE0+s0WLmg7iYKWLd6wPP6iHVmyJ+iH9T04rITdG7GKbHjN+8FieWKji8lxk2k26IM6b7fFliXYRoJ6I1G/Q2VpyaMohrT5Vx4ovt+N601OHlRguIi3RYUnnKRJ2tE2JBANz6O1UmIxsgtcBBOuwXEnirN9CxJOsGC4iSLnTbdUQpYgUzmYTeNDmOrpdw7dVyqNGrG+UKDh0WiSQQXamwAI9BAgfiurye50fR5RVP0fk5mPuHkRJN23ACMVTrMpBzxYmzDBcOItYTop/KjS+nTyh9sO3OKgJ8VwjKbZdCYmQIG0Lr0oqcWZSk4tGYq4cgkOqBrgYIDhAItFihaD8m4Q3dnzQMxY5zmkixIOQzOuu1dVeGys13KF2E8GLgOJF3bhawG4b9dUyaQnNYA6QZuDt2j43pNDGXGY29msBLZVYZDTl3EiJ29J3t0ssEma0M4g7dvxoVHDZUh7LbOpM5thVIC55HqNaTDrkC3tmevvW35g4gnEQbAUazgdCTAE8bepeeYGrBkHKfi3Ut9zMpO8PUc4Rlw9WBex6BtwhwvcXRTFyZf4cdEdvsUek7UcT60/h/F7/YogHrKhFl/zaHRrH7LfU9VuFqfQOgGzatwW7nG9+Ksebp+hrnc3+x6rWXoOsZ8G+4LfMHHS+iZnIkuecpDgfHaCbR+laDIm2ifxYIa2AddCRH6F5teyjuqENu0/pm36MWxB16VtEnH45rWgaGD0ZadaOWYBt4wVJmbRzloUnGk2qSw+EOQnz8wgW1GqgfKBSY7Esa4w7wIc3jDq2ZvbZR8bX+cVKWawZWYWgXuakXMX9C78o9AOxjJOmHEX3vqb+oK9N+ZCklg6M5VwJIzsBLCT1tyuGYHq3/il0eT+gC7ygIiNCD0j6FPw1ctIBe5rZMuEZvHF532HtlNsNpFgWzEWEtJMDZOsaLqtHLTEciUHMxtO0lvhCBt8Q3VdiOlWBkCC0AAknxib24nvVzgm+DqioCS4Zh0rg5gGmexxTlDBUwWktaTIMkOm07uoKNrstN1Rm/Bjzm+nhw+IT+HYIf0m+KNp+sbw4ekK7GBpT+jZ1Q77PHiirydSLiAS0ZGtMWAGcOkW1sm5JCRUYcNGpab7+rh1r0H5OarfCNbIk03wBuHh52aXHeso/kGjFqj/AEe5anmDyfkxNIsMsbTqNJOuZwqkbBZYzmmjbTXmNVCSQgyuFc51AVhufo+lpn/TjucfetuVief7enS/Zd6CPetNP7iJ/aYpuDzHxmgyy0byrKq3I1jRoPG8W5LjBvxnqCoBVLS4Zh4wOukONloqHJ0QXumRO2G7ddCL+lacQ44qzn0s1JjONcbbZvqSBtABHV6l043OJtYw4DUxm0GzqGiuaGTKIiwO07/KHZ3QjGUKb5s0ggDLAAcYh0uAGpkzC5ElXM6Jf6KXG4xli4CxnU5hl2T6dwVNieV/pSS+aLpBpxMU6kAsE2c4C4dvHFaF/JwqOyuaYJcJzElzy2GvJ1sSLiYjQrJcr4Fwc19umMzhly5XZjIIFhIANt610p48mTKKfM0WE57CiwU2htQMsHuHSImRPS2THYhYh9USZHoQt/HkZ/T6b6EeNi622qRnSmi2iyOkXmjT44FLY0Ojf71HLk9ghLgJiSNnxwQhDxOV9vJfbsdae5bjmBjgDWGWHOo1QSD0YeacBrZtHSWEuXn9o9ephbTmpQIDnZNGNzXmLjpEbAZjTYhPahNGtoVoYJ4+tZvlXFkEhlSqx2YiDlLNbFoyzuFyrnCVpIG5p77e9ZDHV3PrvEfrHgG3kk2k9SzSKZ6PzKY8YKu57sxezMLEEfRmxBGu3tChYFlQsYxwuQXkyL0i5uQfdLRHwbLmriA/k+tGrAab7EEPbSaCDI1uNLXWGxHLNR8Bh8G0MbT6JMkNyAydkm9o7VT5kO6NFyryu1gewvAf4UluUnMAKtQnPBsZAPaFnaeM0DfbGjVDbSuOoegOUqjTg9X/AKItk0hmi8/OcNL9cTSEHNearbCBA9SsvlhqRjKYmP8Ap27/AD6m5QKdEfOsH0gP+rpWIdf6ZtrD1p/5Zag+esvH0Dd/nv3JotcjPvx4yABxkG5M7+q9lNo45rmATBDQJvsaRpCzTajY8bbudv6la0cG/I2HUyHNmM5BGupIAb3rVToylpqizfj25wM3dN7t3DgVpeRq2GyjwrjNohrpBE2Jj4lYIu+mDXEAtOUi5uDe8QVb4GsXVMoqMbkeCRlcSWgyYOk7O0X1VKTb2Mpaao1lbEYEEucaga0SYa7Sx3fELDVMZmNZzaoY2BlbNXog1qUeRe1pHnDeYsOUeR672gB9M5m5nS7JoIBJIgTYxNr3KoxhGsNVlSo0OjIAMxGYVaZuY0+jO/UdSmcr2NNLTS3BmIcf1/prbj9j4jqn0n5LMzsRQ+kLhFeSM+1vRMubbt37brzA4bLGZ7BLWuHjnouBIMhvH0L0z5IsYwYijTa4OJNQk9MR0LRLROnDt2ZM1PQnO14apDimfAtzF8dKImTpwGi6VmaCyVjOf56VHqqf2e9bALF/KJnnDhjc0+GG2xApkCwtN9dyqEqdsmStHnuHwgqYqCCW5ml0NzAdIjpXsD8cNViq4zimSBLZDdXGB64DuwKdhcEykDlJGcdLTx2uMGYkAdKJJ16kh7Wtm0kNz5iA/LE2baBIM9lly6vERnK0THZUVmKmix2TNeQMw3dHXZcqNhcc5tMPdGTOZbtANiY3C9hxVrypXY6mLuaIc6JuJJLSQNx9om6z/J+Fzu3yC6INrC52Xv2IhNNbjTEPx1Rjs7HWIkAjomJA6OoNilcu4ttWp9E0hpYCZOhEkkdhaOxQK7XA5Zgi7Q8w10OktDz4p3Ta/jBcxdFzPBua0lz6dS2yWVHNNtZaREnaF0RW1oADJuKYg8G997ri5SxlVgDYiBoRdCnzDK/DYBjiQ6tSZYHpFwkOaHAthh3rRN5LwpbathOs16gM9eRV/wCbWJJJFMQCG3fTaei0CRmcJFtdCls5r4s+T/uUv8l0bAPYnm5Sd4mIwo/874ntpqN+b3giH+HwzgxzTlZWLnG4FgWCdU+zmjidrKfbUpewp38zMVsFEfv+5K13Aj/mtUBDmYjCh0kyMR3EHLYrQ4PCvE5q2HPRa0RXZsF7QIHBQcNzJrnx6tFnU+oT/SPWpo5kv24r47Sjy9woscNRIIOeibEfpmbSDvvoO8qqw3IVRtfwjjh3tL3OyGsIIcTZ0EbDsT7eZbv/AOsdzSpFPmd/8hp/dH+SXl7j37FrzWDsPhK9B2SXuc5mWq1wuxjcpJdPk8VWYHks+CayrTGYZumyrRm7gRq8SIG30apf5pf647o9qQeZ5+ub8dqW3cTXsMnkmoNGTb6ylud9vin28m1vq/56X2ft8Cus5mnbVB/dPvSjzOP1o+4fejbv+gx9hinyBWOIw9QgNbSrse6Xt8UVGuJEEzYJr5SuQ8Ri8W2pQp52Ck1ubMwXBcSIc4HaFYU+aMfrO4QnPzU3VnD460rXf9Dr2MG3mbjQCPA6/bp/5LRM5q4gNY3wbCQxoJLzEm5BIdsnYN6vGc2XD9bPePUU7+bp+sjqz+16bl7icLMriuY+JfWqVAWNBqOLQSZLSZBtbv3J+jzIxDX5i9kgOIIzXsTlMixPi7rrWYfkTLrVef3nD2qT+Sm+dU/iOSzrqPBMq8RyTV6LQ1joDATmMaDNJBHHRZTlPmpiHVnvbSzB1Quu4ARnmR0hsXobOTWja89dR3vShgm7C777/elmC00jC4LmTVru+kDKMUmNEvdklogtEZ3bdTuK2XMTmb8zrCtUxFPMwnIxuaoHAtglxDWlvVClDDAb/vH3pxrYScmVgjQnCMM/9RR7Tl9ZSm8lk+LUou6qvuaVnw+ErwiVjosecrfmdKm89IvdlgGzTlJs4i+m5Y3E4k1nZpcAAdrTEjZ0Z/5V7WAc3K4BzQcwaQCJiJg2mNqaFBg0Y0dTQo1IZxoTiI5t8134xj6hqBjR0DYuzOaTmuTaBlE7ZOif5R5j1WEGlVa8d067IOmval08QWjK0uAvYEgX1sCmnEHUd5JUx0YJboWJCr8zMTGWWQQWnpOu07IIgbdFY4XmBWLZL2BxFyM098dQmNgTLQ0aAD0J5mKcNHvHVUePUVeEewYjGL+SXwkzWFxsA4AXyToI7SnqvyVl1Oiw1v0LXsa6+ZzXuLgHktvlkAbg0J1vKVQfrav8Wp7XJwcr1RpVqfeJ9apUlQYkWh8j1LKM+IrB23IaeXhGamTpCFN/L1f65/8AJ/ihGKDE8rZiiBLqbgP2mEfzBKPKjPqyevwXsVRU5M6WUQT5pPjDXo33f8pdLklzp6OWNrrf3FdmC6mOZbUsa3VtLvy+wKc3Hti9Id0/2qjZyA/YWu6nA+gJt3JTtJHc72ApYxfUq2Xx5Rp7KX+0T7Uo8qMaNC3se31LOOw4Zq4T+zPrhcaQfKb90BPBCyZpWcsM1zO7PCH1pz8tU+J7HLOtYfJ14f8ACkUsLVPkk/uuJ9DVLjEeTNDR5dZ5jj+65SGcp5vFY4drx7QqFuDrx4ju1r/UQlt5OxGxr+6B3QocYlWy9dyy9vkz2O9rkk85HD9S7u/Eql+YV/qnH0elAwFUa0j2uB/tSqIWy6/OU/VHtMIfzmj9XPb+CqG1sutJncPY1LbyrUb4lJp/8R96MV2HbLSnzkcf1Dz1D8Ut/OUjWg8dZA9apncpVD42RvCHD1uXBi2bXDsMegIxXYLfctzzojWlH/lZ6kk87W/VjtqD2NKgjFsjb2Nd7ISRXbq3XiKg/vRUewW+5ZM50T5Dfvu9jEo85NzB95/tphQW8q1B5v3XH1uXfyrVPlUx1tYPWSliuw7ZL/OV31X+4PcuN50/6bf4n/qmRynV88HqDSPQxNVcZUd5Uf8Ajn2Ipdgt9ywbzgJ0YOx5P9i6OV3HYZ+P9NQKTKx0d/Ll/sTwweJ+sAHX+CVRC2SX4yrrD+yP/wAlwYqqfIqntj1UwkMwlbbWn98j1FOZS3x3jtqgetGw9wGKrfUu7Xu/BSaVWqRemR1Fp9blBqcrUWbWk8Kmb1BRKvOtrfFYD2n/ABRjJ8kK0ubLwl+4jrj2I8A46vI6lmjzwdP6Nva4+wLp5z1HaNYP3j7Qn4cxZxNF81+2/wC8k/NR5z/vFZupziqjbS+9PqCYdzpq/wCn3OKa0phnE1Rwg89/3vwQsl+dFXez7h964n4UxZxHcFixJhjMx6JMaCbAbtncpVTGMAiDnDumSei6DYNaG2F7m+mxY2jjg25MncPaVKZyreZ14LscUcu5pcTiS8QLuMAxYEE9K2/hwVRyjgMhLskRYtMgAixGWYGiZpcsMDgZJgzpB02QUvFcrhzHS57iY8HN/B3l4BmbiABsHUliPckUMSQAQ1okWaWAEbvFg96H8oviBlnd4vdM+tUzMVl0uePuS21C55cXNHRi9pi4AF5JzKXproUpMlflh4MTVa7cC6eyDdA5SqO/Xvb+1VcPQSplDFUmiQXPfljoiADodbnYNl4URg8IJqgXnxmhjZEyGnZ3yocaKUmKbWqkT4f+YpDsVU8/N+8nqfJbg36IVGyDYB1uxVhwlUaPn9oKbKskjFv2/wBpSzjnb/5fwUQF9szAd5aR7rIdUZMAPB2yNO5O0A/4Y7yuip9od34KO1s7/up75oOPYI9idoBzN1dzfcuF5Gh/pUZ7Y0nv/BJJfx7k0IlMxbhtHa1p9iks5TeNS3sY33BVRcRqEnwvxZDSYWy8/K+6J6h6kj8oPJ2djR+CqhizvKU2uN570sUPJl0OUq40cR9we9JHKNXyqh7wq1tYeb3uKWMRuA7vxSx9h37k845+vhT973FMVMUTq4lNtxXAdwSTXH/AA9iEhDoxJ4rpqE7fj7qZFVuye3/lIdV+ICdAPFk/8Jp4A2+g+9NF/V3BcNbgO5Ukydjr3D4+CuNI3ehNl3AJdNjjofSqAcFBx0Ho9wXXYF+49zvcn6TnDWpl7QluxwGtSo796B6AoyfQdIgnBv3O+65Ck/Pm+a7+IfehO5BSMwxSKeiEKkKRxuq5tPV7EIR0Am1zBt5nvUWmZ13oQnMS5D77G1kujVdOp13lCFkxxJ/zp4Fnu+8U9hdnWuoSfIZ2qdeoKlrfpXdTf6QhCgBxLQhaIDqS4oQqEcBRCEJiGnJRXEJDOuCbY4711CQImMXVxCYA0IKEIAbdqlwhCYIbeUNKEJgx4aLjFxCTAcyjcEIQkM//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5148" name="Picture 28" descr="https://62e528761d0685343e1c-f3d1b99a743ffa4142d9d7f1978d9686.ssl.cf2.rackcdn.com/files/35358/width668/rjcgpn9v-1384484750.jpg"/>
          <p:cNvPicPr>
            <a:picLocks noChangeAspect="1" noChangeArrowheads="1"/>
          </p:cNvPicPr>
          <p:nvPr/>
        </p:nvPicPr>
        <p:blipFill rotWithShape="1">
          <a:blip r:embed="rId5">
            <a:extLst>
              <a:ext uri="{28A0092B-C50C-407E-A947-70E740481C1C}">
                <a14:useLocalDpi xmlns:a14="http://schemas.microsoft.com/office/drawing/2010/main" val="0"/>
              </a:ext>
            </a:extLst>
          </a:blip>
          <a:srcRect b="12020"/>
          <a:stretch/>
        </p:blipFill>
        <p:spPr bwMode="auto">
          <a:xfrm>
            <a:off x="6239969" y="3807266"/>
            <a:ext cx="1940427" cy="128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8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Working with the three arms </a:t>
            </a:r>
          </a:p>
        </p:txBody>
      </p:sp>
      <p:sp>
        <p:nvSpPr>
          <p:cNvPr id="3" name="Content Placeholder 2"/>
          <p:cNvSpPr>
            <a:spLocks noGrp="1"/>
          </p:cNvSpPr>
          <p:nvPr>
            <p:ph idx="1"/>
          </p:nvPr>
        </p:nvSpPr>
        <p:spPr/>
        <p:txBody>
          <a:bodyPr>
            <a:normAutofit fontScale="85000" lnSpcReduction="10000"/>
          </a:bodyPr>
          <a:lstStyle/>
          <a:p>
            <a:pPr marL="357188" indent="0">
              <a:buNone/>
            </a:pPr>
            <a:r>
              <a:rPr lang="en-AU" dirty="0"/>
              <a:t>Let’s say a new tax law is coming in:</a:t>
            </a:r>
          </a:p>
          <a:p>
            <a:pPr marL="814388" indent="-457200"/>
            <a:r>
              <a:rPr lang="en-AU" dirty="0"/>
              <a:t>the </a:t>
            </a:r>
            <a:r>
              <a:rPr lang="en-AU" b="1" dirty="0"/>
              <a:t>legislature</a:t>
            </a:r>
            <a:r>
              <a:rPr lang="en-AU" dirty="0"/>
              <a:t> will enact the law – you can lodge a submission or lobby members of parliament to change the proposed new law</a:t>
            </a:r>
          </a:p>
          <a:p>
            <a:pPr marL="814388" indent="-457200"/>
            <a:r>
              <a:rPr lang="en-AU" dirty="0"/>
              <a:t>the </a:t>
            </a:r>
            <a:r>
              <a:rPr lang="en-AU" b="1" dirty="0"/>
              <a:t>executive </a:t>
            </a:r>
            <a:r>
              <a:rPr lang="en-AU" dirty="0"/>
              <a:t>will administer the law – you can apply to the Australian Tax Office (ATO) for a tax ruling explaining how they will administer the new law</a:t>
            </a:r>
          </a:p>
          <a:p>
            <a:pPr marL="814388" indent="-457200"/>
            <a:r>
              <a:rPr lang="en-AU" dirty="0"/>
              <a:t>the </a:t>
            </a:r>
            <a:r>
              <a:rPr lang="en-AU" b="1" dirty="0"/>
              <a:t>judiciary</a:t>
            </a:r>
            <a:r>
              <a:rPr lang="en-AU" dirty="0"/>
              <a:t> will adjudicate on legal disputes – you can appeal a decision of the ATO to the Administrative Appeals Tribunal (AAT)</a:t>
            </a:r>
            <a:endParaRPr lang="en-US" dirty="0"/>
          </a:p>
        </p:txBody>
      </p:sp>
    </p:spTree>
    <p:extLst>
      <p:ext uri="{BB962C8B-B14F-4D97-AF65-F5344CB8AC3E}">
        <p14:creationId xmlns:p14="http://schemas.microsoft.com/office/powerpoint/2010/main" val="301119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How does federation work?</a:t>
            </a:r>
          </a:p>
        </p:txBody>
      </p:sp>
      <p:sp>
        <p:nvSpPr>
          <p:cNvPr id="3" name="Content Placeholder 2"/>
          <p:cNvSpPr>
            <a:spLocks noGrp="1"/>
          </p:cNvSpPr>
          <p:nvPr>
            <p:ph idx="1"/>
          </p:nvPr>
        </p:nvSpPr>
        <p:spPr>
          <a:xfrm>
            <a:off x="887896" y="1600200"/>
            <a:ext cx="7798904" cy="4525963"/>
          </a:xfrm>
        </p:spPr>
        <p:txBody>
          <a:bodyPr>
            <a:normAutofit fontScale="85000" lnSpcReduction="20000"/>
          </a:bodyPr>
          <a:lstStyle/>
          <a:p>
            <a:r>
              <a:rPr lang="en-AU" dirty="0"/>
              <a:t>The Australian Constitution provides a list of powers for the Federal Parliament</a:t>
            </a:r>
          </a:p>
          <a:p>
            <a:r>
              <a:rPr lang="en-AU" dirty="0"/>
              <a:t>Some of these powers are exclusive to Federal Parliament such as defence</a:t>
            </a:r>
          </a:p>
          <a:p>
            <a:r>
              <a:rPr lang="en-AU" dirty="0"/>
              <a:t>Most are powers held concurrently with the State Parliaments</a:t>
            </a:r>
          </a:p>
          <a:p>
            <a:r>
              <a:rPr lang="en-AU" dirty="0"/>
              <a:t>Any residual powers not referred to in the Australian Constitution remain with the State Parliaments</a:t>
            </a:r>
          </a:p>
          <a:p>
            <a:r>
              <a:rPr lang="en-AU" dirty="0"/>
              <a:t>Where there is an inconsistency between laws made by the Federal and State Parliaments, the federal law prevails</a:t>
            </a:r>
          </a:p>
        </p:txBody>
      </p:sp>
    </p:spTree>
    <p:extLst>
      <p:ext uri="{BB962C8B-B14F-4D97-AF65-F5344CB8AC3E}">
        <p14:creationId xmlns:p14="http://schemas.microsoft.com/office/powerpoint/2010/main" val="300480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hn Rutledge.jpg"/>
          <p:cNvPicPr>
            <a:picLocks noChangeAspect="1" noChangeArrowheads="1"/>
          </p:cNvPicPr>
          <p:nvPr/>
        </p:nvPicPr>
        <p:blipFill rotWithShape="1">
          <a:blip r:embed="rId3">
            <a:extLst>
              <a:ext uri="{28A0092B-C50C-407E-A947-70E740481C1C}">
                <a14:useLocalDpi xmlns:a14="http://schemas.microsoft.com/office/drawing/2010/main" val="0"/>
              </a:ext>
            </a:extLst>
          </a:blip>
          <a:srcRect r="14673" b="9677"/>
          <a:stretch/>
        </p:blipFill>
        <p:spPr bwMode="auto">
          <a:xfrm>
            <a:off x="1203325" y="2822666"/>
            <a:ext cx="1788037"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457200" y="1378980"/>
            <a:ext cx="8229600" cy="4525963"/>
          </a:xfrm>
        </p:spPr>
        <p:txBody>
          <a:bodyPr>
            <a:normAutofit/>
          </a:bodyPr>
          <a:lstStyle/>
          <a:p>
            <a:pPr marL="715963" lvl="0" indent="-450850"/>
            <a:r>
              <a:rPr lang="en-AU" dirty="0"/>
              <a:t>What does US Supreme Court Justice John Rutledge mean when he says:</a:t>
            </a:r>
          </a:p>
        </p:txBody>
      </p:sp>
      <p:sp>
        <p:nvSpPr>
          <p:cNvPr id="2" name="Title 1"/>
          <p:cNvSpPr>
            <a:spLocks noGrp="1"/>
          </p:cNvSpPr>
          <p:nvPr>
            <p:ph type="title"/>
          </p:nvPr>
        </p:nvSpPr>
        <p:spPr/>
        <p:txBody>
          <a:bodyPr/>
          <a:lstStyle/>
          <a:p>
            <a:pPr marL="265113"/>
            <a:r>
              <a:rPr lang="en-US" dirty="0"/>
              <a:t>Small Group Discussion</a:t>
            </a:r>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8" name="Rounded Rectangular Callout 7"/>
          <p:cNvSpPr/>
          <p:nvPr/>
        </p:nvSpPr>
        <p:spPr>
          <a:xfrm>
            <a:off x="3317741" y="2866909"/>
            <a:ext cx="4439910" cy="1584749"/>
          </a:xfrm>
          <a:prstGeom prst="wedgeRoundRectCallout">
            <a:avLst>
              <a:gd name="adj1" fmla="val -58620"/>
              <a:gd name="adj2" fmla="val 48072"/>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a:solidFill>
                  <a:schemeClr val="tx1"/>
                </a:solidFill>
                <a:latin typeface="Arial Narrow" panose="020B0606020202030204" pitchFamily="34" charset="0"/>
              </a:rPr>
              <a:t>So long as we may have an independent judiciary, the great interests of the people will be safe</a:t>
            </a:r>
          </a:p>
        </p:txBody>
      </p:sp>
    </p:spTree>
    <p:extLst>
      <p:ext uri="{BB962C8B-B14F-4D97-AF65-F5344CB8AC3E}">
        <p14:creationId xmlns:p14="http://schemas.microsoft.com/office/powerpoint/2010/main" val="295311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749408" y="5283950"/>
            <a:ext cx="7931224" cy="906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88900">
              <a:buNone/>
            </a:pPr>
            <a:r>
              <a:rPr lang="en-AU" sz="1800" b="1" dirty="0"/>
              <a:t>In groups, devise a new complaint handling process that addresses each of the above issues.</a:t>
            </a:r>
            <a:endParaRPr lang="en-US" sz="1800" b="1" dirty="0"/>
          </a:p>
        </p:txBody>
      </p:sp>
      <p:sp>
        <p:nvSpPr>
          <p:cNvPr id="3" name="Content Placeholder 2"/>
          <p:cNvSpPr>
            <a:spLocks noGrp="1"/>
          </p:cNvSpPr>
          <p:nvPr>
            <p:ph idx="1"/>
          </p:nvPr>
        </p:nvSpPr>
        <p:spPr>
          <a:xfrm>
            <a:off x="756705" y="1763883"/>
            <a:ext cx="7931224" cy="3961059"/>
          </a:xfrm>
        </p:spPr>
        <p:txBody>
          <a:bodyPr>
            <a:noAutofit/>
          </a:bodyPr>
          <a:lstStyle/>
          <a:p>
            <a:pPr marL="0" indent="88900">
              <a:buNone/>
            </a:pPr>
            <a:r>
              <a:rPr lang="en-AU" sz="1800" dirty="0"/>
              <a:t>They have collated the results of a recent student survey on their complaints handling process identifying the following issues:</a:t>
            </a:r>
          </a:p>
          <a:p>
            <a:pPr marL="715963" lvl="0" indent="-358775">
              <a:buFont typeface="+mj-lt"/>
              <a:buAutoNum type="arabicPeriod"/>
            </a:pPr>
            <a:r>
              <a:rPr lang="en-AU" sz="1800" dirty="0"/>
              <a:t>Complaints are taking far too long to resolve</a:t>
            </a:r>
          </a:p>
          <a:p>
            <a:pPr marL="715963" lvl="0" indent="-358775">
              <a:buFont typeface="+mj-lt"/>
              <a:buAutoNum type="arabicPeriod"/>
            </a:pPr>
            <a:r>
              <a:rPr lang="en-AU" sz="1800" dirty="0"/>
              <a:t>Students do not know the appropriate person to lodge their complaints with</a:t>
            </a:r>
          </a:p>
          <a:p>
            <a:pPr marL="715963" lvl="0" indent="-358775">
              <a:buFont typeface="+mj-lt"/>
              <a:buAutoNum type="arabicPeriod"/>
            </a:pPr>
            <a:r>
              <a:rPr lang="en-AU" sz="1800" dirty="0"/>
              <a:t>Complaints are managed in the same way whether they are small, such as unclean toilets, or very serious, such as lecturer misconduct</a:t>
            </a:r>
          </a:p>
          <a:p>
            <a:pPr marL="715963" lvl="0" indent="-358775">
              <a:buFont typeface="+mj-lt"/>
              <a:buAutoNum type="arabicPeriod"/>
            </a:pPr>
            <a:r>
              <a:rPr lang="en-AU" sz="1800" dirty="0"/>
              <a:t>Resolutions are often inconsistent even when the nature of a complaint is the same</a:t>
            </a:r>
          </a:p>
          <a:p>
            <a:pPr marL="715963" lvl="0" indent="-358775">
              <a:buFont typeface="+mj-lt"/>
              <a:buAutoNum type="arabicPeriod"/>
            </a:pPr>
            <a:r>
              <a:rPr lang="en-AU" sz="1800" dirty="0"/>
              <a:t>Resolutions are presented as final with no opportunity for review</a:t>
            </a:r>
          </a:p>
          <a:p>
            <a:pPr marL="0" indent="88900">
              <a:buNone/>
            </a:pPr>
            <a:r>
              <a:rPr lang="en-AU" sz="1800" dirty="0"/>
              <a:t>Sydney Management Academy seeks your advice. </a:t>
            </a:r>
          </a:p>
          <a:p>
            <a:pPr marL="0" indent="88900">
              <a:buNone/>
            </a:pPr>
            <a:endParaRPr lang="en-AU" sz="1800" dirty="0"/>
          </a:p>
        </p:txBody>
      </p:sp>
      <p:sp>
        <p:nvSpPr>
          <p:cNvPr id="2" name="Title 1"/>
          <p:cNvSpPr>
            <a:spLocks noGrp="1"/>
          </p:cNvSpPr>
          <p:nvPr>
            <p:ph type="title"/>
          </p:nvPr>
        </p:nvSpPr>
        <p:spPr/>
        <p:txBody>
          <a:bodyPr/>
          <a:lstStyle/>
          <a:p>
            <a:pPr marL="265113"/>
            <a:r>
              <a:rPr lang="en-US" dirty="0"/>
              <a:t>Small Group Challenge</a:t>
            </a:r>
          </a:p>
        </p:txBody>
      </p:sp>
      <p:sp>
        <p:nvSpPr>
          <p:cNvPr id="4" name="AutoShape 2" descr="Image result for roads and mari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Content Placeholder 2"/>
          <p:cNvSpPr txBox="1">
            <a:spLocks/>
          </p:cNvSpPr>
          <p:nvPr/>
        </p:nvSpPr>
        <p:spPr>
          <a:xfrm>
            <a:off x="755576" y="1345068"/>
            <a:ext cx="7931224" cy="4009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88900">
              <a:buNone/>
            </a:pPr>
            <a:r>
              <a:rPr lang="en-AU" sz="1800" dirty="0"/>
              <a:t>Sydney Management Academy, a training organisation, has an issue.</a:t>
            </a:r>
            <a:endParaRPr lang="en-US" sz="1800" dirty="0"/>
          </a:p>
        </p:txBody>
      </p:sp>
    </p:spTree>
    <p:extLst>
      <p:ext uri="{BB962C8B-B14F-4D97-AF65-F5344CB8AC3E}">
        <p14:creationId xmlns:p14="http://schemas.microsoft.com/office/powerpoint/2010/main" val="14345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Hierarchies</a:t>
            </a:r>
          </a:p>
        </p:txBody>
      </p:sp>
      <p:sp>
        <p:nvSpPr>
          <p:cNvPr id="3" name="Content Placeholder 2"/>
          <p:cNvSpPr>
            <a:spLocks noGrp="1"/>
          </p:cNvSpPr>
          <p:nvPr>
            <p:ph idx="1"/>
          </p:nvPr>
        </p:nvSpPr>
        <p:spPr/>
        <p:txBody>
          <a:bodyPr>
            <a:normAutofit lnSpcReduction="10000"/>
          </a:bodyPr>
          <a:lstStyle/>
          <a:p>
            <a:pPr marL="357188" indent="0">
              <a:buNone/>
            </a:pPr>
            <a:r>
              <a:rPr lang="en-AU" dirty="0"/>
              <a:t>The Australian judiciary is an organisational hierarchy that provides necessary structure to enable:</a:t>
            </a:r>
          </a:p>
          <a:p>
            <a:pPr marL="814388" indent="-457200"/>
            <a:r>
              <a:rPr lang="en-AU" dirty="0"/>
              <a:t>a system of review by higher bodies of decisions made by lower bodies</a:t>
            </a:r>
          </a:p>
          <a:p>
            <a:pPr marL="814388" indent="-457200"/>
            <a:r>
              <a:rPr lang="en-AU" dirty="0"/>
              <a:t>specialisation of different bodies based on seriousness of issues</a:t>
            </a:r>
          </a:p>
          <a:p>
            <a:pPr marL="814388" indent="-457200"/>
            <a:r>
              <a:rPr lang="en-AU" dirty="0"/>
              <a:t>consistency in decision making across the entire organisation</a:t>
            </a:r>
            <a:endParaRPr lang="en-US" dirty="0"/>
          </a:p>
          <a:p>
            <a:pPr marL="814388" indent="-457200"/>
            <a:endParaRPr lang="en-US" dirty="0"/>
          </a:p>
        </p:txBody>
      </p:sp>
    </p:spTree>
    <p:extLst>
      <p:ext uri="{BB962C8B-B14F-4D97-AF65-F5344CB8AC3E}">
        <p14:creationId xmlns:p14="http://schemas.microsoft.com/office/powerpoint/2010/main" val="29297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100" b="1" dirty="0"/>
              <a:t>My Family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0298" y="2125266"/>
            <a:ext cx="1798553" cy="326350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2125267"/>
            <a:ext cx="1839721" cy="326350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9116" y="2125267"/>
            <a:ext cx="1839720" cy="326350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058" y="2125266"/>
            <a:ext cx="2129755" cy="3263504"/>
          </a:xfrm>
          <a:prstGeom prst="rect">
            <a:avLst/>
          </a:prstGeom>
        </p:spPr>
      </p:pic>
    </p:spTree>
    <p:extLst>
      <p:ext uri="{BB962C8B-B14F-4D97-AF65-F5344CB8AC3E}">
        <p14:creationId xmlns:p14="http://schemas.microsoft.com/office/powerpoint/2010/main" val="453112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250282" y="2912883"/>
            <a:ext cx="1188244" cy="30008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350"/>
              <a:t>High Court</a:t>
            </a:r>
            <a:endParaRPr lang="en-AU" altLang="en-US" sz="1350"/>
          </a:p>
        </p:txBody>
      </p:sp>
      <p:sp>
        <p:nvSpPr>
          <p:cNvPr id="51203" name="Text Box 3"/>
          <p:cNvSpPr txBox="1">
            <a:spLocks noChangeArrowheads="1"/>
          </p:cNvSpPr>
          <p:nvPr/>
        </p:nvSpPr>
        <p:spPr bwMode="auto">
          <a:xfrm>
            <a:off x="1546622" y="3722508"/>
            <a:ext cx="1243013" cy="30008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350"/>
              <a:t>Federal Court</a:t>
            </a:r>
            <a:endParaRPr lang="en-AU" altLang="en-US" sz="1350"/>
          </a:p>
        </p:txBody>
      </p:sp>
      <p:sp>
        <p:nvSpPr>
          <p:cNvPr id="51204" name="Text Box 4"/>
          <p:cNvSpPr txBox="1">
            <a:spLocks noChangeArrowheads="1"/>
          </p:cNvSpPr>
          <p:nvPr/>
        </p:nvSpPr>
        <p:spPr bwMode="auto">
          <a:xfrm>
            <a:off x="2896792" y="3722508"/>
            <a:ext cx="1188244" cy="30008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350"/>
              <a:t>Family Court</a:t>
            </a:r>
            <a:endParaRPr lang="en-AU" altLang="en-US" sz="1350"/>
          </a:p>
        </p:txBody>
      </p:sp>
      <p:sp>
        <p:nvSpPr>
          <p:cNvPr id="51205" name="Text Box 5"/>
          <p:cNvSpPr txBox="1">
            <a:spLocks noChangeArrowheads="1"/>
          </p:cNvSpPr>
          <p:nvPr/>
        </p:nvSpPr>
        <p:spPr bwMode="auto">
          <a:xfrm>
            <a:off x="1494236" y="5037634"/>
            <a:ext cx="2591990" cy="50783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350" dirty="0"/>
              <a:t>Federal Circuit Court of Australia</a:t>
            </a:r>
            <a:endParaRPr lang="en-AU" altLang="en-US" sz="1350" dirty="0"/>
          </a:p>
        </p:txBody>
      </p:sp>
      <p:sp>
        <p:nvSpPr>
          <p:cNvPr id="51206" name="Text Box 6"/>
          <p:cNvSpPr txBox="1">
            <a:spLocks noChangeArrowheads="1"/>
          </p:cNvSpPr>
          <p:nvPr/>
        </p:nvSpPr>
        <p:spPr bwMode="auto">
          <a:xfrm>
            <a:off x="5706666" y="2924624"/>
            <a:ext cx="1403747" cy="30008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350"/>
              <a:t>Court of Appeal</a:t>
            </a:r>
            <a:endParaRPr lang="en-AU" altLang="en-US" sz="1350"/>
          </a:p>
        </p:txBody>
      </p:sp>
      <p:sp>
        <p:nvSpPr>
          <p:cNvPr id="51207" name="Text Box 7"/>
          <p:cNvSpPr txBox="1">
            <a:spLocks noChangeArrowheads="1"/>
          </p:cNvSpPr>
          <p:nvPr/>
        </p:nvSpPr>
        <p:spPr bwMode="auto">
          <a:xfrm>
            <a:off x="5057776" y="4393903"/>
            <a:ext cx="1403747" cy="30008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350" dirty="0"/>
              <a:t>District Court</a:t>
            </a:r>
            <a:endParaRPr lang="en-AU" altLang="en-US" sz="1350" dirty="0"/>
          </a:p>
        </p:txBody>
      </p:sp>
      <p:sp>
        <p:nvSpPr>
          <p:cNvPr id="51208" name="Text Box 8"/>
          <p:cNvSpPr txBox="1">
            <a:spLocks noChangeArrowheads="1"/>
          </p:cNvSpPr>
          <p:nvPr/>
        </p:nvSpPr>
        <p:spPr bwMode="auto">
          <a:xfrm>
            <a:off x="5815014" y="5025277"/>
            <a:ext cx="1565672" cy="30008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350"/>
              <a:t>Magistrates Court</a:t>
            </a:r>
            <a:endParaRPr lang="en-AU" altLang="en-US" sz="1350"/>
          </a:p>
        </p:txBody>
      </p:sp>
      <p:sp>
        <p:nvSpPr>
          <p:cNvPr id="51209" name="Line 9"/>
          <p:cNvSpPr>
            <a:spLocks noChangeShapeType="1"/>
          </p:cNvSpPr>
          <p:nvPr/>
        </p:nvSpPr>
        <p:spPr bwMode="auto">
          <a:xfrm flipH="1" flipV="1">
            <a:off x="6624638" y="4046359"/>
            <a:ext cx="1191" cy="97274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51210" name="Line 10"/>
          <p:cNvSpPr>
            <a:spLocks noChangeShapeType="1"/>
          </p:cNvSpPr>
          <p:nvPr/>
        </p:nvSpPr>
        <p:spPr bwMode="auto">
          <a:xfrm flipH="1" flipV="1">
            <a:off x="5761435" y="4050735"/>
            <a:ext cx="0" cy="3238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51211" name="Line 11"/>
          <p:cNvSpPr>
            <a:spLocks noChangeShapeType="1"/>
          </p:cNvSpPr>
          <p:nvPr/>
        </p:nvSpPr>
        <p:spPr bwMode="auto">
          <a:xfrm flipH="1">
            <a:off x="3383757" y="3074808"/>
            <a:ext cx="232291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51212" name="Line 12"/>
          <p:cNvSpPr>
            <a:spLocks noChangeShapeType="1"/>
          </p:cNvSpPr>
          <p:nvPr/>
        </p:nvSpPr>
        <p:spPr bwMode="auto">
          <a:xfrm>
            <a:off x="2195513" y="3452236"/>
            <a:ext cx="1296591" cy="1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51213" name="Text Box 13"/>
          <p:cNvSpPr txBox="1">
            <a:spLocks noChangeArrowheads="1"/>
          </p:cNvSpPr>
          <p:nvPr/>
        </p:nvSpPr>
        <p:spPr bwMode="auto">
          <a:xfrm>
            <a:off x="5706666" y="3764439"/>
            <a:ext cx="1403747" cy="30008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350"/>
              <a:t>Supreme Court</a:t>
            </a:r>
            <a:endParaRPr lang="en-AU" altLang="en-US" sz="1350"/>
          </a:p>
        </p:txBody>
      </p:sp>
      <p:sp>
        <p:nvSpPr>
          <p:cNvPr id="51214" name="Line 14"/>
          <p:cNvSpPr>
            <a:spLocks noChangeShapeType="1"/>
          </p:cNvSpPr>
          <p:nvPr/>
        </p:nvSpPr>
        <p:spPr bwMode="auto">
          <a:xfrm flipV="1">
            <a:off x="2195513" y="3452237"/>
            <a:ext cx="0" cy="270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51215" name="Line 15"/>
          <p:cNvSpPr>
            <a:spLocks noChangeShapeType="1"/>
          </p:cNvSpPr>
          <p:nvPr/>
        </p:nvSpPr>
        <p:spPr bwMode="auto">
          <a:xfrm flipV="1">
            <a:off x="3490913" y="3452237"/>
            <a:ext cx="0" cy="270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51216" name="Line 16"/>
          <p:cNvSpPr>
            <a:spLocks noChangeShapeType="1"/>
          </p:cNvSpPr>
          <p:nvPr/>
        </p:nvSpPr>
        <p:spPr bwMode="auto">
          <a:xfrm flipV="1">
            <a:off x="2844404" y="3183156"/>
            <a:ext cx="0" cy="27027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51217" name="Line 17"/>
          <p:cNvSpPr>
            <a:spLocks noChangeShapeType="1"/>
          </p:cNvSpPr>
          <p:nvPr/>
        </p:nvSpPr>
        <p:spPr bwMode="auto">
          <a:xfrm flipV="1">
            <a:off x="6407944" y="3181965"/>
            <a:ext cx="0" cy="540544"/>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51218" name="Line 18"/>
          <p:cNvSpPr>
            <a:spLocks noChangeShapeType="1"/>
          </p:cNvSpPr>
          <p:nvPr/>
        </p:nvSpPr>
        <p:spPr bwMode="auto">
          <a:xfrm>
            <a:off x="2195513" y="4370208"/>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51219" name="Line 19"/>
          <p:cNvSpPr>
            <a:spLocks noChangeShapeType="1"/>
          </p:cNvSpPr>
          <p:nvPr/>
        </p:nvSpPr>
        <p:spPr bwMode="auto">
          <a:xfrm flipV="1">
            <a:off x="2195513" y="3992779"/>
            <a:ext cx="0" cy="377429"/>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51220" name="Line 20"/>
          <p:cNvSpPr>
            <a:spLocks noChangeShapeType="1"/>
          </p:cNvSpPr>
          <p:nvPr/>
        </p:nvSpPr>
        <p:spPr bwMode="auto">
          <a:xfrm flipV="1">
            <a:off x="3490913" y="3992779"/>
            <a:ext cx="0" cy="377429"/>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51221" name="Line 21"/>
          <p:cNvSpPr>
            <a:spLocks noChangeShapeType="1"/>
          </p:cNvSpPr>
          <p:nvPr/>
        </p:nvSpPr>
        <p:spPr bwMode="auto">
          <a:xfrm flipV="1">
            <a:off x="2789635" y="4370209"/>
            <a:ext cx="0" cy="64889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51222" name="Line 22"/>
          <p:cNvSpPr>
            <a:spLocks noChangeShapeType="1"/>
          </p:cNvSpPr>
          <p:nvPr/>
        </p:nvSpPr>
        <p:spPr bwMode="auto">
          <a:xfrm>
            <a:off x="4625579" y="2234286"/>
            <a:ext cx="0" cy="313253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
        <p:nvSpPr>
          <p:cNvPr id="51223" name="Text Box 23"/>
          <p:cNvSpPr txBox="1">
            <a:spLocks noChangeArrowheads="1"/>
          </p:cNvSpPr>
          <p:nvPr/>
        </p:nvSpPr>
        <p:spPr bwMode="auto">
          <a:xfrm>
            <a:off x="1143001" y="2265183"/>
            <a:ext cx="197048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350" b="1" dirty="0">
                <a:solidFill>
                  <a:srgbClr val="FF0000"/>
                </a:solidFill>
              </a:rPr>
              <a:t>FEDERAL COURTS</a:t>
            </a:r>
            <a:endParaRPr lang="en-AU" altLang="en-US" sz="1350" b="1" dirty="0">
              <a:solidFill>
                <a:srgbClr val="FF0000"/>
              </a:solidFill>
            </a:endParaRPr>
          </a:p>
        </p:txBody>
      </p:sp>
      <p:sp>
        <p:nvSpPr>
          <p:cNvPr id="51224" name="Text Box 24"/>
          <p:cNvSpPr txBox="1">
            <a:spLocks noChangeArrowheads="1"/>
          </p:cNvSpPr>
          <p:nvPr/>
        </p:nvSpPr>
        <p:spPr bwMode="auto">
          <a:xfrm>
            <a:off x="5679282" y="2331753"/>
            <a:ext cx="232171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350" b="1" dirty="0">
                <a:solidFill>
                  <a:srgbClr val="FF0000"/>
                </a:solidFill>
              </a:rPr>
              <a:t>STATE COURTS</a:t>
            </a:r>
            <a:endParaRPr lang="en-AU" altLang="en-US" sz="1350" b="1" dirty="0">
              <a:solidFill>
                <a:srgbClr val="FF0000"/>
              </a:solidFill>
            </a:endParaRPr>
          </a:p>
        </p:txBody>
      </p:sp>
      <p:sp>
        <p:nvSpPr>
          <p:cNvPr id="2" name="Title 1"/>
          <p:cNvSpPr>
            <a:spLocks noGrp="1"/>
          </p:cNvSpPr>
          <p:nvPr>
            <p:ph type="title"/>
          </p:nvPr>
        </p:nvSpPr>
        <p:spPr/>
        <p:txBody>
          <a:bodyPr/>
          <a:lstStyle/>
          <a:p>
            <a:r>
              <a:rPr lang="en-AU" dirty="0"/>
              <a:t>Court Hierarchy</a:t>
            </a:r>
          </a:p>
        </p:txBody>
      </p:sp>
      <p:sp>
        <p:nvSpPr>
          <p:cNvPr id="30" name="Text Box 8"/>
          <p:cNvSpPr txBox="1">
            <a:spLocks noChangeArrowheads="1"/>
          </p:cNvSpPr>
          <p:nvPr/>
        </p:nvSpPr>
        <p:spPr bwMode="auto">
          <a:xfrm>
            <a:off x="4869658" y="5664047"/>
            <a:ext cx="1565672" cy="30008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350" dirty="0"/>
              <a:t>Tribunals</a:t>
            </a:r>
            <a:endParaRPr lang="en-AU" altLang="en-US" sz="1350" dirty="0"/>
          </a:p>
        </p:txBody>
      </p:sp>
      <p:sp>
        <p:nvSpPr>
          <p:cNvPr id="31" name="Line 9"/>
          <p:cNvSpPr>
            <a:spLocks noChangeShapeType="1"/>
          </p:cNvSpPr>
          <p:nvPr/>
        </p:nvSpPr>
        <p:spPr bwMode="auto">
          <a:xfrm flipH="1" flipV="1">
            <a:off x="5679282" y="4685129"/>
            <a:ext cx="1191" cy="97274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350"/>
          </a:p>
        </p:txBody>
      </p:sp>
    </p:spTree>
    <p:extLst>
      <p:ext uri="{BB962C8B-B14F-4D97-AF65-F5344CB8AC3E}">
        <p14:creationId xmlns:p14="http://schemas.microsoft.com/office/powerpoint/2010/main" val="1624623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The Australian Judiciary</a:t>
            </a:r>
          </a:p>
        </p:txBody>
      </p:sp>
      <p:pic>
        <p:nvPicPr>
          <p:cNvPr id="1034" name="Picture 10" descr="http://jagonal.com.au/test1/06c40310-06f9-11e4-9ea5-49a36e7287fb.jpg"/>
          <p:cNvPicPr>
            <a:picLocks noChangeAspect="1" noChangeArrowheads="1"/>
          </p:cNvPicPr>
          <p:nvPr/>
        </p:nvPicPr>
        <p:blipFill rotWithShape="1">
          <a:blip r:embed="rId3">
            <a:extLst>
              <a:ext uri="{28A0092B-C50C-407E-A947-70E740481C1C}">
                <a14:useLocalDpi xmlns:a14="http://schemas.microsoft.com/office/drawing/2010/main" val="0"/>
              </a:ext>
            </a:extLst>
          </a:blip>
          <a:srcRect t="961"/>
          <a:stretch/>
        </p:blipFill>
        <p:spPr bwMode="auto">
          <a:xfrm>
            <a:off x="1060175" y="5227638"/>
            <a:ext cx="1194506" cy="7881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supreme court ns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22" name="Content Placeholder 2"/>
          <p:cNvSpPr>
            <a:spLocks noGrp="1"/>
          </p:cNvSpPr>
          <p:nvPr>
            <p:ph idx="1"/>
          </p:nvPr>
        </p:nvSpPr>
        <p:spPr>
          <a:xfrm>
            <a:off x="2676938" y="1600200"/>
            <a:ext cx="6009861" cy="4525963"/>
          </a:xfrm>
        </p:spPr>
        <p:txBody>
          <a:bodyPr>
            <a:normAutofit lnSpcReduction="10000"/>
          </a:bodyPr>
          <a:lstStyle/>
          <a:p>
            <a:pPr marL="265113" indent="0">
              <a:buNone/>
            </a:pPr>
            <a:r>
              <a:rPr lang="en-AU" b="1" dirty="0"/>
              <a:t>State Tribunals</a:t>
            </a:r>
          </a:p>
          <a:p>
            <a:pPr marL="722313" indent="-457200"/>
            <a:r>
              <a:rPr lang="en-US" dirty="0"/>
              <a:t>hear matters of relatively low importance</a:t>
            </a:r>
          </a:p>
          <a:p>
            <a:pPr marL="722313" indent="-457200"/>
            <a:r>
              <a:rPr lang="en-US" dirty="0"/>
              <a:t>lower formality in proceedings</a:t>
            </a:r>
          </a:p>
          <a:p>
            <a:pPr marL="722313" indent="-457200"/>
            <a:r>
              <a:rPr lang="en-US" dirty="0"/>
              <a:t>expert panel members</a:t>
            </a:r>
          </a:p>
          <a:p>
            <a:pPr marL="722313" indent="-457200"/>
            <a:r>
              <a:rPr lang="en-US" dirty="0"/>
              <a:t>Administrative Appeals Tribunal, Residential Tenancies Tribunal</a:t>
            </a:r>
          </a:p>
        </p:txBody>
      </p:sp>
    </p:spTree>
    <p:extLst>
      <p:ext uri="{BB962C8B-B14F-4D97-AF65-F5344CB8AC3E}">
        <p14:creationId xmlns:p14="http://schemas.microsoft.com/office/powerpoint/2010/main" val="167762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The Australian Judiciary</a:t>
            </a:r>
          </a:p>
        </p:txBody>
      </p:sp>
      <p:pic>
        <p:nvPicPr>
          <p:cNvPr id="1034" name="Picture 10" descr="http://jagonal.com.au/test1/06c40310-06f9-11e4-9ea5-49a36e7287fb.jpg"/>
          <p:cNvPicPr>
            <a:picLocks noChangeAspect="1" noChangeArrowheads="1"/>
          </p:cNvPicPr>
          <p:nvPr/>
        </p:nvPicPr>
        <p:blipFill rotWithShape="1">
          <a:blip r:embed="rId3">
            <a:extLst>
              <a:ext uri="{28A0092B-C50C-407E-A947-70E740481C1C}">
                <a14:useLocalDpi xmlns:a14="http://schemas.microsoft.com/office/drawing/2010/main" val="0"/>
              </a:ext>
            </a:extLst>
          </a:blip>
          <a:srcRect t="961"/>
          <a:stretch/>
        </p:blipFill>
        <p:spPr bwMode="auto">
          <a:xfrm>
            <a:off x="1060175" y="5227638"/>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swcourts.com.au/wp-content/uploads/mp/files/courts/images/the-downing-centre.JPG"/>
          <p:cNvPicPr>
            <a:picLocks noChangeAspect="1" noChangeArrowheads="1"/>
          </p:cNvPicPr>
          <p:nvPr/>
        </p:nvPicPr>
        <p:blipFill rotWithShape="1">
          <a:blip r:embed="rId4">
            <a:extLst>
              <a:ext uri="{28A0092B-C50C-407E-A947-70E740481C1C}">
                <a14:useLocalDpi xmlns:a14="http://schemas.microsoft.com/office/drawing/2010/main" val="0"/>
              </a:ext>
            </a:extLst>
          </a:blip>
          <a:srcRect b="12020"/>
          <a:stretch/>
        </p:blipFill>
        <p:spPr bwMode="auto">
          <a:xfrm>
            <a:off x="1060175" y="4333116"/>
            <a:ext cx="1194506" cy="7881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supreme court ns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22" name="Content Placeholder 2"/>
          <p:cNvSpPr>
            <a:spLocks noGrp="1"/>
          </p:cNvSpPr>
          <p:nvPr>
            <p:ph idx="1"/>
          </p:nvPr>
        </p:nvSpPr>
        <p:spPr>
          <a:xfrm>
            <a:off x="2676938" y="1600200"/>
            <a:ext cx="6009861" cy="4525963"/>
          </a:xfrm>
        </p:spPr>
        <p:txBody>
          <a:bodyPr>
            <a:normAutofit lnSpcReduction="10000"/>
          </a:bodyPr>
          <a:lstStyle/>
          <a:p>
            <a:pPr marL="265113" indent="0">
              <a:buNone/>
            </a:pPr>
            <a:r>
              <a:rPr lang="en-AU" b="1" dirty="0"/>
              <a:t>State Local or Magistrate Courts</a:t>
            </a:r>
          </a:p>
          <a:p>
            <a:pPr marL="722313" indent="-457200"/>
            <a:r>
              <a:rPr lang="en-US" dirty="0"/>
              <a:t>hear matters of moderate importance</a:t>
            </a:r>
          </a:p>
          <a:p>
            <a:pPr marL="722313" indent="-457200"/>
            <a:r>
              <a:rPr lang="en-US" dirty="0"/>
              <a:t>moderate formality in proceedings</a:t>
            </a:r>
          </a:p>
          <a:p>
            <a:pPr marL="722313" indent="-457200"/>
            <a:r>
              <a:rPr lang="en-US" dirty="0"/>
              <a:t>assessors and magistrates</a:t>
            </a:r>
          </a:p>
          <a:p>
            <a:pPr marL="722313" indent="-457200"/>
            <a:r>
              <a:rPr lang="en-US" dirty="0"/>
              <a:t>less serious crimes and civil cases up to $100,000</a:t>
            </a:r>
          </a:p>
          <a:p>
            <a:pPr marL="265113" indent="0">
              <a:buNone/>
            </a:pPr>
            <a:endParaRPr lang="en-US" dirty="0"/>
          </a:p>
        </p:txBody>
      </p:sp>
    </p:spTree>
    <p:extLst>
      <p:ext uri="{BB962C8B-B14F-4D97-AF65-F5344CB8AC3E}">
        <p14:creationId xmlns:p14="http://schemas.microsoft.com/office/powerpoint/2010/main" val="413873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The Australian Judiciary</a:t>
            </a:r>
          </a:p>
        </p:txBody>
      </p:sp>
      <p:pic>
        <p:nvPicPr>
          <p:cNvPr id="1034" name="Picture 10" descr="http://jagonal.com.au/test1/06c40310-06f9-11e4-9ea5-49a36e7287fb.jpg"/>
          <p:cNvPicPr>
            <a:picLocks noChangeAspect="1" noChangeArrowheads="1"/>
          </p:cNvPicPr>
          <p:nvPr/>
        </p:nvPicPr>
        <p:blipFill rotWithShape="1">
          <a:blip r:embed="rId3">
            <a:extLst>
              <a:ext uri="{28A0092B-C50C-407E-A947-70E740481C1C}">
                <a14:useLocalDpi xmlns:a14="http://schemas.microsoft.com/office/drawing/2010/main" val="0"/>
              </a:ext>
            </a:extLst>
          </a:blip>
          <a:srcRect t="961"/>
          <a:stretch/>
        </p:blipFill>
        <p:spPr bwMode="auto">
          <a:xfrm>
            <a:off x="1060175" y="5227638"/>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cat.nsw.gov.au/PublishingImages/john_maddison_tower.jpg"/>
          <p:cNvPicPr>
            <a:picLocks noChangeAspect="1" noChangeArrowheads="1"/>
          </p:cNvPicPr>
          <p:nvPr/>
        </p:nvPicPr>
        <p:blipFill rotWithShape="1">
          <a:blip r:embed="rId4">
            <a:extLst>
              <a:ext uri="{28A0092B-C50C-407E-A947-70E740481C1C}">
                <a14:useLocalDpi xmlns:a14="http://schemas.microsoft.com/office/drawing/2010/main" val="0"/>
              </a:ext>
            </a:extLst>
          </a:blip>
          <a:srcRect t="47782"/>
          <a:stretch/>
        </p:blipFill>
        <p:spPr bwMode="auto">
          <a:xfrm>
            <a:off x="1060175" y="3437978"/>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swcourts.com.au/wp-content/uploads/mp/files/courts/images/the-downing-centre.JPG"/>
          <p:cNvPicPr>
            <a:picLocks noChangeAspect="1" noChangeArrowheads="1"/>
          </p:cNvPicPr>
          <p:nvPr/>
        </p:nvPicPr>
        <p:blipFill rotWithShape="1">
          <a:blip r:embed="rId5">
            <a:extLst>
              <a:ext uri="{28A0092B-C50C-407E-A947-70E740481C1C}">
                <a14:useLocalDpi xmlns:a14="http://schemas.microsoft.com/office/drawing/2010/main" val="0"/>
              </a:ext>
            </a:extLst>
          </a:blip>
          <a:srcRect b="12020"/>
          <a:stretch/>
        </p:blipFill>
        <p:spPr bwMode="auto">
          <a:xfrm>
            <a:off x="1060175" y="4333116"/>
            <a:ext cx="1194506" cy="7881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supreme court ns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22" name="Content Placeholder 2"/>
          <p:cNvSpPr>
            <a:spLocks noGrp="1"/>
          </p:cNvSpPr>
          <p:nvPr>
            <p:ph idx="1"/>
          </p:nvPr>
        </p:nvSpPr>
        <p:spPr>
          <a:xfrm>
            <a:off x="2676938" y="1600200"/>
            <a:ext cx="6009861" cy="4525963"/>
          </a:xfrm>
        </p:spPr>
        <p:txBody>
          <a:bodyPr>
            <a:normAutofit fontScale="92500" lnSpcReduction="10000"/>
          </a:bodyPr>
          <a:lstStyle/>
          <a:p>
            <a:pPr marL="265113" indent="0">
              <a:buNone/>
            </a:pPr>
            <a:r>
              <a:rPr lang="en-AU" b="1" dirty="0"/>
              <a:t>State District or County Courts</a:t>
            </a:r>
          </a:p>
          <a:p>
            <a:pPr marL="722313" indent="-457200"/>
            <a:r>
              <a:rPr lang="en-US" dirty="0"/>
              <a:t>hear matters of importance</a:t>
            </a:r>
          </a:p>
          <a:p>
            <a:pPr marL="722313" indent="-457200"/>
            <a:r>
              <a:rPr lang="en-US" dirty="0"/>
              <a:t>formality in proceedings</a:t>
            </a:r>
          </a:p>
          <a:p>
            <a:pPr marL="722313" indent="-457200"/>
            <a:r>
              <a:rPr lang="en-US" dirty="0"/>
              <a:t>judges</a:t>
            </a:r>
          </a:p>
          <a:p>
            <a:pPr marL="722313" indent="-457200"/>
            <a:r>
              <a:rPr lang="en-US" dirty="0"/>
              <a:t>serious crimes (except murder, treason, and piracy)</a:t>
            </a:r>
          </a:p>
          <a:p>
            <a:pPr marL="722313" indent="-457200"/>
            <a:r>
              <a:rPr lang="en-US" dirty="0"/>
              <a:t>civil matters up to $750,000</a:t>
            </a:r>
          </a:p>
          <a:p>
            <a:pPr marL="722313" indent="-457200"/>
            <a:r>
              <a:rPr lang="en-US" dirty="0"/>
              <a:t>all motor accident cases </a:t>
            </a:r>
          </a:p>
          <a:p>
            <a:pPr marL="722313" indent="-457200"/>
            <a:endParaRPr lang="en-US" dirty="0"/>
          </a:p>
        </p:txBody>
      </p:sp>
    </p:spTree>
    <p:extLst>
      <p:ext uri="{BB962C8B-B14F-4D97-AF65-F5344CB8AC3E}">
        <p14:creationId xmlns:p14="http://schemas.microsoft.com/office/powerpoint/2010/main" val="362214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The Australian Judiciary</a:t>
            </a:r>
          </a:p>
        </p:txBody>
      </p:sp>
      <p:pic>
        <p:nvPicPr>
          <p:cNvPr id="1034" name="Picture 10" descr="http://jagonal.com.au/test1/06c40310-06f9-11e4-9ea5-49a36e7287fb.jpg"/>
          <p:cNvPicPr>
            <a:picLocks noChangeAspect="1" noChangeArrowheads="1"/>
          </p:cNvPicPr>
          <p:nvPr/>
        </p:nvPicPr>
        <p:blipFill rotWithShape="1">
          <a:blip r:embed="rId3">
            <a:extLst>
              <a:ext uri="{28A0092B-C50C-407E-A947-70E740481C1C}">
                <a14:useLocalDpi xmlns:a14="http://schemas.microsoft.com/office/drawing/2010/main" val="0"/>
              </a:ext>
            </a:extLst>
          </a:blip>
          <a:srcRect t="961"/>
          <a:stretch/>
        </p:blipFill>
        <p:spPr bwMode="auto">
          <a:xfrm>
            <a:off x="1060175" y="5227638"/>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cat.nsw.gov.au/PublishingImages/john_maddison_tower.jpg"/>
          <p:cNvPicPr>
            <a:picLocks noChangeAspect="1" noChangeArrowheads="1"/>
          </p:cNvPicPr>
          <p:nvPr/>
        </p:nvPicPr>
        <p:blipFill rotWithShape="1">
          <a:blip r:embed="rId4">
            <a:extLst>
              <a:ext uri="{28A0092B-C50C-407E-A947-70E740481C1C}">
                <a14:useLocalDpi xmlns:a14="http://schemas.microsoft.com/office/drawing/2010/main" val="0"/>
              </a:ext>
            </a:extLst>
          </a:blip>
          <a:srcRect t="47782"/>
          <a:stretch/>
        </p:blipFill>
        <p:spPr bwMode="auto">
          <a:xfrm>
            <a:off x="1060175" y="3437978"/>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swcourts.com.au/wp-content/uploads/mp/files/courts/images/the-downing-centre.JPG"/>
          <p:cNvPicPr>
            <a:picLocks noChangeAspect="1" noChangeArrowheads="1"/>
          </p:cNvPicPr>
          <p:nvPr/>
        </p:nvPicPr>
        <p:blipFill rotWithShape="1">
          <a:blip r:embed="rId5">
            <a:extLst>
              <a:ext uri="{28A0092B-C50C-407E-A947-70E740481C1C}">
                <a14:useLocalDpi xmlns:a14="http://schemas.microsoft.com/office/drawing/2010/main" val="0"/>
              </a:ext>
            </a:extLst>
          </a:blip>
          <a:srcRect b="12020"/>
          <a:stretch/>
        </p:blipFill>
        <p:spPr bwMode="auto">
          <a:xfrm>
            <a:off x="1060175" y="4333116"/>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swcourts.com.au/wp-content/uploads/mp/files/courts/images/supremecourtnsw.jpg"/>
          <p:cNvPicPr>
            <a:picLocks noChangeAspect="1" noChangeArrowheads="1"/>
          </p:cNvPicPr>
          <p:nvPr/>
        </p:nvPicPr>
        <p:blipFill rotWithShape="1">
          <a:blip r:embed="rId6">
            <a:extLst>
              <a:ext uri="{28A0092B-C50C-407E-A947-70E740481C1C}">
                <a14:useLocalDpi xmlns:a14="http://schemas.microsoft.com/office/drawing/2010/main" val="0"/>
              </a:ext>
            </a:extLst>
          </a:blip>
          <a:srcRect r="2132" b="14203"/>
          <a:stretch/>
        </p:blipFill>
        <p:spPr bwMode="auto">
          <a:xfrm>
            <a:off x="1060175" y="2513448"/>
            <a:ext cx="1194506" cy="78538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supreme court ns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22" name="Content Placeholder 2"/>
          <p:cNvSpPr>
            <a:spLocks noGrp="1"/>
          </p:cNvSpPr>
          <p:nvPr>
            <p:ph idx="1"/>
          </p:nvPr>
        </p:nvSpPr>
        <p:spPr>
          <a:xfrm>
            <a:off x="2676938" y="1600200"/>
            <a:ext cx="6009861" cy="4525963"/>
          </a:xfrm>
        </p:spPr>
        <p:txBody>
          <a:bodyPr>
            <a:normAutofit/>
          </a:bodyPr>
          <a:lstStyle/>
          <a:p>
            <a:pPr marL="265113" indent="0">
              <a:buNone/>
            </a:pPr>
            <a:r>
              <a:rPr lang="en-AU" b="1" dirty="0"/>
              <a:t>State Supreme Courts</a:t>
            </a:r>
          </a:p>
          <a:p>
            <a:pPr marL="722313" indent="-457200"/>
            <a:r>
              <a:rPr lang="en-US" dirty="0"/>
              <a:t>hear matters of high importance</a:t>
            </a:r>
          </a:p>
          <a:p>
            <a:pPr marL="722313" indent="-457200"/>
            <a:r>
              <a:rPr lang="en-US" dirty="0"/>
              <a:t>high formality in proceedings</a:t>
            </a:r>
          </a:p>
          <a:p>
            <a:pPr marL="722313" indent="-457200"/>
            <a:r>
              <a:rPr lang="en-US" dirty="0"/>
              <a:t>judges</a:t>
            </a:r>
          </a:p>
          <a:p>
            <a:pPr marL="722313" indent="-457200"/>
            <a:r>
              <a:rPr lang="en-US" dirty="0"/>
              <a:t>most serious crimes</a:t>
            </a:r>
          </a:p>
          <a:p>
            <a:pPr marL="722313" indent="-457200"/>
            <a:r>
              <a:rPr lang="en-US" dirty="0"/>
              <a:t>unlimited civil jurisdiction</a:t>
            </a:r>
          </a:p>
        </p:txBody>
      </p:sp>
    </p:spTree>
    <p:extLst>
      <p:ext uri="{BB962C8B-B14F-4D97-AF65-F5344CB8AC3E}">
        <p14:creationId xmlns:p14="http://schemas.microsoft.com/office/powerpoint/2010/main" val="53252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renet.us/1583/images/1583_10920573_1_1404443020.jpg"/>
          <p:cNvPicPr>
            <a:picLocks noChangeAspect="1" noChangeArrowheads="1"/>
          </p:cNvPicPr>
          <p:nvPr/>
        </p:nvPicPr>
        <p:blipFill rotWithShape="1">
          <a:blip r:embed="rId3">
            <a:extLst>
              <a:ext uri="{28A0092B-C50C-407E-A947-70E740481C1C}">
                <a14:useLocalDpi xmlns:a14="http://schemas.microsoft.com/office/drawing/2010/main" val="0"/>
              </a:ext>
            </a:extLst>
          </a:blip>
          <a:srcRect b="2243"/>
          <a:stretch/>
        </p:blipFill>
        <p:spPr bwMode="auto">
          <a:xfrm>
            <a:off x="1058365" y="3437978"/>
            <a:ext cx="1208663" cy="7841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marL="357188" algn="l"/>
            <a:r>
              <a:rPr lang="en-US" dirty="0"/>
              <a:t>The Australian Judiciary</a:t>
            </a:r>
          </a:p>
        </p:txBody>
      </p:sp>
      <p:sp>
        <p:nvSpPr>
          <p:cNvPr id="3" name="AutoShape 2" descr="Image result for supreme court ns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4" name="Content Placeholder 2"/>
          <p:cNvSpPr>
            <a:spLocks noGrp="1"/>
          </p:cNvSpPr>
          <p:nvPr>
            <p:ph idx="1"/>
          </p:nvPr>
        </p:nvSpPr>
        <p:spPr>
          <a:xfrm>
            <a:off x="2676938" y="1600200"/>
            <a:ext cx="6009861" cy="4525963"/>
          </a:xfrm>
        </p:spPr>
        <p:txBody>
          <a:bodyPr>
            <a:normAutofit/>
          </a:bodyPr>
          <a:lstStyle/>
          <a:p>
            <a:pPr marL="265113" indent="0">
              <a:buNone/>
            </a:pPr>
            <a:r>
              <a:rPr lang="en-AU" b="1" dirty="0"/>
              <a:t>Federal Circuit Court</a:t>
            </a:r>
          </a:p>
          <a:p>
            <a:pPr marL="722313" indent="-457200"/>
            <a:r>
              <a:rPr lang="en-US" dirty="0"/>
              <a:t>hears matters of importance</a:t>
            </a:r>
          </a:p>
          <a:p>
            <a:pPr marL="722313" indent="-457200"/>
            <a:r>
              <a:rPr lang="en-US" dirty="0"/>
              <a:t>formality in proceedings</a:t>
            </a:r>
          </a:p>
          <a:p>
            <a:pPr marL="722313" indent="-457200"/>
            <a:r>
              <a:rPr lang="en-US" dirty="0"/>
              <a:t>judges</a:t>
            </a:r>
          </a:p>
          <a:p>
            <a:pPr marL="722313" indent="-457200"/>
            <a:r>
              <a:rPr lang="en-US" dirty="0"/>
              <a:t>relieves workload of Federal Court and Family Court</a:t>
            </a:r>
          </a:p>
          <a:p>
            <a:pPr marL="722313" indent="-457200"/>
            <a:r>
              <a:rPr lang="en-US" dirty="0"/>
              <a:t>matters include bankruptcy, migration, divorces</a:t>
            </a:r>
          </a:p>
        </p:txBody>
      </p:sp>
    </p:spTree>
    <p:extLst>
      <p:ext uri="{BB962C8B-B14F-4D97-AF65-F5344CB8AC3E}">
        <p14:creationId xmlns:p14="http://schemas.microsoft.com/office/powerpoint/2010/main" val="223915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renet.us/1583/images/1583_10920573_1_1404443020.jpg"/>
          <p:cNvPicPr>
            <a:picLocks noChangeAspect="1" noChangeArrowheads="1"/>
          </p:cNvPicPr>
          <p:nvPr/>
        </p:nvPicPr>
        <p:blipFill rotWithShape="1">
          <a:blip r:embed="rId3">
            <a:extLst>
              <a:ext uri="{28A0092B-C50C-407E-A947-70E740481C1C}">
                <a14:useLocalDpi xmlns:a14="http://schemas.microsoft.com/office/drawing/2010/main" val="0"/>
              </a:ext>
            </a:extLst>
          </a:blip>
          <a:srcRect b="2243"/>
          <a:stretch/>
        </p:blipFill>
        <p:spPr bwMode="auto">
          <a:xfrm>
            <a:off x="1058365" y="3437978"/>
            <a:ext cx="1208663" cy="7841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eseeeye.csu.edu.au/wp-content/uploads/2012/10/Sydney-court-509x300.jpg"/>
          <p:cNvPicPr>
            <a:picLocks noChangeAspect="1" noChangeArrowheads="1"/>
          </p:cNvPicPr>
          <p:nvPr/>
        </p:nvPicPr>
        <p:blipFill rotWithShape="1">
          <a:blip r:embed="rId4">
            <a:extLst>
              <a:ext uri="{28A0092B-C50C-407E-A947-70E740481C1C}">
                <a14:useLocalDpi xmlns:a14="http://schemas.microsoft.com/office/drawing/2010/main" val="0"/>
              </a:ext>
            </a:extLst>
          </a:blip>
          <a:srcRect l="14562" b="4348"/>
          <a:stretch/>
        </p:blipFill>
        <p:spPr bwMode="auto">
          <a:xfrm>
            <a:off x="1058365" y="2513448"/>
            <a:ext cx="1194506" cy="7881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marL="357188" algn="l"/>
            <a:r>
              <a:rPr lang="en-US" dirty="0"/>
              <a:t>The Australian Judiciary</a:t>
            </a:r>
          </a:p>
        </p:txBody>
      </p:sp>
      <p:pic>
        <p:nvPicPr>
          <p:cNvPr id="16" name="Picture 28" descr="https://62e528761d0685343e1c-f3d1b99a743ffa4142d9d7f1978d9686.ssl.cf2.rackcdn.com/files/35358/width668/rjcgpn9v-1384484750.jpg"/>
          <p:cNvPicPr>
            <a:picLocks noChangeAspect="1" noChangeArrowheads="1"/>
          </p:cNvPicPr>
          <p:nvPr/>
        </p:nvPicPr>
        <p:blipFill rotWithShape="1">
          <a:blip r:embed="rId5">
            <a:extLst>
              <a:ext uri="{28A0092B-C50C-407E-A947-70E740481C1C}">
                <a14:useLocalDpi xmlns:a14="http://schemas.microsoft.com/office/drawing/2010/main" val="0"/>
              </a:ext>
            </a:extLst>
          </a:blip>
          <a:srcRect b="12020"/>
          <a:stretch/>
        </p:blipFill>
        <p:spPr bwMode="auto">
          <a:xfrm>
            <a:off x="1058365" y="1572851"/>
            <a:ext cx="1194506" cy="7881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supreme court ns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4" name="Content Placeholder 2"/>
          <p:cNvSpPr>
            <a:spLocks noGrp="1"/>
          </p:cNvSpPr>
          <p:nvPr>
            <p:ph idx="1"/>
          </p:nvPr>
        </p:nvSpPr>
        <p:spPr>
          <a:xfrm>
            <a:off x="2676938" y="1600200"/>
            <a:ext cx="6009861" cy="4525963"/>
          </a:xfrm>
        </p:spPr>
        <p:txBody>
          <a:bodyPr>
            <a:normAutofit lnSpcReduction="10000"/>
          </a:bodyPr>
          <a:lstStyle/>
          <a:p>
            <a:pPr marL="265113" indent="0">
              <a:buNone/>
            </a:pPr>
            <a:r>
              <a:rPr lang="en-AU" b="1" dirty="0"/>
              <a:t>Federal Court of Australia</a:t>
            </a:r>
          </a:p>
          <a:p>
            <a:pPr marL="722313" indent="-457200"/>
            <a:r>
              <a:rPr lang="en-US" dirty="0"/>
              <a:t>hears matters of high importance</a:t>
            </a:r>
          </a:p>
          <a:p>
            <a:pPr marL="722313" indent="-457200"/>
            <a:r>
              <a:rPr lang="en-US" dirty="0"/>
              <a:t>high formality in proceedings</a:t>
            </a:r>
          </a:p>
          <a:p>
            <a:pPr marL="722313" indent="-457200"/>
            <a:r>
              <a:rPr lang="en-US" dirty="0"/>
              <a:t>judges</a:t>
            </a:r>
          </a:p>
          <a:p>
            <a:pPr marL="722313" indent="-457200"/>
            <a:r>
              <a:rPr lang="en-US" dirty="0"/>
              <a:t>matters include trade practices, taxation and civil matters under Federal law</a:t>
            </a:r>
          </a:p>
        </p:txBody>
      </p:sp>
    </p:spTree>
    <p:extLst>
      <p:ext uri="{BB962C8B-B14F-4D97-AF65-F5344CB8AC3E}">
        <p14:creationId xmlns:p14="http://schemas.microsoft.com/office/powerpoint/2010/main" val="400312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http://nswcourts.com.au/wp-content/uploads/mp/files/courts/images/family-court-3.JPG"/>
          <p:cNvPicPr>
            <a:picLocks noChangeAspect="1" noChangeArrowheads="1"/>
          </p:cNvPicPr>
          <p:nvPr/>
        </p:nvPicPr>
        <p:blipFill rotWithShape="1">
          <a:blip r:embed="rId3">
            <a:extLst>
              <a:ext uri="{28A0092B-C50C-407E-A947-70E740481C1C}">
                <a14:useLocalDpi xmlns:a14="http://schemas.microsoft.com/office/drawing/2010/main" val="0"/>
              </a:ext>
            </a:extLst>
          </a:blip>
          <a:srcRect t="11671"/>
          <a:stretch/>
        </p:blipFill>
        <p:spPr bwMode="auto">
          <a:xfrm>
            <a:off x="1058365" y="2513448"/>
            <a:ext cx="1194506" cy="78538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renet.us/1583/images/1583_10920573_1_1404443020.jpg"/>
          <p:cNvPicPr>
            <a:picLocks noChangeAspect="1" noChangeArrowheads="1"/>
          </p:cNvPicPr>
          <p:nvPr/>
        </p:nvPicPr>
        <p:blipFill rotWithShape="1">
          <a:blip r:embed="rId4">
            <a:extLst>
              <a:ext uri="{28A0092B-C50C-407E-A947-70E740481C1C}">
                <a14:useLocalDpi xmlns:a14="http://schemas.microsoft.com/office/drawing/2010/main" val="0"/>
              </a:ext>
            </a:extLst>
          </a:blip>
          <a:srcRect b="2243"/>
          <a:stretch/>
        </p:blipFill>
        <p:spPr bwMode="auto">
          <a:xfrm>
            <a:off x="1058365" y="3437978"/>
            <a:ext cx="1208663" cy="7841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marL="357188" algn="l"/>
            <a:r>
              <a:rPr lang="en-US" dirty="0"/>
              <a:t>The Australian Judiciary</a:t>
            </a:r>
          </a:p>
        </p:txBody>
      </p:sp>
      <p:pic>
        <p:nvPicPr>
          <p:cNvPr id="16" name="Picture 28" descr="https://62e528761d0685343e1c-f3d1b99a743ffa4142d9d7f1978d9686.ssl.cf2.rackcdn.com/files/35358/width668/rjcgpn9v-1384484750.jpg"/>
          <p:cNvPicPr>
            <a:picLocks noChangeAspect="1" noChangeArrowheads="1"/>
          </p:cNvPicPr>
          <p:nvPr/>
        </p:nvPicPr>
        <p:blipFill rotWithShape="1">
          <a:blip r:embed="rId5">
            <a:extLst>
              <a:ext uri="{28A0092B-C50C-407E-A947-70E740481C1C}">
                <a14:useLocalDpi xmlns:a14="http://schemas.microsoft.com/office/drawing/2010/main" val="0"/>
              </a:ext>
            </a:extLst>
          </a:blip>
          <a:srcRect b="12020"/>
          <a:stretch/>
        </p:blipFill>
        <p:spPr bwMode="auto">
          <a:xfrm>
            <a:off x="1058365" y="1572851"/>
            <a:ext cx="1194506" cy="7881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supreme court ns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4" name="Content Placeholder 2"/>
          <p:cNvSpPr>
            <a:spLocks noGrp="1"/>
          </p:cNvSpPr>
          <p:nvPr>
            <p:ph idx="1"/>
          </p:nvPr>
        </p:nvSpPr>
        <p:spPr>
          <a:xfrm>
            <a:off x="2676938" y="1600200"/>
            <a:ext cx="6009861" cy="4525963"/>
          </a:xfrm>
        </p:spPr>
        <p:txBody>
          <a:bodyPr>
            <a:normAutofit lnSpcReduction="10000"/>
          </a:bodyPr>
          <a:lstStyle/>
          <a:p>
            <a:pPr marL="265113" indent="0">
              <a:buNone/>
            </a:pPr>
            <a:r>
              <a:rPr lang="en-AU" b="1" dirty="0"/>
              <a:t>Family Court of Australia</a:t>
            </a:r>
          </a:p>
          <a:p>
            <a:pPr marL="722313" indent="-457200"/>
            <a:r>
              <a:rPr lang="en-US" dirty="0"/>
              <a:t>hears matters of high importance</a:t>
            </a:r>
          </a:p>
          <a:p>
            <a:pPr marL="722313" indent="-457200"/>
            <a:r>
              <a:rPr lang="en-US" dirty="0"/>
              <a:t>high formality in proceedings</a:t>
            </a:r>
          </a:p>
          <a:p>
            <a:pPr marL="722313" indent="-457200"/>
            <a:r>
              <a:rPr lang="en-US" dirty="0"/>
              <a:t>judges</a:t>
            </a:r>
          </a:p>
          <a:p>
            <a:pPr marL="722313" indent="-457200"/>
            <a:r>
              <a:rPr lang="en-US" dirty="0"/>
              <a:t>matters include family violence, parental mental health, child abuse</a:t>
            </a:r>
          </a:p>
        </p:txBody>
      </p:sp>
    </p:spTree>
    <p:extLst>
      <p:ext uri="{BB962C8B-B14F-4D97-AF65-F5344CB8AC3E}">
        <p14:creationId xmlns:p14="http://schemas.microsoft.com/office/powerpoint/2010/main" val="113042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The Australian Judiciary</a:t>
            </a:r>
          </a:p>
        </p:txBody>
      </p:sp>
      <p:pic>
        <p:nvPicPr>
          <p:cNvPr id="1034" name="Picture 10" descr="http://jagonal.com.au/test1/06c40310-06f9-11e4-9ea5-49a36e7287fb.jpg"/>
          <p:cNvPicPr>
            <a:picLocks noChangeAspect="1" noChangeArrowheads="1"/>
          </p:cNvPicPr>
          <p:nvPr/>
        </p:nvPicPr>
        <p:blipFill rotWithShape="1">
          <a:blip r:embed="rId3">
            <a:extLst>
              <a:ext uri="{28A0092B-C50C-407E-A947-70E740481C1C}">
                <a14:useLocalDpi xmlns:a14="http://schemas.microsoft.com/office/drawing/2010/main" val="0"/>
              </a:ext>
            </a:extLst>
          </a:blip>
          <a:srcRect t="961"/>
          <a:stretch/>
        </p:blipFill>
        <p:spPr bwMode="auto">
          <a:xfrm>
            <a:off x="1060175" y="5227638"/>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cat.nsw.gov.au/PublishingImages/john_maddison_tower.jpg"/>
          <p:cNvPicPr>
            <a:picLocks noChangeAspect="1" noChangeArrowheads="1"/>
          </p:cNvPicPr>
          <p:nvPr/>
        </p:nvPicPr>
        <p:blipFill rotWithShape="1">
          <a:blip r:embed="rId4">
            <a:extLst>
              <a:ext uri="{28A0092B-C50C-407E-A947-70E740481C1C}">
                <a14:useLocalDpi xmlns:a14="http://schemas.microsoft.com/office/drawing/2010/main" val="0"/>
              </a:ext>
            </a:extLst>
          </a:blip>
          <a:srcRect t="47782"/>
          <a:stretch/>
        </p:blipFill>
        <p:spPr bwMode="auto">
          <a:xfrm>
            <a:off x="1060175" y="3437978"/>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swcourts.com.au/wp-content/uploads/mp/files/courts/images/the-downing-centre.JPG"/>
          <p:cNvPicPr>
            <a:picLocks noChangeAspect="1" noChangeArrowheads="1"/>
          </p:cNvPicPr>
          <p:nvPr/>
        </p:nvPicPr>
        <p:blipFill rotWithShape="1">
          <a:blip r:embed="rId5">
            <a:extLst>
              <a:ext uri="{28A0092B-C50C-407E-A947-70E740481C1C}">
                <a14:useLocalDpi xmlns:a14="http://schemas.microsoft.com/office/drawing/2010/main" val="0"/>
              </a:ext>
            </a:extLst>
          </a:blip>
          <a:srcRect b="12020"/>
          <a:stretch/>
        </p:blipFill>
        <p:spPr bwMode="auto">
          <a:xfrm>
            <a:off x="1060175" y="4333116"/>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swcourts.com.au/wp-content/uploads/mp/files/courts/images/supremecourtnsw.jpg"/>
          <p:cNvPicPr>
            <a:picLocks noChangeAspect="1" noChangeArrowheads="1"/>
          </p:cNvPicPr>
          <p:nvPr/>
        </p:nvPicPr>
        <p:blipFill rotWithShape="1">
          <a:blip r:embed="rId6">
            <a:extLst>
              <a:ext uri="{28A0092B-C50C-407E-A947-70E740481C1C}">
                <a14:useLocalDpi xmlns:a14="http://schemas.microsoft.com/office/drawing/2010/main" val="0"/>
              </a:ext>
            </a:extLst>
          </a:blip>
          <a:srcRect r="2132" b="14203"/>
          <a:stretch/>
        </p:blipFill>
        <p:spPr bwMode="auto">
          <a:xfrm>
            <a:off x="1060175" y="2513448"/>
            <a:ext cx="1194506" cy="7853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descr="https://62e528761d0685343e1c-f3d1b99a743ffa4142d9d7f1978d9686.ssl.cf2.rackcdn.com/files/35358/width668/rjcgpn9v-1384484750.jpg"/>
          <p:cNvPicPr>
            <a:picLocks noChangeAspect="1" noChangeArrowheads="1"/>
          </p:cNvPicPr>
          <p:nvPr/>
        </p:nvPicPr>
        <p:blipFill rotWithShape="1">
          <a:blip r:embed="rId7">
            <a:extLst>
              <a:ext uri="{28A0092B-C50C-407E-A947-70E740481C1C}">
                <a14:useLocalDpi xmlns:a14="http://schemas.microsoft.com/office/drawing/2010/main" val="0"/>
              </a:ext>
            </a:extLst>
          </a:blip>
          <a:srcRect b="12020"/>
          <a:stretch/>
        </p:blipFill>
        <p:spPr bwMode="auto">
          <a:xfrm>
            <a:off x="1060175" y="1572851"/>
            <a:ext cx="1194506" cy="7881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supreme court ns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22" name="Content Placeholder 2"/>
          <p:cNvSpPr>
            <a:spLocks noGrp="1"/>
          </p:cNvSpPr>
          <p:nvPr>
            <p:ph idx="1"/>
          </p:nvPr>
        </p:nvSpPr>
        <p:spPr>
          <a:xfrm>
            <a:off x="2676938" y="1600200"/>
            <a:ext cx="6009861" cy="4525963"/>
          </a:xfrm>
        </p:spPr>
        <p:txBody>
          <a:bodyPr>
            <a:normAutofit fontScale="92500" lnSpcReduction="10000"/>
          </a:bodyPr>
          <a:lstStyle/>
          <a:p>
            <a:pPr marL="265113" indent="0">
              <a:buNone/>
            </a:pPr>
            <a:r>
              <a:rPr lang="en-AU" b="1" dirty="0"/>
              <a:t>High Court of Australia</a:t>
            </a:r>
          </a:p>
          <a:p>
            <a:pPr marL="722313" indent="-457200"/>
            <a:r>
              <a:rPr lang="en-US" dirty="0"/>
              <a:t>hears matters of very high importance</a:t>
            </a:r>
          </a:p>
          <a:p>
            <a:pPr marL="722313" indent="-457200"/>
            <a:r>
              <a:rPr lang="en-US" dirty="0"/>
              <a:t>very high formality in proceedings</a:t>
            </a:r>
          </a:p>
          <a:p>
            <a:pPr marL="722313" indent="-457200"/>
            <a:r>
              <a:rPr lang="en-US" dirty="0"/>
              <a:t>judges</a:t>
            </a:r>
          </a:p>
          <a:p>
            <a:pPr marL="722313" indent="-457200"/>
            <a:r>
              <a:rPr lang="en-US" dirty="0"/>
              <a:t>unlimited jurisdiction</a:t>
            </a:r>
          </a:p>
          <a:p>
            <a:pPr marL="722313" indent="-457200"/>
            <a:r>
              <a:rPr lang="en-US" dirty="0"/>
              <a:t>appeals against decisions of state Supreme Courts</a:t>
            </a:r>
          </a:p>
        </p:txBody>
      </p:sp>
    </p:spTree>
    <p:extLst>
      <p:ext uri="{BB962C8B-B14F-4D97-AF65-F5344CB8AC3E}">
        <p14:creationId xmlns:p14="http://schemas.microsoft.com/office/powerpoint/2010/main" val="216835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The Australian Judiciary</a:t>
            </a:r>
          </a:p>
        </p:txBody>
      </p:sp>
      <p:pic>
        <p:nvPicPr>
          <p:cNvPr id="1034" name="Picture 10" descr="http://jagonal.com.au/test1/06c40310-06f9-11e4-9ea5-49a36e7287fb.jpg"/>
          <p:cNvPicPr>
            <a:picLocks noChangeAspect="1" noChangeArrowheads="1"/>
          </p:cNvPicPr>
          <p:nvPr/>
        </p:nvPicPr>
        <p:blipFill rotWithShape="1">
          <a:blip r:embed="rId3">
            <a:extLst>
              <a:ext uri="{28A0092B-C50C-407E-A947-70E740481C1C}">
                <a14:useLocalDpi xmlns:a14="http://schemas.microsoft.com/office/drawing/2010/main" val="0"/>
              </a:ext>
            </a:extLst>
          </a:blip>
          <a:srcRect t="961"/>
          <a:stretch/>
        </p:blipFill>
        <p:spPr bwMode="auto">
          <a:xfrm>
            <a:off x="1060175" y="5227638"/>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cat.nsw.gov.au/PublishingImages/john_maddison_tower.jpg"/>
          <p:cNvPicPr>
            <a:picLocks noChangeAspect="1" noChangeArrowheads="1"/>
          </p:cNvPicPr>
          <p:nvPr/>
        </p:nvPicPr>
        <p:blipFill rotWithShape="1">
          <a:blip r:embed="rId4">
            <a:extLst>
              <a:ext uri="{28A0092B-C50C-407E-A947-70E740481C1C}">
                <a14:useLocalDpi xmlns:a14="http://schemas.microsoft.com/office/drawing/2010/main" val="0"/>
              </a:ext>
            </a:extLst>
          </a:blip>
          <a:srcRect t="47782"/>
          <a:stretch/>
        </p:blipFill>
        <p:spPr bwMode="auto">
          <a:xfrm>
            <a:off x="1060175" y="3437978"/>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swcourts.com.au/wp-content/uploads/mp/files/courts/images/the-downing-centre.JPG"/>
          <p:cNvPicPr>
            <a:picLocks noChangeAspect="1" noChangeArrowheads="1"/>
          </p:cNvPicPr>
          <p:nvPr/>
        </p:nvPicPr>
        <p:blipFill rotWithShape="1">
          <a:blip r:embed="rId5">
            <a:extLst>
              <a:ext uri="{28A0092B-C50C-407E-A947-70E740481C1C}">
                <a14:useLocalDpi xmlns:a14="http://schemas.microsoft.com/office/drawing/2010/main" val="0"/>
              </a:ext>
            </a:extLst>
          </a:blip>
          <a:srcRect b="12020"/>
          <a:stretch/>
        </p:blipFill>
        <p:spPr bwMode="auto">
          <a:xfrm>
            <a:off x="1060175" y="4333116"/>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swcourts.com.au/wp-content/uploads/mp/files/courts/images/supremecourtnsw.jpg"/>
          <p:cNvPicPr>
            <a:picLocks noChangeAspect="1" noChangeArrowheads="1"/>
          </p:cNvPicPr>
          <p:nvPr/>
        </p:nvPicPr>
        <p:blipFill rotWithShape="1">
          <a:blip r:embed="rId6">
            <a:extLst>
              <a:ext uri="{28A0092B-C50C-407E-A947-70E740481C1C}">
                <a14:useLocalDpi xmlns:a14="http://schemas.microsoft.com/office/drawing/2010/main" val="0"/>
              </a:ext>
            </a:extLst>
          </a:blip>
          <a:srcRect r="2132" b="14203"/>
          <a:stretch/>
        </p:blipFill>
        <p:spPr bwMode="auto">
          <a:xfrm>
            <a:off x="1060175" y="2513448"/>
            <a:ext cx="1194506" cy="7853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descr="https://62e528761d0685343e1c-f3d1b99a743ffa4142d9d7f1978d9686.ssl.cf2.rackcdn.com/files/35358/width668/rjcgpn9v-1384484750.jpg"/>
          <p:cNvPicPr>
            <a:picLocks noChangeAspect="1" noChangeArrowheads="1"/>
          </p:cNvPicPr>
          <p:nvPr/>
        </p:nvPicPr>
        <p:blipFill rotWithShape="1">
          <a:blip r:embed="rId7">
            <a:extLst>
              <a:ext uri="{28A0092B-C50C-407E-A947-70E740481C1C}">
                <a14:useLocalDpi xmlns:a14="http://schemas.microsoft.com/office/drawing/2010/main" val="0"/>
              </a:ext>
            </a:extLst>
          </a:blip>
          <a:srcRect b="12020"/>
          <a:stretch/>
        </p:blipFill>
        <p:spPr bwMode="auto">
          <a:xfrm>
            <a:off x="1060175" y="1572851"/>
            <a:ext cx="1194506" cy="7881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supreme court ns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22" name="Content Placeholder 2"/>
          <p:cNvSpPr>
            <a:spLocks noGrp="1"/>
          </p:cNvSpPr>
          <p:nvPr>
            <p:ph idx="1"/>
          </p:nvPr>
        </p:nvSpPr>
        <p:spPr>
          <a:xfrm>
            <a:off x="2676938" y="1600200"/>
            <a:ext cx="6009861" cy="4525963"/>
          </a:xfrm>
        </p:spPr>
        <p:txBody>
          <a:bodyPr>
            <a:normAutofit/>
          </a:bodyPr>
          <a:lstStyle/>
          <a:p>
            <a:pPr marL="265113" indent="0">
              <a:buNone/>
            </a:pPr>
            <a:r>
              <a:rPr lang="en-AU" b="1" dirty="0"/>
              <a:t>Appeals process</a:t>
            </a:r>
          </a:p>
          <a:p>
            <a:pPr marL="722313" indent="-457200"/>
            <a:r>
              <a:rPr lang="en-US" dirty="0"/>
              <a:t>you can appeal the decisions of lower courts to higher courts</a:t>
            </a:r>
          </a:p>
          <a:p>
            <a:pPr marL="722313" indent="-457200"/>
            <a:r>
              <a:rPr lang="en-US" dirty="0"/>
              <a:t>High Court is the highest court of appeal</a:t>
            </a:r>
          </a:p>
          <a:p>
            <a:pPr marL="722313" indent="-457200"/>
            <a:r>
              <a:rPr lang="en-US" dirty="0"/>
              <a:t>appeals move from below upwards</a:t>
            </a:r>
          </a:p>
        </p:txBody>
      </p:sp>
      <p:sp>
        <p:nvSpPr>
          <p:cNvPr id="4" name="Right Arrow 3"/>
          <p:cNvSpPr/>
          <p:nvPr/>
        </p:nvSpPr>
        <p:spPr>
          <a:xfrm rot="16200000">
            <a:off x="1279741" y="5301297"/>
            <a:ext cx="755374" cy="598508"/>
          </a:xfrm>
          <a:prstGeom prst="rightArrow">
            <a:avLst/>
          </a:prstGeom>
          <a:solidFill>
            <a:srgbClr val="FF0000"/>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69261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grpId="0" nodeType="clickEffect">
                                  <p:stCondLst>
                                    <p:cond delay="0"/>
                                  </p:stCondLst>
                                  <p:childTnLst>
                                    <p:animMotion origin="layout" path="M 2.77556E-17 7.40056E-8 L 2.77556E-17 -0.52613 " pathEditMode="relative" rAng="0" ptsTypes="AA">
                                      <p:cBhvr>
                                        <p:cTn id="24" dur="5000" fill="hold"/>
                                        <p:tgtEl>
                                          <p:spTgt spid="4"/>
                                        </p:tgtEl>
                                        <p:attrNameLst>
                                          <p:attrName>ppt_x</p:attrName>
                                          <p:attrName>ppt_y</p:attrName>
                                        </p:attrNameLst>
                                      </p:cBhvr>
                                      <p:rCtr x="0" y="-263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Study Schedule</a:t>
            </a:r>
          </a:p>
        </p:txBody>
      </p:sp>
      <p:graphicFrame>
        <p:nvGraphicFramePr>
          <p:cNvPr id="4" name="Table 3"/>
          <p:cNvGraphicFramePr>
            <a:graphicFrameLocks noGrp="1"/>
          </p:cNvGraphicFramePr>
          <p:nvPr>
            <p:extLst>
              <p:ext uri="{D42A27DB-BD31-4B8C-83A1-F6EECF244321}">
                <p14:modId xmlns:p14="http://schemas.microsoft.com/office/powerpoint/2010/main" val="1970804075"/>
              </p:ext>
            </p:extLst>
          </p:nvPr>
        </p:nvGraphicFramePr>
        <p:xfrm>
          <a:off x="457200" y="1874061"/>
          <a:ext cx="8229600" cy="4046904"/>
        </p:xfrm>
        <a:graphic>
          <a:graphicData uri="http://schemas.openxmlformats.org/drawingml/2006/table">
            <a:tbl>
              <a:tblPr firstRow="1" firstCol="1" bandRow="1">
                <a:tableStyleId>{5C22544A-7EE6-4342-B048-85BDC9FD1C3A}</a:tableStyleId>
              </a:tblPr>
              <a:tblGrid>
                <a:gridCol w="1030525">
                  <a:extLst>
                    <a:ext uri="{9D8B030D-6E8A-4147-A177-3AD203B41FA5}">
                      <a16:colId xmlns="" xmlns:a16="http://schemas.microsoft.com/office/drawing/2014/main" val="20000"/>
                    </a:ext>
                  </a:extLst>
                </a:gridCol>
                <a:gridCol w="7199075">
                  <a:extLst>
                    <a:ext uri="{9D8B030D-6E8A-4147-A177-3AD203B41FA5}">
                      <a16:colId xmlns="" xmlns:a16="http://schemas.microsoft.com/office/drawing/2014/main" val="20001"/>
                    </a:ext>
                  </a:extLst>
                </a:gridCol>
              </a:tblGrid>
              <a:tr h="337242">
                <a:tc>
                  <a:txBody>
                    <a:bodyPr/>
                    <a:lstStyle/>
                    <a:p>
                      <a:pPr>
                        <a:lnSpc>
                          <a:spcPct val="107000"/>
                        </a:lnSpc>
                        <a:spcAft>
                          <a:spcPts val="0"/>
                        </a:spcAft>
                      </a:pPr>
                      <a:r>
                        <a:rPr lang="en-AU" sz="1600" dirty="0">
                          <a:effectLst/>
                          <a:latin typeface="Calibri" panose="020F0502020204030204" pitchFamily="34" charset="0"/>
                          <a:ea typeface="Calibri" panose="020F0502020204030204" pitchFamily="34" charset="0"/>
                          <a:cs typeface="DaunPenh" panose="01010101010101010101" pitchFamily="2" charset="0"/>
                        </a:rPr>
                        <a:t>Week 1</a:t>
                      </a:r>
                    </a:p>
                  </a:txBody>
                  <a:tcPr marL="68580" marR="68580" marT="0" marB="0"/>
                </a:tc>
                <a:tc>
                  <a:txBody>
                    <a:bodyPr/>
                    <a:lstStyle/>
                    <a:p>
                      <a:pPr>
                        <a:lnSpc>
                          <a:spcPct val="107000"/>
                        </a:lnSpc>
                        <a:spcAft>
                          <a:spcPts val="0"/>
                        </a:spcAft>
                      </a:pPr>
                      <a:r>
                        <a:rPr lang="en-AU" sz="1600" b="0" dirty="0">
                          <a:solidFill>
                            <a:schemeClr val="tx1"/>
                          </a:solidFill>
                          <a:effectLst/>
                          <a:latin typeface="Calibri" panose="020F0502020204030204" pitchFamily="34" charset="0"/>
                          <a:ea typeface="Calibri" panose="020F0502020204030204" pitchFamily="34" charset="0"/>
                          <a:cs typeface="DaunPenh" panose="01010101010101010101" pitchFamily="2" charset="0"/>
                        </a:rPr>
                        <a:t>The Australian Legal System</a:t>
                      </a:r>
                    </a:p>
                  </a:txBody>
                  <a:tcPr marL="68580" marR="68580" marT="0" marB="0">
                    <a:solidFill>
                      <a:schemeClr val="accent1">
                        <a:lumMod val="20000"/>
                        <a:lumOff val="80000"/>
                      </a:schemeClr>
                    </a:solidFill>
                  </a:tcPr>
                </a:tc>
                <a:extLst>
                  <a:ext uri="{0D108BD9-81ED-4DB2-BD59-A6C34878D82A}">
                    <a16:rowId xmlns="" xmlns:a16="http://schemas.microsoft.com/office/drawing/2014/main" val="10000"/>
                  </a:ext>
                </a:extLst>
              </a:tr>
              <a:tr h="337242">
                <a:tc>
                  <a:txBody>
                    <a:bodyPr/>
                    <a:lstStyle/>
                    <a:p>
                      <a:pPr>
                        <a:lnSpc>
                          <a:spcPct val="107000"/>
                        </a:lnSpc>
                        <a:spcAft>
                          <a:spcPts val="0"/>
                        </a:spcAft>
                      </a:pPr>
                      <a:r>
                        <a:rPr lang="en-AU" sz="1600">
                          <a:effectLst/>
                        </a:rPr>
                        <a:t>Week 2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a:lnSpc>
                          <a:spcPct val="107000"/>
                        </a:lnSpc>
                        <a:spcAft>
                          <a:spcPts val="0"/>
                        </a:spcAft>
                      </a:pPr>
                      <a:r>
                        <a:rPr lang="en-AU" sz="1600" dirty="0">
                          <a:effectLst/>
                        </a:rPr>
                        <a:t>Contract Law: Formation - Agreement, Intention &amp; Consideration </a:t>
                      </a:r>
                      <a:endParaRPr lang="en-AU" sz="1600" dirty="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extLst>
                  <a:ext uri="{0D108BD9-81ED-4DB2-BD59-A6C34878D82A}">
                    <a16:rowId xmlns="" xmlns:a16="http://schemas.microsoft.com/office/drawing/2014/main" val="10001"/>
                  </a:ext>
                </a:extLst>
              </a:tr>
              <a:tr h="337242">
                <a:tc>
                  <a:txBody>
                    <a:bodyPr/>
                    <a:lstStyle/>
                    <a:p>
                      <a:pPr>
                        <a:lnSpc>
                          <a:spcPct val="107000"/>
                        </a:lnSpc>
                        <a:spcAft>
                          <a:spcPts val="0"/>
                        </a:spcAft>
                      </a:pPr>
                      <a:r>
                        <a:rPr lang="en-AU" sz="1600">
                          <a:effectLst/>
                        </a:rPr>
                        <a:t>Week 3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a:lnSpc>
                          <a:spcPct val="107000"/>
                        </a:lnSpc>
                        <a:spcAft>
                          <a:spcPts val="0"/>
                        </a:spcAft>
                      </a:pPr>
                      <a:r>
                        <a:rPr lang="en-AU" sz="1600" dirty="0">
                          <a:effectLst/>
                        </a:rPr>
                        <a:t>Contract Law: Capacity, Consent, Legality of Objects &amp; Express Terms </a:t>
                      </a:r>
                      <a:endParaRPr lang="en-AU" sz="1600" dirty="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extLst>
                  <a:ext uri="{0D108BD9-81ED-4DB2-BD59-A6C34878D82A}">
                    <a16:rowId xmlns="" xmlns:a16="http://schemas.microsoft.com/office/drawing/2014/main" val="10002"/>
                  </a:ext>
                </a:extLst>
              </a:tr>
              <a:tr h="337242">
                <a:tc>
                  <a:txBody>
                    <a:bodyPr/>
                    <a:lstStyle/>
                    <a:p>
                      <a:pPr>
                        <a:lnSpc>
                          <a:spcPct val="107000"/>
                        </a:lnSpc>
                        <a:spcAft>
                          <a:spcPts val="0"/>
                        </a:spcAft>
                      </a:pPr>
                      <a:r>
                        <a:rPr lang="en-AU" sz="1600">
                          <a:effectLst/>
                        </a:rPr>
                        <a:t>Week 4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a:lnSpc>
                          <a:spcPct val="107000"/>
                        </a:lnSpc>
                        <a:spcAft>
                          <a:spcPts val="0"/>
                        </a:spcAft>
                      </a:pPr>
                      <a:r>
                        <a:rPr lang="en-AU" sz="1600" dirty="0">
                          <a:effectLst/>
                        </a:rPr>
                        <a:t>Contract Law: Termination &amp; Remedies </a:t>
                      </a:r>
                      <a:endParaRPr lang="en-AU" sz="1600" dirty="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extLst>
                  <a:ext uri="{0D108BD9-81ED-4DB2-BD59-A6C34878D82A}">
                    <a16:rowId xmlns="" xmlns:a16="http://schemas.microsoft.com/office/drawing/2014/main" val="10003"/>
                  </a:ext>
                </a:extLst>
              </a:tr>
              <a:tr h="337242">
                <a:tc>
                  <a:txBody>
                    <a:bodyPr/>
                    <a:lstStyle/>
                    <a:p>
                      <a:pPr>
                        <a:lnSpc>
                          <a:spcPct val="107000"/>
                        </a:lnSpc>
                        <a:spcAft>
                          <a:spcPts val="0"/>
                        </a:spcAft>
                      </a:pPr>
                      <a:r>
                        <a:rPr lang="en-AU" sz="1600">
                          <a:effectLst/>
                        </a:rPr>
                        <a:t>Week 5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a:lnSpc>
                          <a:spcPct val="107000"/>
                        </a:lnSpc>
                        <a:spcAft>
                          <a:spcPts val="0"/>
                        </a:spcAft>
                      </a:pPr>
                      <a:r>
                        <a:rPr lang="en-AU" sz="1600">
                          <a:effectLst/>
                        </a:rPr>
                        <a:t>The Law of Torts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extLst>
                  <a:ext uri="{0D108BD9-81ED-4DB2-BD59-A6C34878D82A}">
                    <a16:rowId xmlns="" xmlns:a16="http://schemas.microsoft.com/office/drawing/2014/main" val="10004"/>
                  </a:ext>
                </a:extLst>
              </a:tr>
              <a:tr h="337242">
                <a:tc>
                  <a:txBody>
                    <a:bodyPr/>
                    <a:lstStyle/>
                    <a:p>
                      <a:pPr>
                        <a:lnSpc>
                          <a:spcPct val="107000"/>
                        </a:lnSpc>
                        <a:spcAft>
                          <a:spcPts val="0"/>
                        </a:spcAft>
                      </a:pPr>
                      <a:r>
                        <a:rPr lang="en-AU" sz="1600">
                          <a:effectLst/>
                        </a:rPr>
                        <a:t>Week 6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a:lnSpc>
                          <a:spcPct val="107000"/>
                        </a:lnSpc>
                        <a:spcAft>
                          <a:spcPts val="0"/>
                        </a:spcAft>
                      </a:pPr>
                      <a:r>
                        <a:rPr lang="en-AU" sz="1600">
                          <a:effectLst/>
                        </a:rPr>
                        <a:t>Study Week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extLst>
                  <a:ext uri="{0D108BD9-81ED-4DB2-BD59-A6C34878D82A}">
                    <a16:rowId xmlns="" xmlns:a16="http://schemas.microsoft.com/office/drawing/2014/main" val="10005"/>
                  </a:ext>
                </a:extLst>
              </a:tr>
              <a:tr h="337242">
                <a:tc>
                  <a:txBody>
                    <a:bodyPr/>
                    <a:lstStyle/>
                    <a:p>
                      <a:pPr>
                        <a:lnSpc>
                          <a:spcPct val="107000"/>
                        </a:lnSpc>
                        <a:spcAft>
                          <a:spcPts val="0"/>
                        </a:spcAft>
                      </a:pPr>
                      <a:r>
                        <a:rPr lang="en-AU" sz="1600">
                          <a:effectLst/>
                        </a:rPr>
                        <a:t>Week 7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a:lnSpc>
                          <a:spcPct val="107000"/>
                        </a:lnSpc>
                        <a:spcAft>
                          <a:spcPts val="0"/>
                        </a:spcAft>
                      </a:pPr>
                      <a:r>
                        <a:rPr lang="en-AU" sz="1600">
                          <a:effectLst/>
                        </a:rPr>
                        <a:t>The Sale of Goods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extLst>
                  <a:ext uri="{0D108BD9-81ED-4DB2-BD59-A6C34878D82A}">
                    <a16:rowId xmlns="" xmlns:a16="http://schemas.microsoft.com/office/drawing/2014/main" val="10006"/>
                  </a:ext>
                </a:extLst>
              </a:tr>
              <a:tr h="337242">
                <a:tc>
                  <a:txBody>
                    <a:bodyPr/>
                    <a:lstStyle/>
                    <a:p>
                      <a:pPr>
                        <a:lnSpc>
                          <a:spcPct val="107000"/>
                        </a:lnSpc>
                        <a:spcAft>
                          <a:spcPts val="0"/>
                        </a:spcAft>
                      </a:pPr>
                      <a:r>
                        <a:rPr lang="en-AU" sz="1600">
                          <a:effectLst/>
                        </a:rPr>
                        <a:t>Week 8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a:lnSpc>
                          <a:spcPct val="107000"/>
                        </a:lnSpc>
                        <a:spcAft>
                          <a:spcPts val="0"/>
                        </a:spcAft>
                      </a:pPr>
                      <a:r>
                        <a:rPr lang="en-AU" sz="1600">
                          <a:effectLst/>
                        </a:rPr>
                        <a:t>Consumer Protection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extLst>
                  <a:ext uri="{0D108BD9-81ED-4DB2-BD59-A6C34878D82A}">
                    <a16:rowId xmlns="" xmlns:a16="http://schemas.microsoft.com/office/drawing/2014/main" val="10007"/>
                  </a:ext>
                </a:extLst>
              </a:tr>
              <a:tr h="337242">
                <a:tc>
                  <a:txBody>
                    <a:bodyPr/>
                    <a:lstStyle/>
                    <a:p>
                      <a:pPr>
                        <a:lnSpc>
                          <a:spcPct val="107000"/>
                        </a:lnSpc>
                        <a:spcAft>
                          <a:spcPts val="0"/>
                        </a:spcAft>
                      </a:pPr>
                      <a:r>
                        <a:rPr lang="en-AU" sz="1600">
                          <a:effectLst/>
                        </a:rPr>
                        <a:t>Week 9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a:lnSpc>
                          <a:spcPct val="107000"/>
                        </a:lnSpc>
                        <a:spcAft>
                          <a:spcPts val="0"/>
                        </a:spcAft>
                      </a:pPr>
                      <a:r>
                        <a:rPr lang="en-AU" sz="1600">
                          <a:effectLst/>
                        </a:rPr>
                        <a:t>Agency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extLst>
                  <a:ext uri="{0D108BD9-81ED-4DB2-BD59-A6C34878D82A}">
                    <a16:rowId xmlns="" xmlns:a16="http://schemas.microsoft.com/office/drawing/2014/main" val="10008"/>
                  </a:ext>
                </a:extLst>
              </a:tr>
              <a:tr h="337242">
                <a:tc>
                  <a:txBody>
                    <a:bodyPr/>
                    <a:lstStyle/>
                    <a:p>
                      <a:pPr>
                        <a:lnSpc>
                          <a:spcPct val="107000"/>
                        </a:lnSpc>
                        <a:spcAft>
                          <a:spcPts val="0"/>
                        </a:spcAft>
                      </a:pPr>
                      <a:r>
                        <a:rPr lang="en-AU" sz="1600">
                          <a:effectLst/>
                        </a:rPr>
                        <a:t>Week 10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a:lnSpc>
                          <a:spcPct val="107000"/>
                        </a:lnSpc>
                        <a:spcAft>
                          <a:spcPts val="0"/>
                        </a:spcAft>
                      </a:pPr>
                      <a:r>
                        <a:rPr lang="en-AU" sz="1600">
                          <a:effectLst/>
                        </a:rPr>
                        <a:t>Partnership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extLst>
                  <a:ext uri="{0D108BD9-81ED-4DB2-BD59-A6C34878D82A}">
                    <a16:rowId xmlns="" xmlns:a16="http://schemas.microsoft.com/office/drawing/2014/main" val="10009"/>
                  </a:ext>
                </a:extLst>
              </a:tr>
              <a:tr h="337242">
                <a:tc>
                  <a:txBody>
                    <a:bodyPr/>
                    <a:lstStyle/>
                    <a:p>
                      <a:pPr>
                        <a:lnSpc>
                          <a:spcPct val="107000"/>
                        </a:lnSpc>
                        <a:spcAft>
                          <a:spcPts val="0"/>
                        </a:spcAft>
                      </a:pPr>
                      <a:r>
                        <a:rPr lang="en-AU" sz="1600">
                          <a:effectLst/>
                        </a:rPr>
                        <a:t>Week 11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a:lnSpc>
                          <a:spcPct val="107000"/>
                        </a:lnSpc>
                        <a:spcAft>
                          <a:spcPts val="0"/>
                        </a:spcAft>
                      </a:pPr>
                      <a:r>
                        <a:rPr lang="en-AU" sz="1600">
                          <a:effectLst/>
                        </a:rPr>
                        <a:t>Companies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extLst>
                  <a:ext uri="{0D108BD9-81ED-4DB2-BD59-A6C34878D82A}">
                    <a16:rowId xmlns="" xmlns:a16="http://schemas.microsoft.com/office/drawing/2014/main" val="10010"/>
                  </a:ext>
                </a:extLst>
              </a:tr>
              <a:tr h="337242">
                <a:tc>
                  <a:txBody>
                    <a:bodyPr/>
                    <a:lstStyle/>
                    <a:p>
                      <a:pPr>
                        <a:lnSpc>
                          <a:spcPct val="107000"/>
                        </a:lnSpc>
                        <a:spcAft>
                          <a:spcPts val="0"/>
                        </a:spcAft>
                      </a:pPr>
                      <a:r>
                        <a:rPr lang="en-AU" sz="1600">
                          <a:effectLst/>
                        </a:rPr>
                        <a:t>Week 12 </a:t>
                      </a:r>
                      <a:endParaRPr lang="en-AU" sz="160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tc>
                  <a:txBody>
                    <a:bodyPr/>
                    <a:lstStyle/>
                    <a:p>
                      <a:pPr>
                        <a:lnSpc>
                          <a:spcPct val="107000"/>
                        </a:lnSpc>
                        <a:spcAft>
                          <a:spcPts val="0"/>
                        </a:spcAft>
                      </a:pPr>
                      <a:r>
                        <a:rPr lang="en-AU" sz="1600" dirty="0">
                          <a:effectLst/>
                        </a:rPr>
                        <a:t>Directors’ Duties</a:t>
                      </a:r>
                      <a:endParaRPr lang="en-AU" sz="1600" dirty="0">
                        <a:effectLst/>
                        <a:latin typeface="Calibri" panose="020F0502020204030204" pitchFamily="34" charset="0"/>
                        <a:ea typeface="Calibri" panose="020F0502020204030204" pitchFamily="34" charset="0"/>
                        <a:cs typeface="DaunPenh" panose="01010101010101010101" pitchFamily="2" charset="0"/>
                      </a:endParaRPr>
                    </a:p>
                  </a:txBody>
                  <a:tcPr marL="68580" marR="68580" marT="0" marB="0"/>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3462490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The Australian Judiciary</a:t>
            </a:r>
          </a:p>
        </p:txBody>
      </p:sp>
      <p:pic>
        <p:nvPicPr>
          <p:cNvPr id="1034" name="Picture 10" descr="http://jagonal.com.au/test1/06c40310-06f9-11e4-9ea5-49a36e7287fb.jpg"/>
          <p:cNvPicPr>
            <a:picLocks noChangeAspect="1" noChangeArrowheads="1"/>
          </p:cNvPicPr>
          <p:nvPr/>
        </p:nvPicPr>
        <p:blipFill rotWithShape="1">
          <a:blip r:embed="rId3">
            <a:extLst>
              <a:ext uri="{28A0092B-C50C-407E-A947-70E740481C1C}">
                <a14:useLocalDpi xmlns:a14="http://schemas.microsoft.com/office/drawing/2010/main" val="0"/>
              </a:ext>
            </a:extLst>
          </a:blip>
          <a:srcRect t="961"/>
          <a:stretch/>
        </p:blipFill>
        <p:spPr bwMode="auto">
          <a:xfrm>
            <a:off x="1060175" y="5227638"/>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cat.nsw.gov.au/PublishingImages/john_maddison_tower.jpg"/>
          <p:cNvPicPr>
            <a:picLocks noChangeAspect="1" noChangeArrowheads="1"/>
          </p:cNvPicPr>
          <p:nvPr/>
        </p:nvPicPr>
        <p:blipFill rotWithShape="1">
          <a:blip r:embed="rId4">
            <a:extLst>
              <a:ext uri="{28A0092B-C50C-407E-A947-70E740481C1C}">
                <a14:useLocalDpi xmlns:a14="http://schemas.microsoft.com/office/drawing/2010/main" val="0"/>
              </a:ext>
            </a:extLst>
          </a:blip>
          <a:srcRect t="47782"/>
          <a:stretch/>
        </p:blipFill>
        <p:spPr bwMode="auto">
          <a:xfrm>
            <a:off x="1060175" y="3437978"/>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swcourts.com.au/wp-content/uploads/mp/files/courts/images/the-downing-centre.JPG"/>
          <p:cNvPicPr>
            <a:picLocks noChangeAspect="1" noChangeArrowheads="1"/>
          </p:cNvPicPr>
          <p:nvPr/>
        </p:nvPicPr>
        <p:blipFill rotWithShape="1">
          <a:blip r:embed="rId5">
            <a:extLst>
              <a:ext uri="{28A0092B-C50C-407E-A947-70E740481C1C}">
                <a14:useLocalDpi xmlns:a14="http://schemas.microsoft.com/office/drawing/2010/main" val="0"/>
              </a:ext>
            </a:extLst>
          </a:blip>
          <a:srcRect b="12020"/>
          <a:stretch/>
        </p:blipFill>
        <p:spPr bwMode="auto">
          <a:xfrm>
            <a:off x="1060175" y="4333116"/>
            <a:ext cx="1194506" cy="7881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swcourts.com.au/wp-content/uploads/mp/files/courts/images/supremecourtnsw.jpg"/>
          <p:cNvPicPr>
            <a:picLocks noChangeAspect="1" noChangeArrowheads="1"/>
          </p:cNvPicPr>
          <p:nvPr/>
        </p:nvPicPr>
        <p:blipFill rotWithShape="1">
          <a:blip r:embed="rId6">
            <a:extLst>
              <a:ext uri="{28A0092B-C50C-407E-A947-70E740481C1C}">
                <a14:useLocalDpi xmlns:a14="http://schemas.microsoft.com/office/drawing/2010/main" val="0"/>
              </a:ext>
            </a:extLst>
          </a:blip>
          <a:srcRect r="2132" b="14203"/>
          <a:stretch/>
        </p:blipFill>
        <p:spPr bwMode="auto">
          <a:xfrm>
            <a:off x="1060175" y="2513448"/>
            <a:ext cx="1194506" cy="7853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descr="https://62e528761d0685343e1c-f3d1b99a743ffa4142d9d7f1978d9686.ssl.cf2.rackcdn.com/files/35358/width668/rjcgpn9v-1384484750.jpg"/>
          <p:cNvPicPr>
            <a:picLocks noChangeAspect="1" noChangeArrowheads="1"/>
          </p:cNvPicPr>
          <p:nvPr/>
        </p:nvPicPr>
        <p:blipFill rotWithShape="1">
          <a:blip r:embed="rId7">
            <a:extLst>
              <a:ext uri="{28A0092B-C50C-407E-A947-70E740481C1C}">
                <a14:useLocalDpi xmlns:a14="http://schemas.microsoft.com/office/drawing/2010/main" val="0"/>
              </a:ext>
            </a:extLst>
          </a:blip>
          <a:srcRect b="12020"/>
          <a:stretch/>
        </p:blipFill>
        <p:spPr bwMode="auto">
          <a:xfrm>
            <a:off x="1060175" y="1572851"/>
            <a:ext cx="1194506" cy="7881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supreme court ns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22" name="Content Placeholder 2"/>
          <p:cNvSpPr>
            <a:spLocks noGrp="1"/>
          </p:cNvSpPr>
          <p:nvPr>
            <p:ph idx="1"/>
          </p:nvPr>
        </p:nvSpPr>
        <p:spPr>
          <a:xfrm>
            <a:off x="2676938" y="1600200"/>
            <a:ext cx="6009861" cy="4525963"/>
          </a:xfrm>
        </p:spPr>
        <p:txBody>
          <a:bodyPr>
            <a:normAutofit lnSpcReduction="10000"/>
          </a:bodyPr>
          <a:lstStyle/>
          <a:p>
            <a:pPr marL="265113" indent="0">
              <a:buNone/>
            </a:pPr>
            <a:r>
              <a:rPr lang="en-AU" b="1" dirty="0"/>
              <a:t>Precedent</a:t>
            </a:r>
          </a:p>
          <a:p>
            <a:pPr marL="722313" indent="-457200"/>
            <a:r>
              <a:rPr lang="en-US" dirty="0"/>
              <a:t>decisions by judges should be consistent</a:t>
            </a:r>
          </a:p>
          <a:p>
            <a:pPr marL="722313" indent="-457200"/>
            <a:r>
              <a:rPr lang="en-US" dirty="0"/>
              <a:t>decisions of higher courts are </a:t>
            </a:r>
            <a:r>
              <a:rPr lang="en-US" i="1" dirty="0"/>
              <a:t>binding</a:t>
            </a:r>
            <a:r>
              <a:rPr lang="en-US" dirty="0"/>
              <a:t> on lower courts</a:t>
            </a:r>
          </a:p>
          <a:p>
            <a:pPr marL="722313" indent="-457200"/>
            <a:r>
              <a:rPr lang="en-US" dirty="0"/>
              <a:t>decisions of lower courts may be </a:t>
            </a:r>
            <a:r>
              <a:rPr lang="en-US" i="1" dirty="0"/>
              <a:t>persuasive</a:t>
            </a:r>
          </a:p>
          <a:p>
            <a:pPr marL="722313" indent="-457200"/>
            <a:r>
              <a:rPr lang="en-US" dirty="0"/>
              <a:t>precedent moves from above downwards</a:t>
            </a:r>
          </a:p>
        </p:txBody>
      </p:sp>
      <p:sp>
        <p:nvSpPr>
          <p:cNvPr id="4" name="Right Arrow 3"/>
          <p:cNvSpPr/>
          <p:nvPr/>
        </p:nvSpPr>
        <p:spPr>
          <a:xfrm rot="5400000">
            <a:off x="1279741" y="1651284"/>
            <a:ext cx="755374" cy="598508"/>
          </a:xfrm>
          <a:prstGeom prst="rightArrow">
            <a:avLst/>
          </a:prstGeom>
          <a:solidFill>
            <a:srgbClr val="92D050"/>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7840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2.77556E-17 3.70028E-6 L 2.77556E-17 0.53654 " pathEditMode="relative" rAng="0" ptsTypes="AA">
                                      <p:cBhvr>
                                        <p:cTn id="28" dur="5000" fill="hold"/>
                                        <p:tgtEl>
                                          <p:spTgt spid="4"/>
                                        </p:tgtEl>
                                        <p:attrNameLst>
                                          <p:attrName>ppt_x</p:attrName>
                                          <p:attrName>ppt_y</p:attrName>
                                        </p:attrNameLst>
                                      </p:cBhvr>
                                      <p:rCtr x="0" y="268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4" grpId="0" animBg="1"/>
      <p:bldP spid="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Constitutional Review</a:t>
            </a:r>
          </a:p>
        </p:txBody>
      </p:sp>
      <p:sp>
        <p:nvSpPr>
          <p:cNvPr id="3" name="Content Placeholder 2"/>
          <p:cNvSpPr>
            <a:spLocks noGrp="1"/>
          </p:cNvSpPr>
          <p:nvPr>
            <p:ph idx="1"/>
          </p:nvPr>
        </p:nvSpPr>
        <p:spPr/>
        <p:txBody>
          <a:bodyPr>
            <a:normAutofit fontScale="92500" lnSpcReduction="10000"/>
          </a:bodyPr>
          <a:lstStyle/>
          <a:p>
            <a:pPr marL="814388" indent="-457200"/>
            <a:r>
              <a:rPr lang="en-AU" dirty="0"/>
              <a:t>The High Court has the power to review the validity of new Commonwealth legislation to ensure it is enacted under a Commonwealth power in the Constitution</a:t>
            </a:r>
          </a:p>
          <a:p>
            <a:pPr marL="814388" indent="-457200"/>
            <a:r>
              <a:rPr lang="en-AU" dirty="0"/>
              <a:t>New legislation must be enacted under an exclusive or concurrent power</a:t>
            </a:r>
          </a:p>
          <a:p>
            <a:pPr marL="814388" indent="-457200"/>
            <a:r>
              <a:rPr lang="en-AU" dirty="0"/>
              <a:t>If the legislation falls under a residual power retained by the states, such as crime or education, it will be unconstitutional and invalid</a:t>
            </a:r>
          </a:p>
        </p:txBody>
      </p:sp>
    </p:spTree>
    <p:extLst>
      <p:ext uri="{BB962C8B-B14F-4D97-AF65-F5344CB8AC3E}">
        <p14:creationId xmlns:p14="http://schemas.microsoft.com/office/powerpoint/2010/main" val="210049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812800" indent="-457200"/>
            <a:r>
              <a:rPr lang="en-AU" sz="3200" dirty="0"/>
              <a:t>A precedent can be divided into two parts: </a:t>
            </a:r>
            <a:r>
              <a:rPr lang="en-AU" sz="3200" i="1" dirty="0"/>
              <a:t>ratio decidendi </a:t>
            </a:r>
            <a:r>
              <a:rPr lang="en-AU" sz="3200" dirty="0"/>
              <a:t>and </a:t>
            </a:r>
            <a:r>
              <a:rPr lang="en-AU" sz="3200" i="1" dirty="0"/>
              <a:t>obtier dicta</a:t>
            </a:r>
          </a:p>
          <a:p>
            <a:pPr marL="812800" indent="-457200"/>
            <a:r>
              <a:rPr lang="en-AU" i="1" dirty="0"/>
              <a:t>Ratio decidendi </a:t>
            </a:r>
            <a:r>
              <a:rPr lang="en-AU" dirty="0"/>
              <a:t>are the judges reasons for the decision and form the binding part of the precedent</a:t>
            </a:r>
          </a:p>
          <a:p>
            <a:pPr marL="812800" indent="-457200"/>
            <a:r>
              <a:rPr lang="en-AU" sz="3200" i="1" dirty="0"/>
              <a:t>Obiter dicta</a:t>
            </a:r>
            <a:r>
              <a:rPr lang="en-AU" sz="3200" dirty="0"/>
              <a:t> are the ‘sayings by the way’ or judges additional commentary and are only persuasive, not binding </a:t>
            </a:r>
            <a:endParaRPr lang="en-AU" sz="3200" i="1"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57188" algn="l"/>
            <a:r>
              <a:rPr lang="en-US" dirty="0"/>
              <a:t>Precedent</a:t>
            </a:r>
          </a:p>
        </p:txBody>
      </p:sp>
    </p:spTree>
    <p:extLst>
      <p:ext uri="{BB962C8B-B14F-4D97-AF65-F5344CB8AC3E}">
        <p14:creationId xmlns:p14="http://schemas.microsoft.com/office/powerpoint/2010/main" val="41102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812800" indent="-457200"/>
            <a:r>
              <a:rPr lang="en-AU" sz="3200" dirty="0"/>
              <a:t>Law can also be divided into </a:t>
            </a:r>
            <a:r>
              <a:rPr lang="en-AU" sz="3200" i="1" dirty="0"/>
              <a:t>civil law </a:t>
            </a:r>
            <a:r>
              <a:rPr lang="en-AU" sz="3200" dirty="0"/>
              <a:t>and </a:t>
            </a:r>
            <a:r>
              <a:rPr lang="en-AU" sz="3200" i="1" dirty="0"/>
              <a:t>criminal law</a:t>
            </a:r>
          </a:p>
          <a:p>
            <a:pPr marL="812800" indent="-457200"/>
            <a:r>
              <a:rPr lang="en-AU" sz="3200" i="1" dirty="0"/>
              <a:t>Civil law </a:t>
            </a:r>
            <a:r>
              <a:rPr lang="en-AU" sz="3200" dirty="0"/>
              <a:t>matters are brought to court by citizens against other citizens and must be proven </a:t>
            </a:r>
            <a:r>
              <a:rPr lang="en-AU" i="1" dirty="0"/>
              <a:t>on the balance of probabilities</a:t>
            </a:r>
            <a:endParaRPr lang="en-AU" sz="3200" i="1" dirty="0"/>
          </a:p>
          <a:p>
            <a:pPr marL="812800" indent="-457200"/>
            <a:r>
              <a:rPr lang="en-AU" i="1" dirty="0"/>
              <a:t>Criminal law </a:t>
            </a:r>
            <a:r>
              <a:rPr lang="en-AU" dirty="0"/>
              <a:t>matters are brought to court by the police or the Director of Public Prosecutions against alleged offenders and must be proven </a:t>
            </a:r>
            <a:r>
              <a:rPr lang="en-AU" i="1" dirty="0"/>
              <a:t>beyond reasonable doubt</a:t>
            </a:r>
            <a:endParaRPr lang="en-AU" sz="3200" i="1"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57188" algn="l"/>
            <a:r>
              <a:rPr lang="en-US" dirty="0"/>
              <a:t>Civil law &amp; Criminal law</a:t>
            </a:r>
          </a:p>
        </p:txBody>
      </p:sp>
    </p:spTree>
    <p:extLst>
      <p:ext uri="{BB962C8B-B14F-4D97-AF65-F5344CB8AC3E}">
        <p14:creationId xmlns:p14="http://schemas.microsoft.com/office/powerpoint/2010/main" val="402656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812800" indent="-457200"/>
            <a:r>
              <a:rPr lang="en-AU" sz="3200" dirty="0"/>
              <a:t>In court, two opposing parties argue their case before a judge who acts as a neutral third party</a:t>
            </a:r>
          </a:p>
          <a:p>
            <a:pPr marL="812800" indent="-457200"/>
            <a:r>
              <a:rPr lang="en-AU" dirty="0"/>
              <a:t>The side that has brought the case to court for hearing is called the </a:t>
            </a:r>
            <a:r>
              <a:rPr lang="en-AU" i="1" dirty="0"/>
              <a:t>plaintiff</a:t>
            </a:r>
          </a:p>
          <a:p>
            <a:pPr marL="812800" indent="-457200"/>
            <a:r>
              <a:rPr lang="en-AU" dirty="0"/>
              <a:t>The side that is defending themselves against the plaintiff’s action is called the </a:t>
            </a:r>
            <a:r>
              <a:rPr lang="en-AU" i="1" dirty="0"/>
              <a:t>defendant</a:t>
            </a:r>
          </a:p>
          <a:p>
            <a:pPr marL="812800" indent="-457200"/>
            <a:r>
              <a:rPr lang="en-AU" dirty="0"/>
              <a:t>The judges decides whether the plaintiff or the defendant is right and makes court orders in favour of the winning party</a:t>
            </a:r>
          </a:p>
          <a:p>
            <a:pPr marL="812800" indent="-457200"/>
            <a:r>
              <a:rPr lang="en-AU" sz="3200" dirty="0"/>
              <a:t>The term </a:t>
            </a:r>
            <a:r>
              <a:rPr lang="en-AU" sz="3200" i="1" dirty="0"/>
              <a:t>adversary</a:t>
            </a:r>
            <a:r>
              <a:rPr lang="en-AU" sz="3200" dirty="0"/>
              <a:t> means opponent which is why this system of court proceedings is known as the </a:t>
            </a:r>
            <a:r>
              <a:rPr lang="en-AU" sz="3200" i="1" dirty="0"/>
              <a:t>adversarial</a:t>
            </a:r>
            <a:r>
              <a:rPr lang="en-AU" sz="3200" dirty="0"/>
              <a:t> system </a:t>
            </a:r>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57188" algn="l"/>
            <a:r>
              <a:rPr lang="en-US" dirty="0"/>
              <a:t>Adversarial system</a:t>
            </a:r>
          </a:p>
        </p:txBody>
      </p:sp>
    </p:spTree>
    <p:extLst>
      <p:ext uri="{BB962C8B-B14F-4D97-AF65-F5344CB8AC3E}">
        <p14:creationId xmlns:p14="http://schemas.microsoft.com/office/powerpoint/2010/main" val="187157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pearcemayfield.typepad.com/.a/6a00d83452331469e20147e295ee56970b-800wi"/>
          <p:cNvPicPr/>
          <p:nvPr/>
        </p:nvPicPr>
        <p:blipFill>
          <a:blip r:embed="rId3">
            <a:extLst>
              <a:ext uri="{28A0092B-C50C-407E-A947-70E740481C1C}">
                <a14:useLocalDpi xmlns:a14="http://schemas.microsoft.com/office/drawing/2010/main" val="0"/>
              </a:ext>
            </a:extLst>
          </a:blip>
          <a:srcRect/>
          <a:stretch>
            <a:fillRect/>
          </a:stretch>
        </p:blipFill>
        <p:spPr bwMode="auto">
          <a:xfrm>
            <a:off x="5579101" y="2881657"/>
            <a:ext cx="2010705" cy="2667000"/>
          </a:xfrm>
          <a:prstGeom prst="rect">
            <a:avLst/>
          </a:prstGeom>
          <a:noFill/>
          <a:ln>
            <a:noFill/>
          </a:ln>
        </p:spPr>
      </p:pic>
      <p:sp>
        <p:nvSpPr>
          <p:cNvPr id="2" name="Title 1"/>
          <p:cNvSpPr>
            <a:spLocks noGrp="1"/>
          </p:cNvSpPr>
          <p:nvPr>
            <p:ph type="title"/>
          </p:nvPr>
        </p:nvSpPr>
        <p:spPr/>
        <p:txBody>
          <a:bodyPr/>
          <a:lstStyle/>
          <a:p>
            <a:pPr marL="265113"/>
            <a:r>
              <a:rPr lang="en-US" dirty="0"/>
              <a:t>Small Group Discussion</a:t>
            </a:r>
          </a:p>
        </p:txBody>
      </p:sp>
      <p:sp>
        <p:nvSpPr>
          <p:cNvPr id="4" name="AutoShape 2" descr="Image result for sir john dalberg-ac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2" name="Rounded Rectangular Callout 11"/>
          <p:cNvSpPr/>
          <p:nvPr/>
        </p:nvSpPr>
        <p:spPr>
          <a:xfrm>
            <a:off x="1386349" y="3293168"/>
            <a:ext cx="3994088" cy="1028112"/>
          </a:xfrm>
          <a:prstGeom prst="wedgeRoundRectCallout">
            <a:avLst>
              <a:gd name="adj1" fmla="val 58329"/>
              <a:gd name="adj2" fmla="val 94834"/>
              <a:gd name="adj3" fmla="val 16667"/>
            </a:avLst>
          </a:prstGeom>
          <a:solidFill>
            <a:schemeClr val="bg1"/>
          </a:solid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AU" sz="2400" dirty="0">
                <a:solidFill>
                  <a:schemeClr val="tx1"/>
                </a:solidFill>
                <a:latin typeface="Arial Narrow" panose="020B0606020202030204" pitchFamily="34" charset="0"/>
              </a:rPr>
              <a:t>Do you think I’m beautiful?</a:t>
            </a:r>
          </a:p>
        </p:txBody>
      </p:sp>
    </p:spTree>
    <p:extLst>
      <p:ext uri="{BB962C8B-B14F-4D97-AF65-F5344CB8AC3E}">
        <p14:creationId xmlns:p14="http://schemas.microsoft.com/office/powerpoint/2010/main" val="394379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65113"/>
            <a:r>
              <a:rPr lang="en-US" dirty="0"/>
              <a:t>Small Group Challenge</a:t>
            </a:r>
          </a:p>
        </p:txBody>
      </p:sp>
      <p:sp>
        <p:nvSpPr>
          <p:cNvPr id="3" name="Content Placeholder 2"/>
          <p:cNvSpPr>
            <a:spLocks noGrp="1"/>
          </p:cNvSpPr>
          <p:nvPr>
            <p:ph idx="1"/>
          </p:nvPr>
        </p:nvSpPr>
        <p:spPr>
          <a:xfrm>
            <a:off x="457200" y="1600200"/>
            <a:ext cx="7781954" cy="4525963"/>
          </a:xfrm>
        </p:spPr>
        <p:txBody>
          <a:bodyPr>
            <a:normAutofit/>
          </a:bodyPr>
          <a:lstStyle/>
          <a:p>
            <a:pPr marL="265113" indent="88900">
              <a:buNone/>
            </a:pPr>
            <a:r>
              <a:rPr lang="en-AU" sz="2000" dirty="0"/>
              <a:t>Imagine that when British cartoonist W.E. Hill published this drawing in </a:t>
            </a:r>
            <a:r>
              <a:rPr lang="en-AU" sz="2000" i="1" dirty="0"/>
              <a:t>Puck</a:t>
            </a:r>
            <a:r>
              <a:rPr lang="en-AU" sz="2000" dirty="0"/>
              <a:t> humour magazine in 1915 he meant to illustrate for only one interpretation. </a:t>
            </a:r>
          </a:p>
          <a:p>
            <a:pPr marL="265113" indent="88900">
              <a:buNone/>
            </a:pPr>
            <a:endParaRPr lang="en-AU" sz="2000" dirty="0"/>
          </a:p>
          <a:p>
            <a:pPr marL="265113" indent="88900">
              <a:buNone/>
            </a:pPr>
            <a:r>
              <a:rPr lang="en-AU" sz="2000" dirty="0"/>
              <a:t>That is, he only meant for the woman </a:t>
            </a:r>
          </a:p>
          <a:p>
            <a:pPr marL="265113" indent="88900">
              <a:buNone/>
            </a:pPr>
            <a:r>
              <a:rPr lang="en-AU" sz="2000" dirty="0"/>
              <a:t>to appear young or he only meant for </a:t>
            </a:r>
          </a:p>
          <a:p>
            <a:pPr marL="265113" indent="88900">
              <a:buNone/>
            </a:pPr>
            <a:r>
              <a:rPr lang="en-AU" sz="2000" dirty="0"/>
              <a:t>the woman to appear old. But not both.</a:t>
            </a:r>
          </a:p>
          <a:p>
            <a:pPr marL="265113" indent="88900">
              <a:buNone/>
            </a:pPr>
            <a:r>
              <a:rPr lang="en-AU" sz="2000" dirty="0"/>
              <a:t> </a:t>
            </a:r>
          </a:p>
          <a:p>
            <a:pPr marL="265113" indent="88900">
              <a:buNone/>
            </a:pPr>
            <a:r>
              <a:rPr lang="en-AU" sz="2000" b="1" dirty="0"/>
              <a:t>In groups, determine at least two </a:t>
            </a:r>
          </a:p>
          <a:p>
            <a:pPr marL="265113" indent="88900">
              <a:buNone/>
            </a:pPr>
            <a:r>
              <a:rPr lang="en-AU" sz="2000" b="1" dirty="0"/>
              <a:t>different ways the correct </a:t>
            </a:r>
          </a:p>
          <a:p>
            <a:pPr marL="265113" indent="88900">
              <a:buNone/>
            </a:pPr>
            <a:r>
              <a:rPr lang="en-AU" sz="2000" b="1" dirty="0"/>
              <a:t>interpretation could be identified.</a:t>
            </a:r>
            <a:endParaRPr lang="en-US" sz="2000" b="1" dirty="0"/>
          </a:p>
        </p:txBody>
      </p:sp>
      <p:pic>
        <p:nvPicPr>
          <p:cNvPr id="4" name="Picture 3" descr="http://pearcemayfield.typepad.com/.a/6a00d83452331469e20147e295ee56970b-800wi"/>
          <p:cNvPicPr/>
          <p:nvPr/>
        </p:nvPicPr>
        <p:blipFill>
          <a:blip r:embed="rId3">
            <a:extLst>
              <a:ext uri="{28A0092B-C50C-407E-A947-70E740481C1C}">
                <a14:useLocalDpi xmlns:a14="http://schemas.microsoft.com/office/drawing/2010/main" val="0"/>
              </a:ext>
            </a:extLst>
          </a:blip>
          <a:srcRect/>
          <a:stretch>
            <a:fillRect/>
          </a:stretch>
        </p:blipFill>
        <p:spPr bwMode="auto">
          <a:xfrm>
            <a:off x="5830889" y="2881657"/>
            <a:ext cx="2010705" cy="2667000"/>
          </a:xfrm>
          <a:prstGeom prst="rect">
            <a:avLst/>
          </a:prstGeom>
          <a:noFill/>
          <a:ln>
            <a:noFill/>
          </a:ln>
        </p:spPr>
      </p:pic>
    </p:spTree>
    <p:extLst>
      <p:ext uri="{BB962C8B-B14F-4D97-AF65-F5344CB8AC3E}">
        <p14:creationId xmlns:p14="http://schemas.microsoft.com/office/powerpoint/2010/main" val="3805439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Statutory Interpretation</a:t>
            </a:r>
          </a:p>
        </p:txBody>
      </p:sp>
      <p:sp>
        <p:nvSpPr>
          <p:cNvPr id="3" name="Content Placeholder 2"/>
          <p:cNvSpPr>
            <a:spLocks noGrp="1"/>
          </p:cNvSpPr>
          <p:nvPr>
            <p:ph idx="1"/>
          </p:nvPr>
        </p:nvSpPr>
        <p:spPr/>
        <p:txBody>
          <a:bodyPr>
            <a:normAutofit lnSpcReduction="10000"/>
          </a:bodyPr>
          <a:lstStyle/>
          <a:p>
            <a:pPr marL="814388" indent="-457200"/>
            <a:r>
              <a:rPr lang="en-AU" dirty="0"/>
              <a:t>A phrase, a word, and even a gesture can mean something completely different to two different people</a:t>
            </a:r>
          </a:p>
          <a:p>
            <a:pPr marL="814388" indent="-457200"/>
            <a:r>
              <a:rPr lang="en-AU" dirty="0"/>
              <a:t>Rules of statutory interpretation help us to determine the appropriate meaning of laws written in unclear or ambiguous language</a:t>
            </a:r>
          </a:p>
          <a:p>
            <a:pPr marL="814388" indent="-457200"/>
            <a:r>
              <a:rPr lang="en-AU" dirty="0"/>
              <a:t>These rules come from </a:t>
            </a:r>
            <a:r>
              <a:rPr lang="en-AU" b="1" dirty="0"/>
              <a:t>common law </a:t>
            </a:r>
            <a:r>
              <a:rPr lang="en-AU" dirty="0"/>
              <a:t>and </a:t>
            </a:r>
            <a:r>
              <a:rPr lang="en-AU" b="1" dirty="0"/>
              <a:t>statute law</a:t>
            </a:r>
            <a:endParaRPr lang="en-US" b="1" dirty="0"/>
          </a:p>
        </p:txBody>
      </p:sp>
    </p:spTree>
    <p:extLst>
      <p:ext uri="{BB962C8B-B14F-4D97-AF65-F5344CB8AC3E}">
        <p14:creationId xmlns:p14="http://schemas.microsoft.com/office/powerpoint/2010/main" val="304941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57188" algn="l"/>
            <a:r>
              <a:rPr lang="en-US" dirty="0"/>
              <a:t>Rules for Interpreting Statutes</a:t>
            </a:r>
          </a:p>
        </p:txBody>
      </p:sp>
      <p:sp>
        <p:nvSpPr>
          <p:cNvPr id="3" name="Content Placeholder 2"/>
          <p:cNvSpPr>
            <a:spLocks noGrp="1"/>
          </p:cNvSpPr>
          <p:nvPr>
            <p:ph idx="1"/>
          </p:nvPr>
        </p:nvSpPr>
        <p:spPr/>
        <p:txBody>
          <a:bodyPr>
            <a:normAutofit fontScale="85000" lnSpcReduction="10000"/>
          </a:bodyPr>
          <a:lstStyle/>
          <a:p>
            <a:pPr marL="814388" indent="-457200"/>
            <a:r>
              <a:rPr lang="en-AU" b="1" dirty="0"/>
              <a:t>Plain meaning rule </a:t>
            </a:r>
            <a:r>
              <a:rPr lang="en-AU" dirty="0"/>
              <a:t>– read the statute as a whole and if the meaning is plain then look no further</a:t>
            </a:r>
          </a:p>
          <a:p>
            <a:pPr marL="814388" indent="-457200"/>
            <a:r>
              <a:rPr lang="en-AU" b="1" dirty="0"/>
              <a:t>Golden rule </a:t>
            </a:r>
            <a:r>
              <a:rPr lang="en-AU" dirty="0"/>
              <a:t>– if the plain meaning is absurd look to the meaning that avoids the absurdity and gives effect to the intention of parliament</a:t>
            </a:r>
          </a:p>
          <a:p>
            <a:pPr marL="814388" indent="-457200"/>
            <a:r>
              <a:rPr lang="en-AU" b="1" dirty="0"/>
              <a:t>Mischief</a:t>
            </a:r>
            <a:r>
              <a:rPr lang="en-AU" dirty="0"/>
              <a:t> </a:t>
            </a:r>
            <a:r>
              <a:rPr lang="en-AU" b="1" dirty="0"/>
              <a:t>rule </a:t>
            </a:r>
            <a:r>
              <a:rPr lang="en-AU" dirty="0"/>
              <a:t>– look to the mischief that the statute is seeking to overcome</a:t>
            </a:r>
          </a:p>
          <a:p>
            <a:pPr marL="814388" indent="-457200"/>
            <a:r>
              <a:rPr lang="en-AU" b="1" dirty="0"/>
              <a:t>Acts Interpretation Acts </a:t>
            </a:r>
            <a:r>
              <a:rPr lang="en-AU" dirty="0"/>
              <a:t>– look to the meaning that reflects the intention of parliament</a:t>
            </a:r>
          </a:p>
        </p:txBody>
      </p:sp>
    </p:spTree>
    <p:extLst>
      <p:ext uri="{BB962C8B-B14F-4D97-AF65-F5344CB8AC3E}">
        <p14:creationId xmlns:p14="http://schemas.microsoft.com/office/powerpoint/2010/main" val="35399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Course Assessment</a:t>
            </a:r>
          </a:p>
        </p:txBody>
      </p:sp>
      <p:sp>
        <p:nvSpPr>
          <p:cNvPr id="130050" name="Rectangle 2"/>
          <p:cNvSpPr>
            <a:spLocks noGrp="1" noChangeArrowheads="1"/>
          </p:cNvSpPr>
          <p:nvPr>
            <p:ph idx="1"/>
          </p:nvPr>
        </p:nvSpPr>
        <p:spPr>
          <a:ln/>
        </p:spPr>
        <p:txBody>
          <a:bodyPr>
            <a:normAutofit/>
          </a:bodyPr>
          <a:lstStyle/>
          <a:p>
            <a:pPr marL="0" indent="0">
              <a:buNone/>
            </a:pPr>
            <a:r>
              <a:rPr lang="en-US" altLang="en-US" dirty="0" smtClean="0"/>
              <a:t>Online </a:t>
            </a:r>
            <a:r>
              <a:rPr lang="en-US" altLang="en-US" dirty="0"/>
              <a:t>Test </a:t>
            </a:r>
            <a:r>
              <a:rPr lang="en-US" altLang="en-US" dirty="0">
                <a:solidFill>
                  <a:srgbClr val="FF0000"/>
                </a:solidFill>
              </a:rPr>
              <a:t>20%</a:t>
            </a:r>
          </a:p>
          <a:p>
            <a:r>
              <a:rPr lang="en-US" altLang="en-US" sz="2400" dirty="0"/>
              <a:t>Held in Week </a:t>
            </a:r>
            <a:r>
              <a:rPr lang="en-US" altLang="en-US" sz="2400" dirty="0" smtClean="0"/>
              <a:t>5Covers </a:t>
            </a:r>
            <a:r>
              <a:rPr lang="en-US" altLang="en-US" sz="2400" dirty="0"/>
              <a:t>Weeks 2 &amp; 3</a:t>
            </a:r>
          </a:p>
          <a:p>
            <a:r>
              <a:rPr lang="en-AU" sz="2400" dirty="0"/>
              <a:t>20 multiple choice </a:t>
            </a:r>
            <a:r>
              <a:rPr lang="en-AU" sz="2400" dirty="0"/>
              <a:t>questions</a:t>
            </a:r>
          </a:p>
          <a:p>
            <a:r>
              <a:rPr lang="en-AU" sz="2400" dirty="0"/>
              <a:t>1 hour to complete</a:t>
            </a:r>
          </a:p>
          <a:p>
            <a:r>
              <a:rPr lang="en-AU" sz="2400" dirty="0"/>
              <a:t>Opens</a:t>
            </a:r>
            <a:r>
              <a:rPr lang="en-AU" sz="2400" dirty="0"/>
              <a:t>: Saturday, 12 December 2020 9:00 AM </a:t>
            </a:r>
            <a:endParaRPr lang="en-AU" sz="2400" dirty="0"/>
          </a:p>
          <a:p>
            <a:r>
              <a:rPr lang="en-AU" sz="2400" dirty="0"/>
              <a:t>Closes</a:t>
            </a:r>
            <a:r>
              <a:rPr lang="en-AU" sz="2400" dirty="0"/>
              <a:t>: Saturday, 19 December 2020 11:59 PM </a:t>
            </a:r>
            <a:r>
              <a:rPr lang="en-AU" sz="2400" dirty="0" smtClean="0"/>
              <a:t>ADST</a:t>
            </a:r>
            <a:endParaRPr lang="en-US" altLang="en-US" sz="2400" dirty="0"/>
          </a:p>
          <a:p>
            <a:r>
              <a:rPr lang="en-US" altLang="en-US" sz="2400" dirty="0"/>
              <a:t>Practice Test &amp; Webinar in Week 3</a:t>
            </a:r>
          </a:p>
          <a:p>
            <a:endParaRPr lang="en-AU" sz="2400" dirty="0"/>
          </a:p>
        </p:txBody>
      </p:sp>
    </p:spTree>
    <p:extLst>
      <p:ext uri="{BB962C8B-B14F-4D97-AF65-F5344CB8AC3E}">
        <p14:creationId xmlns:p14="http://schemas.microsoft.com/office/powerpoint/2010/main" val="85678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Course Assessment</a:t>
            </a:r>
          </a:p>
        </p:txBody>
      </p:sp>
      <p:sp>
        <p:nvSpPr>
          <p:cNvPr id="130050" name="Rectangle 2"/>
          <p:cNvSpPr>
            <a:spLocks noGrp="1" noChangeArrowheads="1"/>
          </p:cNvSpPr>
          <p:nvPr>
            <p:ph idx="1"/>
          </p:nvPr>
        </p:nvSpPr>
        <p:spPr>
          <a:ln/>
        </p:spPr>
        <p:txBody>
          <a:bodyPr>
            <a:normAutofit fontScale="77500" lnSpcReduction="20000"/>
          </a:bodyPr>
          <a:lstStyle/>
          <a:p>
            <a:pPr marL="0" indent="0">
              <a:buNone/>
            </a:pPr>
            <a:r>
              <a:rPr lang="en-US" altLang="en-US" dirty="0" smtClean="0"/>
              <a:t>Video </a:t>
            </a:r>
            <a:r>
              <a:rPr lang="en-US" altLang="en-US" dirty="0" smtClean="0"/>
              <a:t>Presentation </a:t>
            </a:r>
            <a:r>
              <a:rPr lang="en-US" altLang="en-US" dirty="0" smtClean="0">
                <a:solidFill>
                  <a:srgbClr val="FF0000"/>
                </a:solidFill>
              </a:rPr>
              <a:t>40</a:t>
            </a:r>
            <a:r>
              <a:rPr lang="en-US" altLang="en-US" dirty="0">
                <a:solidFill>
                  <a:srgbClr val="FF0000"/>
                </a:solidFill>
              </a:rPr>
              <a:t>%</a:t>
            </a:r>
          </a:p>
          <a:p>
            <a:r>
              <a:rPr lang="en-US" altLang="en-US" sz="3600" dirty="0"/>
              <a:t>Due in week 10</a:t>
            </a:r>
          </a:p>
          <a:p>
            <a:r>
              <a:rPr lang="en-US" altLang="en-US" sz="3600" dirty="0" smtClean="0"/>
              <a:t>3 </a:t>
            </a:r>
            <a:r>
              <a:rPr lang="en-US" altLang="en-US" sz="3600" dirty="0"/>
              <a:t>minute video </a:t>
            </a:r>
            <a:r>
              <a:rPr lang="en-AU" sz="3600" dirty="0" smtClean="0"/>
              <a:t>explaining:</a:t>
            </a:r>
            <a:endParaRPr lang="en-US" altLang="en-US" sz="3600" dirty="0"/>
          </a:p>
          <a:p>
            <a:pPr lvl="1"/>
            <a:r>
              <a:rPr lang="en-AU" dirty="0"/>
              <a:t>A </a:t>
            </a:r>
            <a:r>
              <a:rPr lang="en-AU" dirty="0"/>
              <a:t>possible consumer protection issue you have identified in a piece of advertising; </a:t>
            </a:r>
            <a:r>
              <a:rPr lang="en-AU" dirty="0" smtClean="0"/>
              <a:t>and</a:t>
            </a:r>
          </a:p>
          <a:p>
            <a:pPr lvl="1"/>
            <a:r>
              <a:rPr lang="en-AU" dirty="0" smtClean="0"/>
              <a:t>The </a:t>
            </a:r>
            <a:r>
              <a:rPr lang="en-AU" dirty="0"/>
              <a:t>rule or law that is relevant to that </a:t>
            </a:r>
            <a:r>
              <a:rPr lang="en-AU" dirty="0" smtClean="0"/>
              <a:t>issue (</a:t>
            </a:r>
            <a:r>
              <a:rPr lang="en-AU" u="sng" dirty="0" smtClean="0"/>
              <a:t>including cases &amp; statutes</a:t>
            </a:r>
            <a:r>
              <a:rPr lang="en-AU" dirty="0" smtClean="0"/>
              <a:t>); and</a:t>
            </a:r>
          </a:p>
          <a:p>
            <a:pPr lvl="1"/>
            <a:r>
              <a:rPr lang="en-AU" dirty="0" smtClean="0"/>
              <a:t>How </a:t>
            </a:r>
            <a:r>
              <a:rPr lang="en-AU" dirty="0"/>
              <a:t>the law applies to the issue; </a:t>
            </a:r>
            <a:r>
              <a:rPr lang="en-AU" dirty="0" smtClean="0"/>
              <a:t>and</a:t>
            </a:r>
          </a:p>
          <a:p>
            <a:pPr lvl="1"/>
            <a:r>
              <a:rPr lang="en-AU" dirty="0" smtClean="0"/>
              <a:t>A </a:t>
            </a:r>
            <a:r>
              <a:rPr lang="en-AU" dirty="0"/>
              <a:t>conclusion as to whether or not the advertisement infringes Australian Consumer Law</a:t>
            </a:r>
            <a:r>
              <a:rPr lang="en-AU" dirty="0" smtClean="0"/>
              <a:t>.</a:t>
            </a:r>
          </a:p>
          <a:p>
            <a:r>
              <a:rPr lang="en-AU" altLang="en-US" dirty="0" smtClean="0"/>
              <a:t>Instructions for upload are on Moodle (under assessments)</a:t>
            </a:r>
          </a:p>
          <a:p>
            <a:r>
              <a:rPr lang="en-AU" altLang="en-US" dirty="0" smtClean="0"/>
              <a:t>Don’t use </a:t>
            </a:r>
            <a:r>
              <a:rPr lang="en-AU" altLang="en-US" dirty="0" err="1" smtClean="0"/>
              <a:t>Powerpoint</a:t>
            </a:r>
            <a:r>
              <a:rPr lang="en-AU" altLang="en-US" dirty="0" smtClean="0"/>
              <a:t> only – we need to see </a:t>
            </a:r>
            <a:r>
              <a:rPr lang="en-AU" altLang="en-US" u="sng" dirty="0" smtClean="0"/>
              <a:t>you</a:t>
            </a:r>
            <a:endParaRPr lang="en-US" altLang="en-US" u="sng" dirty="0"/>
          </a:p>
        </p:txBody>
      </p:sp>
    </p:spTree>
    <p:extLst>
      <p:ext uri="{BB962C8B-B14F-4D97-AF65-F5344CB8AC3E}">
        <p14:creationId xmlns:p14="http://schemas.microsoft.com/office/powerpoint/2010/main" val="92088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Course Assessment</a:t>
            </a:r>
          </a:p>
        </p:txBody>
      </p:sp>
      <p:sp>
        <p:nvSpPr>
          <p:cNvPr id="130050" name="Rectangle 2"/>
          <p:cNvSpPr>
            <a:spLocks noGrp="1" noChangeArrowheads="1"/>
          </p:cNvSpPr>
          <p:nvPr>
            <p:ph idx="1"/>
          </p:nvPr>
        </p:nvSpPr>
        <p:spPr>
          <a:ln/>
        </p:spPr>
        <p:txBody>
          <a:bodyPr>
            <a:normAutofit fontScale="85000" lnSpcReduction="20000"/>
          </a:bodyPr>
          <a:lstStyle/>
          <a:p>
            <a:r>
              <a:rPr lang="en-US" altLang="en-US" dirty="0" smtClean="0"/>
              <a:t>Take Home Exam </a:t>
            </a:r>
            <a:r>
              <a:rPr lang="en-US" altLang="en-US" dirty="0">
                <a:solidFill>
                  <a:srgbClr val="FF0000"/>
                </a:solidFill>
              </a:rPr>
              <a:t>40%</a:t>
            </a:r>
          </a:p>
          <a:p>
            <a:pPr lvl="1"/>
            <a:r>
              <a:rPr lang="en-US" altLang="en-US" dirty="0"/>
              <a:t>Week </a:t>
            </a:r>
            <a:r>
              <a:rPr lang="en-US" altLang="en-US" dirty="0" smtClean="0"/>
              <a:t>14</a:t>
            </a:r>
          </a:p>
          <a:p>
            <a:pPr lvl="1"/>
            <a:r>
              <a:rPr lang="en-US" altLang="en-US" dirty="0" smtClean="0"/>
              <a:t>Opens </a:t>
            </a:r>
            <a:r>
              <a:rPr lang="en-AU" dirty="0"/>
              <a:t>Monday, 22 February 2021 at 9:00 AM </a:t>
            </a:r>
            <a:r>
              <a:rPr lang="en-AU" dirty="0" smtClean="0"/>
              <a:t>ADST</a:t>
            </a:r>
          </a:p>
          <a:p>
            <a:pPr lvl="1"/>
            <a:r>
              <a:rPr lang="en-AU" altLang="en-US" dirty="0" smtClean="0"/>
              <a:t>Closes </a:t>
            </a:r>
            <a:r>
              <a:rPr lang="en-AU" dirty="0"/>
              <a:t>25 February 2021 at 9:00 AM ADST</a:t>
            </a:r>
            <a:endParaRPr lang="en-US" altLang="en-US" dirty="0" smtClean="0"/>
          </a:p>
          <a:p>
            <a:pPr lvl="1"/>
            <a:r>
              <a:rPr lang="en-US" altLang="en-US" dirty="0"/>
              <a:t>Submitted via </a:t>
            </a:r>
            <a:r>
              <a:rPr lang="en-US" altLang="en-US" dirty="0" err="1"/>
              <a:t>Turnitin</a:t>
            </a:r>
            <a:endParaRPr lang="en-US" altLang="en-US" dirty="0"/>
          </a:p>
          <a:p>
            <a:pPr lvl="1"/>
            <a:r>
              <a:rPr lang="en-US" altLang="en-US" dirty="0" smtClean="0"/>
              <a:t>Part </a:t>
            </a:r>
            <a:r>
              <a:rPr lang="en-US" altLang="en-US" dirty="0" smtClean="0"/>
              <a:t>A</a:t>
            </a:r>
          </a:p>
          <a:p>
            <a:pPr lvl="2"/>
            <a:r>
              <a:rPr lang="en-US" altLang="en-US" dirty="0" smtClean="0"/>
              <a:t>10 multiple choice questions</a:t>
            </a:r>
          </a:p>
          <a:p>
            <a:pPr lvl="2"/>
            <a:r>
              <a:rPr lang="en-US" altLang="en-US" dirty="0" smtClean="0"/>
              <a:t>Covers Weeks 2 – 5</a:t>
            </a:r>
          </a:p>
          <a:p>
            <a:pPr lvl="1"/>
            <a:r>
              <a:rPr lang="en-US" altLang="en-US" dirty="0" smtClean="0"/>
              <a:t>Part B</a:t>
            </a:r>
          </a:p>
          <a:p>
            <a:pPr lvl="2"/>
            <a:r>
              <a:rPr lang="en-US" altLang="en-US" dirty="0" smtClean="0"/>
              <a:t>Problem based questions</a:t>
            </a:r>
          </a:p>
          <a:p>
            <a:pPr lvl="2"/>
            <a:r>
              <a:rPr lang="en-US" altLang="en-US" dirty="0" smtClean="0"/>
              <a:t>Answer 2 out of 3</a:t>
            </a:r>
          </a:p>
          <a:p>
            <a:pPr lvl="2"/>
            <a:r>
              <a:rPr lang="en-US" altLang="en-US" dirty="0" smtClean="0"/>
              <a:t>Covers Weeks 7 </a:t>
            </a:r>
            <a:r>
              <a:rPr lang="en-US" altLang="en-US" dirty="0" smtClean="0"/>
              <a:t>– 12</a:t>
            </a:r>
          </a:p>
          <a:p>
            <a:pPr lvl="1"/>
            <a:r>
              <a:rPr lang="en-US" altLang="en-US" dirty="0" smtClean="0"/>
              <a:t>Week 12 Webinar will provide help</a:t>
            </a:r>
            <a:endParaRPr lang="en-US" altLang="en-US" dirty="0"/>
          </a:p>
        </p:txBody>
      </p:sp>
    </p:spTree>
    <p:extLst>
      <p:ext uri="{BB962C8B-B14F-4D97-AF65-F5344CB8AC3E}">
        <p14:creationId xmlns:p14="http://schemas.microsoft.com/office/powerpoint/2010/main" val="333132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Extensions</a:t>
            </a:r>
            <a:endParaRPr lang="en-US" altLang="en-US" b="1" dirty="0"/>
          </a:p>
        </p:txBody>
      </p:sp>
      <p:sp>
        <p:nvSpPr>
          <p:cNvPr id="130050" name="Rectangle 2"/>
          <p:cNvSpPr>
            <a:spLocks noGrp="1" noChangeArrowheads="1"/>
          </p:cNvSpPr>
          <p:nvPr>
            <p:ph idx="1"/>
          </p:nvPr>
        </p:nvSpPr>
        <p:spPr>
          <a:ln/>
        </p:spPr>
        <p:txBody>
          <a:bodyPr>
            <a:normAutofit/>
          </a:bodyPr>
          <a:lstStyle/>
          <a:p>
            <a:r>
              <a:rPr lang="en-AU" altLang="en-US" dirty="0" smtClean="0"/>
              <a:t>Must apply before due date</a:t>
            </a:r>
          </a:p>
          <a:p>
            <a:r>
              <a:rPr lang="en-AU" altLang="en-US" dirty="0"/>
              <a:t>After due date must apply for special consideration</a:t>
            </a:r>
            <a:endParaRPr lang="en-US" altLang="en-US" dirty="0"/>
          </a:p>
          <a:p>
            <a:r>
              <a:rPr lang="en-AU" altLang="en-US" dirty="0" smtClean="0"/>
              <a:t>Must supply supporting evidence</a:t>
            </a:r>
          </a:p>
          <a:p>
            <a:pPr lvl="1"/>
            <a:r>
              <a:rPr lang="en-AU" altLang="en-US" dirty="0" smtClean="0"/>
              <a:t>E.g. medical certificate </a:t>
            </a:r>
          </a:p>
          <a:p>
            <a:pPr lvl="2"/>
            <a:r>
              <a:rPr lang="en-AU" altLang="en-US" dirty="0" smtClean="0"/>
              <a:t>Dr must state precise nature of illness</a:t>
            </a:r>
          </a:p>
          <a:p>
            <a:pPr lvl="2"/>
            <a:r>
              <a:rPr lang="en-AU" altLang="en-US" dirty="0" smtClean="0"/>
              <a:t>Not just “a medical condition”</a:t>
            </a:r>
          </a:p>
        </p:txBody>
      </p:sp>
    </p:spTree>
    <p:extLst>
      <p:ext uri="{BB962C8B-B14F-4D97-AF65-F5344CB8AC3E}">
        <p14:creationId xmlns:p14="http://schemas.microsoft.com/office/powerpoint/2010/main" val="49880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Website</a:t>
            </a:r>
            <a:endParaRPr lang="en-US" altLang="en-US" b="1" dirty="0"/>
          </a:p>
        </p:txBody>
      </p:sp>
      <p:sp>
        <p:nvSpPr>
          <p:cNvPr id="130050" name="Rectangle 2"/>
          <p:cNvSpPr>
            <a:spLocks noGrp="1" noChangeArrowheads="1"/>
          </p:cNvSpPr>
          <p:nvPr>
            <p:ph idx="1"/>
          </p:nvPr>
        </p:nvSpPr>
        <p:spPr>
          <a:ln/>
        </p:spPr>
        <p:txBody>
          <a:bodyPr>
            <a:normAutofit/>
          </a:bodyPr>
          <a:lstStyle/>
          <a:p>
            <a:r>
              <a:rPr lang="en-AU" altLang="en-US" dirty="0" smtClean="0"/>
              <a:t>www.harley.net.au</a:t>
            </a:r>
          </a:p>
        </p:txBody>
      </p:sp>
    </p:spTree>
    <p:extLst>
      <p:ext uri="{BB962C8B-B14F-4D97-AF65-F5344CB8AC3E}">
        <p14:creationId xmlns:p14="http://schemas.microsoft.com/office/powerpoint/2010/main" val="3056682891"/>
      </p:ext>
    </p:extLst>
  </p:cSld>
  <p:clrMapOvr>
    <a:masterClrMapping/>
  </p:clrMapOvr>
</p:sld>
</file>

<file path=ppt/theme/theme1.xml><?xml version="1.0" encoding="utf-8"?>
<a:theme xmlns:a="http://schemas.openxmlformats.org/drawingml/2006/main" name="K_KBS_PowerPoint_201504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_KBS_PowerPoint_20150424 [Read-Only]" id="{396F0CE7-CC32-4EE6-9226-7B1DF616916B}" vid="{7CEA13C7-FA89-4A3A-BADD-27694C180D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K_KBS_PowerPoint_20150424</Template>
  <TotalTime>2192</TotalTime>
  <Words>2175</Words>
  <Application>Microsoft Office PowerPoint</Application>
  <PresentationFormat>On-screen Show (4:3)</PresentationFormat>
  <Paragraphs>361</Paragraphs>
  <Slides>48</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Arial Narrow</vt:lpstr>
      <vt:lpstr>Calibri</vt:lpstr>
      <vt:lpstr>DaunPenh</vt:lpstr>
      <vt:lpstr>新細明體</vt:lpstr>
      <vt:lpstr>K_KBS_PowerPoint_20150424</vt:lpstr>
      <vt:lpstr>The Australian Legal System</vt:lpstr>
      <vt:lpstr>Guy Harley</vt:lpstr>
      <vt:lpstr>My Family</vt:lpstr>
      <vt:lpstr>Study Schedule</vt:lpstr>
      <vt:lpstr>Course Assessment</vt:lpstr>
      <vt:lpstr>Course Assessment</vt:lpstr>
      <vt:lpstr>Course Assessment</vt:lpstr>
      <vt:lpstr>Extensions</vt:lpstr>
      <vt:lpstr>Website</vt:lpstr>
      <vt:lpstr>What is required of you?</vt:lpstr>
      <vt:lpstr>Problem Solving</vt:lpstr>
      <vt:lpstr>Do you want to pass?</vt:lpstr>
      <vt:lpstr>Small Group Discussion</vt:lpstr>
      <vt:lpstr>Small Group Challenge</vt:lpstr>
      <vt:lpstr>Evolution</vt:lpstr>
      <vt:lpstr>What is the purpose of law?</vt:lpstr>
      <vt:lpstr>How can you change the law?</vt:lpstr>
      <vt:lpstr>How can you change the law?</vt:lpstr>
      <vt:lpstr>Common Law &amp; Equity</vt:lpstr>
      <vt:lpstr>Which laws will you change?</vt:lpstr>
      <vt:lpstr>Small Group Discussion</vt:lpstr>
      <vt:lpstr>Individual Challenge</vt:lpstr>
      <vt:lpstr>Power</vt:lpstr>
      <vt:lpstr>Separation of Powers</vt:lpstr>
      <vt:lpstr>Working with the three arms </vt:lpstr>
      <vt:lpstr>How does federation work?</vt:lpstr>
      <vt:lpstr>Small Group Discussion</vt:lpstr>
      <vt:lpstr>Small Group Challenge</vt:lpstr>
      <vt:lpstr>Hierarchies</vt:lpstr>
      <vt:lpstr>Court Hierarchy</vt:lpstr>
      <vt:lpstr>The Australian Judiciary</vt:lpstr>
      <vt:lpstr>The Australian Judiciary</vt:lpstr>
      <vt:lpstr>The Australian Judiciary</vt:lpstr>
      <vt:lpstr>The Australian Judiciary</vt:lpstr>
      <vt:lpstr>The Australian Judiciary</vt:lpstr>
      <vt:lpstr>The Australian Judiciary</vt:lpstr>
      <vt:lpstr>The Australian Judiciary</vt:lpstr>
      <vt:lpstr>The Australian Judiciary</vt:lpstr>
      <vt:lpstr>The Australian Judiciary</vt:lpstr>
      <vt:lpstr>The Australian Judiciary</vt:lpstr>
      <vt:lpstr>Constitutional Review</vt:lpstr>
      <vt:lpstr>PowerPoint Presentation</vt:lpstr>
      <vt:lpstr>PowerPoint Presentation</vt:lpstr>
      <vt:lpstr>PowerPoint Presentation</vt:lpstr>
      <vt:lpstr>Small Group Discussion</vt:lpstr>
      <vt:lpstr>Small Group Challenge</vt:lpstr>
      <vt:lpstr>Statutory Interpretation</vt:lpstr>
      <vt:lpstr>Rules for Interpreting Statutes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Natalie Murphy</dc:creator>
  <cp:lastModifiedBy>guy@harley.net.au</cp:lastModifiedBy>
  <cp:revision>122</cp:revision>
  <dcterms:created xsi:type="dcterms:W3CDTF">2015-04-24T09:41:14Z</dcterms:created>
  <dcterms:modified xsi:type="dcterms:W3CDTF">2020-11-17T11:17:17Z</dcterms:modified>
</cp:coreProperties>
</file>