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93" r:id="rId3"/>
    <p:sldId id="312" r:id="rId4"/>
    <p:sldId id="260" r:id="rId5"/>
    <p:sldId id="313" r:id="rId6"/>
    <p:sldId id="294" r:id="rId7"/>
    <p:sldId id="314" r:id="rId8"/>
    <p:sldId id="261" r:id="rId9"/>
    <p:sldId id="299" r:id="rId10"/>
    <p:sldId id="329" r:id="rId11"/>
    <p:sldId id="318" r:id="rId12"/>
    <p:sldId id="330" r:id="rId13"/>
    <p:sldId id="331" r:id="rId14"/>
    <p:sldId id="332" r:id="rId15"/>
    <p:sldId id="333" r:id="rId16"/>
    <p:sldId id="319" r:id="rId17"/>
    <p:sldId id="334" r:id="rId18"/>
    <p:sldId id="336" r:id="rId19"/>
    <p:sldId id="311" r:id="rId20"/>
    <p:sldId id="300" r:id="rId21"/>
    <p:sldId id="315" r:id="rId22"/>
    <p:sldId id="301" r:id="rId23"/>
    <p:sldId id="326" r:id="rId24"/>
    <p:sldId id="327" r:id="rId25"/>
    <p:sldId id="337" r:id="rId26"/>
    <p:sldId id="328" r:id="rId27"/>
    <p:sldId id="338" r:id="rId28"/>
    <p:sldId id="305" r:id="rId29"/>
    <p:sldId id="316" r:id="rId30"/>
    <p:sldId id="307" r:id="rId31"/>
    <p:sldId id="321" r:id="rId32"/>
    <p:sldId id="322" r:id="rId33"/>
    <p:sldId id="323" r:id="rId34"/>
    <p:sldId id="340" r:id="rId35"/>
    <p:sldId id="324" r:id="rId36"/>
    <p:sldId id="341" r:id="rId37"/>
    <p:sldId id="325" r:id="rId38"/>
    <p:sldId id="34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69" autoAdjust="0"/>
  </p:normalViewPr>
  <p:slideViewPr>
    <p:cSldViewPr snapToGrid="0" snapToObjects="1">
      <p:cViewPr varScale="1">
        <p:scale>
          <a:sx n="102" d="100"/>
          <a:sy n="102" d="100"/>
        </p:scale>
        <p:origin x="180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A27D4-6CE5-4B31-B959-185B7371AD5E}" type="datetimeFigureOut">
              <a:rPr lang="en-AU" smtClean="0"/>
              <a:t>20/11/2018</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5D600-1EF8-4790-B1D7-C14F4C41A122}" type="slidenum">
              <a:rPr lang="en-AU" smtClean="0"/>
              <a:t>‹#›</a:t>
            </a:fld>
            <a:endParaRPr lang="en-AU" dirty="0"/>
          </a:p>
        </p:txBody>
      </p:sp>
    </p:spTree>
    <p:extLst>
      <p:ext uri="{BB962C8B-B14F-4D97-AF65-F5344CB8AC3E}">
        <p14:creationId xmlns:p14="http://schemas.microsoft.com/office/powerpoint/2010/main" val="202027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a:t>
            </a:fld>
            <a:endParaRPr lang="en-AU" dirty="0"/>
          </a:p>
        </p:txBody>
      </p:sp>
    </p:spTree>
    <p:extLst>
      <p:ext uri="{BB962C8B-B14F-4D97-AF65-F5344CB8AC3E}">
        <p14:creationId xmlns:p14="http://schemas.microsoft.com/office/powerpoint/2010/main" val="60668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12</a:t>
            </a:fld>
            <a:endParaRPr lang="en-AU" dirty="0"/>
          </a:p>
        </p:txBody>
      </p:sp>
    </p:spTree>
    <p:extLst>
      <p:ext uri="{BB962C8B-B14F-4D97-AF65-F5344CB8AC3E}">
        <p14:creationId xmlns:p14="http://schemas.microsoft.com/office/powerpoint/2010/main" val="37421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13</a:t>
            </a:fld>
            <a:endParaRPr lang="en-AU" dirty="0"/>
          </a:p>
        </p:txBody>
      </p:sp>
    </p:spTree>
    <p:extLst>
      <p:ext uri="{BB962C8B-B14F-4D97-AF65-F5344CB8AC3E}">
        <p14:creationId xmlns:p14="http://schemas.microsoft.com/office/powerpoint/2010/main" val="145080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14</a:t>
            </a:fld>
            <a:endParaRPr lang="en-AU" dirty="0"/>
          </a:p>
        </p:txBody>
      </p:sp>
    </p:spTree>
    <p:extLst>
      <p:ext uri="{BB962C8B-B14F-4D97-AF65-F5344CB8AC3E}">
        <p14:creationId xmlns:p14="http://schemas.microsoft.com/office/powerpoint/2010/main" val="130297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15</a:t>
            </a:fld>
            <a:endParaRPr lang="en-AU" dirty="0"/>
          </a:p>
        </p:txBody>
      </p:sp>
    </p:spTree>
    <p:extLst>
      <p:ext uri="{BB962C8B-B14F-4D97-AF65-F5344CB8AC3E}">
        <p14:creationId xmlns:p14="http://schemas.microsoft.com/office/powerpoint/2010/main" val="357985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17</a:t>
            </a:fld>
            <a:endParaRPr lang="en-AU" dirty="0"/>
          </a:p>
        </p:txBody>
      </p:sp>
    </p:spTree>
    <p:extLst>
      <p:ext uri="{BB962C8B-B14F-4D97-AF65-F5344CB8AC3E}">
        <p14:creationId xmlns:p14="http://schemas.microsoft.com/office/powerpoint/2010/main" val="206195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18</a:t>
            </a:fld>
            <a:endParaRPr lang="en-AU" dirty="0"/>
          </a:p>
        </p:txBody>
      </p:sp>
    </p:spTree>
    <p:extLst>
      <p:ext uri="{BB962C8B-B14F-4D97-AF65-F5344CB8AC3E}">
        <p14:creationId xmlns:p14="http://schemas.microsoft.com/office/powerpoint/2010/main" val="2374922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Ronald</a:t>
            </a:r>
            <a:r>
              <a:rPr lang="en-AU" baseline="0" dirty="0" smtClean="0"/>
              <a:t> McDonald and Colonel Sanders negotiate the sale of a car:</a:t>
            </a:r>
            <a:endParaRPr lang="en-AU" dirty="0" smtClean="0"/>
          </a:p>
          <a:p>
            <a:pPr marL="228600" indent="-228600">
              <a:buAutoNum type="arabicParenR"/>
            </a:pPr>
            <a:r>
              <a:rPr lang="en-AU" dirty="0" smtClean="0"/>
              <a:t>Ronald’s first statement is not a firm promise –</a:t>
            </a:r>
            <a:r>
              <a:rPr lang="en-AU" baseline="0" dirty="0" smtClean="0"/>
              <a:t> can’t be an offer</a:t>
            </a:r>
            <a:endParaRPr lang="en-AU" dirty="0" smtClean="0"/>
          </a:p>
          <a:p>
            <a:pPr marL="228600" indent="-228600">
              <a:buAutoNum type="arabicParenR"/>
            </a:pPr>
            <a:r>
              <a:rPr lang="en-AU" dirty="0" smtClean="0"/>
              <a:t>The Colonel’s first statement is not made in reliance</a:t>
            </a:r>
            <a:r>
              <a:rPr lang="en-AU" baseline="0" dirty="0" smtClean="0"/>
              <a:t> of the offer – can’t be acceptance</a:t>
            </a:r>
          </a:p>
          <a:p>
            <a:pPr marL="228600" indent="-228600">
              <a:buAutoNum type="arabicParenR"/>
            </a:pPr>
            <a:r>
              <a:rPr lang="en-AU" baseline="0" dirty="0" smtClean="0"/>
              <a:t>Ronald’s thought bubble is not communicated – can’t be an offer</a:t>
            </a:r>
          </a:p>
          <a:p>
            <a:pPr marL="228600" indent="-228600">
              <a:buAutoNum type="arabicParenR"/>
            </a:pPr>
            <a:r>
              <a:rPr lang="en-AU" baseline="0" dirty="0" smtClean="0"/>
              <a:t>The Colonel’s thought bubble is not communicated – can’t be acceptance</a:t>
            </a:r>
          </a:p>
          <a:p>
            <a:pPr marL="228600" indent="-228600">
              <a:buAutoNum type="arabicParenR"/>
            </a:pPr>
            <a:r>
              <a:rPr lang="en-AU" baseline="0" dirty="0" smtClean="0"/>
              <a:t>Ronald’s second statement is an offer</a:t>
            </a:r>
          </a:p>
          <a:p>
            <a:pPr marL="228600" indent="-228600">
              <a:buAutoNum type="arabicParenR"/>
            </a:pPr>
            <a:r>
              <a:rPr lang="en-AU" baseline="0" dirty="0" smtClean="0"/>
              <a:t>The Colonel’s second statement is not absolute and unconditional – can’t be acceptance</a:t>
            </a:r>
          </a:p>
          <a:p>
            <a:pPr marL="228600" indent="-228600">
              <a:buAutoNum type="arabicParenR"/>
            </a:pPr>
            <a:r>
              <a:rPr lang="en-AU" baseline="0" dirty="0" smtClean="0"/>
              <a:t>Ronald’s third statement is a new offer made prior to acceptance – it revokes the preceding offer</a:t>
            </a:r>
          </a:p>
          <a:p>
            <a:pPr marL="228600" indent="-228600">
              <a:buAutoNum type="arabicParenR"/>
            </a:pPr>
            <a:r>
              <a:rPr lang="en-AU" baseline="0" dirty="0" smtClean="0"/>
              <a:t>The Colonel’s third statement is a counter-offer – it revokes the preceding offer</a:t>
            </a:r>
          </a:p>
          <a:p>
            <a:pPr marL="228600" indent="-228600">
              <a:buAutoNum type="arabicParenR"/>
            </a:pPr>
            <a:r>
              <a:rPr lang="en-AU" baseline="0" dirty="0" smtClean="0"/>
              <a:t>Ronald’s fourth statement is acceptance –  a contract is formed</a:t>
            </a:r>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19</a:t>
            </a:fld>
            <a:endParaRPr lang="en-AU" dirty="0"/>
          </a:p>
        </p:txBody>
      </p:sp>
    </p:spTree>
    <p:extLst>
      <p:ext uri="{BB962C8B-B14F-4D97-AF65-F5344CB8AC3E}">
        <p14:creationId xmlns:p14="http://schemas.microsoft.com/office/powerpoint/2010/main" val="53338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20</a:t>
            </a:fld>
            <a:endParaRPr lang="en-AU" dirty="0"/>
          </a:p>
        </p:txBody>
      </p:sp>
    </p:spTree>
    <p:extLst>
      <p:ext uri="{BB962C8B-B14F-4D97-AF65-F5344CB8AC3E}">
        <p14:creationId xmlns:p14="http://schemas.microsoft.com/office/powerpoint/2010/main" val="121928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25</a:t>
            </a:fld>
            <a:endParaRPr lang="en-AU" dirty="0"/>
          </a:p>
        </p:txBody>
      </p:sp>
    </p:spTree>
    <p:extLst>
      <p:ext uri="{BB962C8B-B14F-4D97-AF65-F5344CB8AC3E}">
        <p14:creationId xmlns:p14="http://schemas.microsoft.com/office/powerpoint/2010/main" val="399120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27</a:t>
            </a:fld>
            <a:endParaRPr lang="en-AU" dirty="0"/>
          </a:p>
        </p:txBody>
      </p:sp>
    </p:spTree>
    <p:extLst>
      <p:ext uri="{BB962C8B-B14F-4D97-AF65-F5344CB8AC3E}">
        <p14:creationId xmlns:p14="http://schemas.microsoft.com/office/powerpoint/2010/main" val="3773336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28</a:t>
            </a:fld>
            <a:endParaRPr lang="en-AU" dirty="0"/>
          </a:p>
        </p:txBody>
      </p:sp>
    </p:spTree>
    <p:extLst>
      <p:ext uri="{BB962C8B-B14F-4D97-AF65-F5344CB8AC3E}">
        <p14:creationId xmlns:p14="http://schemas.microsoft.com/office/powerpoint/2010/main" val="354761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34</a:t>
            </a:fld>
            <a:endParaRPr lang="en-AU" dirty="0"/>
          </a:p>
        </p:txBody>
      </p:sp>
    </p:spTree>
    <p:extLst>
      <p:ext uri="{BB962C8B-B14F-4D97-AF65-F5344CB8AC3E}">
        <p14:creationId xmlns:p14="http://schemas.microsoft.com/office/powerpoint/2010/main" val="1328985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36</a:t>
            </a:fld>
            <a:endParaRPr lang="en-AU" dirty="0"/>
          </a:p>
        </p:txBody>
      </p:sp>
    </p:spTree>
    <p:extLst>
      <p:ext uri="{BB962C8B-B14F-4D97-AF65-F5344CB8AC3E}">
        <p14:creationId xmlns:p14="http://schemas.microsoft.com/office/powerpoint/2010/main" val="215307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75D5D600-1EF8-4790-B1D7-C14F4C41A122}" type="slidenum">
              <a:rPr lang="en-AU" smtClean="0"/>
              <a:t>6</a:t>
            </a:fld>
            <a:endParaRPr lang="en-AU" dirty="0"/>
          </a:p>
        </p:txBody>
      </p:sp>
    </p:spTree>
    <p:extLst>
      <p:ext uri="{BB962C8B-B14F-4D97-AF65-F5344CB8AC3E}">
        <p14:creationId xmlns:p14="http://schemas.microsoft.com/office/powerpoint/2010/main" val="187347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10</a:t>
            </a:fld>
            <a:endParaRPr lang="en-AU" dirty="0"/>
          </a:p>
        </p:txBody>
      </p:sp>
    </p:spTree>
    <p:extLst>
      <p:ext uri="{BB962C8B-B14F-4D97-AF65-F5344CB8AC3E}">
        <p14:creationId xmlns:p14="http://schemas.microsoft.com/office/powerpoint/2010/main" val="89889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57200" y="6352117"/>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381664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1201517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2313" y="6354233"/>
            <a:ext cx="2133600" cy="365125"/>
          </a:xfrm>
        </p:spPr>
        <p:txBody>
          <a:bodyPr/>
          <a:lstStyle/>
          <a:p>
            <a:pPr algn="l"/>
            <a:fld id="{228855B0-D62E-9E44-B7EF-8E49D31AD382}" type="slidenum">
              <a:rPr lang="en-US" smtClean="0"/>
              <a:pPr algn="l"/>
              <a:t>‹#›</a:t>
            </a:fld>
            <a:endParaRPr lang="en-US" dirty="0"/>
          </a:p>
        </p:txBody>
      </p:sp>
    </p:spTree>
    <p:extLst>
      <p:ext uri="{BB962C8B-B14F-4D97-AF65-F5344CB8AC3E}">
        <p14:creationId xmlns:p14="http://schemas.microsoft.com/office/powerpoint/2010/main" val="3847563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57200" y="6356350"/>
            <a:ext cx="2133600" cy="365125"/>
          </a:xfrm>
        </p:spPr>
        <p:txBody>
          <a:bodyPr/>
          <a:lstStyle/>
          <a:p>
            <a:pPr algn="l"/>
            <a:fld id="{228855B0-D62E-9E44-B7EF-8E49D31AD382}" type="slidenum">
              <a:rPr lang="en-US" smtClean="0"/>
              <a:pPr algn="l"/>
              <a:t>‹#›</a:t>
            </a:fld>
            <a:endParaRPr lang="en-US" dirty="0"/>
          </a:p>
        </p:txBody>
      </p:sp>
    </p:spTree>
    <p:extLst>
      <p:ext uri="{BB962C8B-B14F-4D97-AF65-F5344CB8AC3E}">
        <p14:creationId xmlns:p14="http://schemas.microsoft.com/office/powerpoint/2010/main" val="1072946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57200" y="6356350"/>
            <a:ext cx="2133600" cy="365125"/>
          </a:xfrm>
        </p:spPr>
        <p:txBody>
          <a:bodyPr/>
          <a:lstStyle/>
          <a:p>
            <a:pPr algn="l"/>
            <a:fld id="{228855B0-D62E-9E44-B7EF-8E49D31AD382}" type="slidenum">
              <a:rPr lang="en-US" smtClean="0"/>
              <a:pPr algn="l"/>
              <a:t>‹#›</a:t>
            </a:fld>
            <a:endParaRPr lang="en-US" dirty="0"/>
          </a:p>
        </p:txBody>
      </p:sp>
    </p:spTree>
    <p:extLst>
      <p:ext uri="{BB962C8B-B14F-4D97-AF65-F5344CB8AC3E}">
        <p14:creationId xmlns:p14="http://schemas.microsoft.com/office/powerpoint/2010/main" val="232132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05734-F57C-4F2D-834A-7142C6C18C05}" type="datetime1">
              <a:rPr lang="en-US" smtClean="0"/>
              <a:t>11/20/2018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55B0-D62E-9E44-B7EF-8E49D31AD382}" type="slidenum">
              <a:rPr lang="en-US" smtClean="0"/>
              <a:t>‹#›</a:t>
            </a:fld>
            <a:endParaRPr lang="en-US" dirty="0"/>
          </a:p>
        </p:txBody>
      </p:sp>
    </p:spTree>
    <p:extLst>
      <p:ext uri="{BB962C8B-B14F-4D97-AF65-F5344CB8AC3E}">
        <p14:creationId xmlns:p14="http://schemas.microsoft.com/office/powerpoint/2010/main" val="274672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89769" y="1817224"/>
            <a:ext cx="5686425" cy="967567"/>
          </a:xfrm>
          <a:noFill/>
        </p:spPr>
        <p:txBody>
          <a:bodyPr>
            <a:normAutofit fontScale="90000"/>
          </a:bodyPr>
          <a:lstStyle/>
          <a:p>
            <a:pPr algn="l"/>
            <a:r>
              <a:rPr lang="en-US" dirty="0" smtClean="0">
                <a:solidFill>
                  <a:srgbClr val="000090"/>
                </a:solidFill>
                <a:latin typeface="Arial"/>
                <a:cs typeface="Arial"/>
              </a:rPr>
              <a:t>Contract Law:</a:t>
            </a:r>
            <a:br>
              <a:rPr lang="en-US" dirty="0" smtClean="0">
                <a:solidFill>
                  <a:srgbClr val="000090"/>
                </a:solidFill>
                <a:latin typeface="Arial"/>
                <a:cs typeface="Arial"/>
              </a:rPr>
            </a:br>
            <a:r>
              <a:rPr lang="en-US" dirty="0" smtClean="0">
                <a:solidFill>
                  <a:srgbClr val="000090"/>
                </a:solidFill>
                <a:latin typeface="Arial"/>
                <a:cs typeface="Arial"/>
              </a:rPr>
              <a:t>Essential Elements 1</a:t>
            </a:r>
            <a:endParaRPr lang="en-US" dirty="0">
              <a:solidFill>
                <a:srgbClr val="000090"/>
              </a:solidFill>
              <a:latin typeface="Arial"/>
              <a:cs typeface="Arial"/>
            </a:endParaRPr>
          </a:p>
        </p:txBody>
      </p:sp>
      <p:sp>
        <p:nvSpPr>
          <p:cNvPr id="5" name="Rectangle 4"/>
          <p:cNvSpPr>
            <a:spLocks noChangeArrowheads="1"/>
          </p:cNvSpPr>
          <p:nvPr/>
        </p:nvSpPr>
        <p:spPr bwMode="auto">
          <a:xfrm>
            <a:off x="3289769" y="3886200"/>
            <a:ext cx="42957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pPr>
            <a:r>
              <a:rPr lang="en-US" sz="1600" dirty="0" smtClean="0">
                <a:solidFill>
                  <a:srgbClr val="000090"/>
                </a:solidFill>
                <a:latin typeface="Arial"/>
                <a:cs typeface="Arial"/>
              </a:rPr>
              <a:t>Week 2 Lecture</a:t>
            </a:r>
            <a:endParaRPr lang="en-US" sz="1600" dirty="0">
              <a:solidFill>
                <a:srgbClr val="000090"/>
              </a:solidFill>
              <a:latin typeface="Arial"/>
              <a:cs typeface="Arial"/>
            </a:endParaRPr>
          </a:p>
          <a:p>
            <a:pPr>
              <a:spcBef>
                <a:spcPct val="20000"/>
              </a:spcBef>
            </a:pPr>
            <a:endParaRPr lang="en-US" sz="1600" dirty="0">
              <a:solidFill>
                <a:srgbClr val="000090"/>
              </a:solidFill>
              <a:latin typeface="Arial"/>
              <a:cs typeface="Arial"/>
            </a:endParaRPr>
          </a:p>
        </p:txBody>
      </p:sp>
      <p:sp>
        <p:nvSpPr>
          <p:cNvPr id="12" name="Rectangle 3"/>
          <p:cNvSpPr>
            <a:spLocks noGrp="1" noChangeArrowheads="1"/>
          </p:cNvSpPr>
          <p:nvPr>
            <p:ph type="subTitle" idx="1"/>
          </p:nvPr>
        </p:nvSpPr>
        <p:spPr>
          <a:xfrm>
            <a:off x="3289769" y="2860381"/>
            <a:ext cx="6035675" cy="904875"/>
          </a:xfrm>
          <a:noFill/>
        </p:spPr>
        <p:txBody>
          <a:bodyPr>
            <a:normAutofit fontScale="92500" lnSpcReduction="10000"/>
          </a:bodyPr>
          <a:lstStyle/>
          <a:p>
            <a:pPr algn="l"/>
            <a:endParaRPr lang="en-US" sz="2800" dirty="0" smtClean="0">
              <a:solidFill>
                <a:srgbClr val="00AEEF"/>
              </a:solidFill>
              <a:latin typeface="Arial"/>
              <a:cs typeface="Arial"/>
            </a:endParaRPr>
          </a:p>
          <a:p>
            <a:pPr algn="l"/>
            <a:r>
              <a:rPr lang="en-US" sz="2800" dirty="0" smtClean="0">
                <a:solidFill>
                  <a:srgbClr val="00AEEF"/>
                </a:solidFill>
                <a:latin typeface="Arial"/>
                <a:cs typeface="Arial"/>
              </a:rPr>
              <a:t>BUS107 Commercial Law</a:t>
            </a:r>
            <a:endParaRPr lang="en-US" sz="2800" dirty="0">
              <a:solidFill>
                <a:srgbClr val="00AEEF"/>
              </a:solidFill>
              <a:latin typeface="Arial"/>
              <a:cs typeface="Arial"/>
            </a:endParaRPr>
          </a:p>
          <a:p>
            <a:pPr algn="l"/>
            <a:endParaRPr lang="en-US" sz="2800" dirty="0">
              <a:solidFill>
                <a:srgbClr val="00AEEF"/>
              </a:solidFill>
              <a:latin typeface="Arial"/>
              <a:cs typeface="Arial"/>
            </a:endParaRPr>
          </a:p>
        </p:txBody>
      </p:sp>
      <p:sp>
        <p:nvSpPr>
          <p:cNvPr id="2" name="Slide Number Placeholder 1"/>
          <p:cNvSpPr>
            <a:spLocks noGrp="1"/>
          </p:cNvSpPr>
          <p:nvPr>
            <p:ph type="sldNum" sz="quarter" idx="12"/>
          </p:nvPr>
        </p:nvSpPr>
        <p:spPr/>
        <p:txBody>
          <a:bodyPr/>
          <a:lstStyle/>
          <a:p>
            <a:fld id="{228855B0-D62E-9E44-B7EF-8E49D31AD382}" type="slidenum">
              <a:rPr lang="en-US" smtClean="0"/>
              <a:t>1</a:t>
            </a:fld>
            <a:endParaRPr lang="en-US" dirty="0"/>
          </a:p>
        </p:txBody>
      </p:sp>
    </p:spTree>
    <p:extLst>
      <p:ext uri="{BB962C8B-B14F-4D97-AF65-F5344CB8AC3E}">
        <p14:creationId xmlns:p14="http://schemas.microsoft.com/office/powerpoint/2010/main" val="256820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An offer …</a:t>
            </a:r>
            <a:endParaRPr lang="en-US" dirty="0"/>
          </a:p>
        </p:txBody>
      </p:sp>
      <p:sp>
        <p:nvSpPr>
          <p:cNvPr id="3" name="Content Placeholder 2"/>
          <p:cNvSpPr>
            <a:spLocks noGrp="1"/>
          </p:cNvSpPr>
          <p:nvPr>
            <p:ph idx="1"/>
          </p:nvPr>
        </p:nvSpPr>
        <p:spPr>
          <a:xfrm>
            <a:off x="811162" y="1246248"/>
            <a:ext cx="7875638" cy="4525963"/>
          </a:xfrm>
        </p:spPr>
        <p:txBody>
          <a:bodyPr>
            <a:noAutofit/>
          </a:bodyPr>
          <a:lstStyle/>
          <a:p>
            <a:pPr marL="357188" indent="0">
              <a:buNone/>
            </a:pPr>
            <a:endParaRPr lang="en-AU" sz="900" dirty="0" smtClean="0"/>
          </a:p>
          <a:p>
            <a:pPr marL="442913" indent="-442913"/>
            <a:r>
              <a:rPr lang="en-AU" sz="2400" dirty="0" smtClean="0"/>
              <a:t>must be a firm promise: see </a:t>
            </a:r>
            <a:r>
              <a:rPr lang="en-AU" sz="2400" i="1" dirty="0" smtClean="0"/>
              <a:t>Harvey v Facey</a:t>
            </a:r>
          </a:p>
          <a:p>
            <a:pPr marL="442913" indent="-442913"/>
            <a:r>
              <a:rPr lang="en-AU" sz="2400" dirty="0" smtClean="0"/>
              <a:t>must be communicated: see </a:t>
            </a:r>
            <a:r>
              <a:rPr lang="en-AU" sz="2400" i="1" dirty="0" smtClean="0"/>
              <a:t>R v Clarke</a:t>
            </a:r>
            <a:endParaRPr lang="en-AU" sz="2400" b="1" i="1" dirty="0"/>
          </a:p>
          <a:p>
            <a:pPr marL="442913" indent="-442913"/>
            <a:r>
              <a:rPr lang="en-AU" sz="2400" dirty="0" smtClean="0"/>
              <a:t>may be withdrawn prior to acceptance: </a:t>
            </a:r>
          </a:p>
          <a:p>
            <a:pPr marL="442913" indent="-442913">
              <a:buNone/>
            </a:pPr>
            <a:r>
              <a:rPr lang="en-AU" sz="2400" dirty="0" smtClean="0"/>
              <a:t>	see </a:t>
            </a:r>
            <a:r>
              <a:rPr lang="en-AU" sz="2400" i="1" dirty="0" smtClean="0"/>
              <a:t>Routledge v Grant</a:t>
            </a:r>
          </a:p>
          <a:p>
            <a:pPr marL="442913" indent="-442913"/>
            <a:r>
              <a:rPr lang="en-AU" sz="2400" dirty="0" smtClean="0"/>
              <a:t>may be made to one person, a group of people, or the entire world: see </a:t>
            </a:r>
            <a:r>
              <a:rPr lang="en-AU" sz="2400" i="1" dirty="0" smtClean="0"/>
              <a:t>Carlill v Carbolic Smoke Ball Co</a:t>
            </a:r>
          </a:p>
          <a:p>
            <a:pPr marL="442913" indent="-442913"/>
            <a:r>
              <a:rPr lang="en-AU" sz="2400" dirty="0" smtClean="0"/>
              <a:t>may be terminated by a counter-offer: </a:t>
            </a:r>
          </a:p>
          <a:p>
            <a:pPr marL="442913" indent="-442913">
              <a:buNone/>
            </a:pPr>
            <a:r>
              <a:rPr lang="en-AU" sz="2400" dirty="0"/>
              <a:t>	</a:t>
            </a:r>
            <a:r>
              <a:rPr lang="en-AU" sz="2400" dirty="0" smtClean="0"/>
              <a:t>see </a:t>
            </a:r>
            <a:r>
              <a:rPr lang="en-AU" sz="2400" i="1" dirty="0" smtClean="0"/>
              <a:t>Tinn v Hoffman &amp; Co</a:t>
            </a:r>
          </a:p>
          <a:p>
            <a:pPr marL="442913" indent="-442913"/>
            <a:r>
              <a:rPr lang="en-AU" sz="2400" dirty="0" smtClean="0"/>
              <a:t>is different from an invitation to treat: </a:t>
            </a:r>
          </a:p>
          <a:p>
            <a:pPr marL="442913" indent="-442913">
              <a:buNone/>
            </a:pPr>
            <a:r>
              <a:rPr lang="en-AU" sz="2400" dirty="0"/>
              <a:t>	</a:t>
            </a:r>
            <a:r>
              <a:rPr lang="en-AU" sz="2400" dirty="0" smtClean="0"/>
              <a:t>see </a:t>
            </a:r>
            <a:r>
              <a:rPr lang="en-AU" sz="2400" i="1" dirty="0" smtClean="0"/>
              <a:t>Pharmaceutical Society v Boots</a:t>
            </a:r>
            <a:r>
              <a:rPr lang="en-AU" sz="2400" i="1" dirty="0"/>
              <a:t/>
            </a:r>
            <a:br>
              <a:rPr lang="en-AU" sz="2400" i="1" dirty="0"/>
            </a:br>
            <a:endParaRPr lang="en-US" sz="24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10</a:t>
            </a:fld>
            <a:endParaRPr lang="en-US" dirty="0"/>
          </a:p>
        </p:txBody>
      </p:sp>
    </p:spTree>
    <p:extLst>
      <p:ext uri="{BB962C8B-B14F-4D97-AF65-F5344CB8AC3E}">
        <p14:creationId xmlns:p14="http://schemas.microsoft.com/office/powerpoint/2010/main" val="60795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AU" dirty="0" smtClean="0"/>
              <a:t>Offer must </a:t>
            </a:r>
            <a:r>
              <a:rPr lang="en-AU" dirty="0"/>
              <a:t>be a firm </a:t>
            </a:r>
            <a:r>
              <a:rPr lang="en-AU" dirty="0" smtClean="0"/>
              <a:t>promise</a:t>
            </a:r>
            <a:endParaRPr lang="en-US" dirty="0"/>
          </a:p>
        </p:txBody>
      </p:sp>
      <p:sp>
        <p:nvSpPr>
          <p:cNvPr id="3" name="Content Placeholder 2"/>
          <p:cNvSpPr>
            <a:spLocks noGrp="1"/>
          </p:cNvSpPr>
          <p:nvPr>
            <p:ph idx="1"/>
          </p:nvPr>
        </p:nvSpPr>
        <p:spPr>
          <a:xfrm>
            <a:off x="811162" y="1246248"/>
            <a:ext cx="7875638" cy="4525963"/>
          </a:xfrm>
        </p:spPr>
        <p:txBody>
          <a:bodyPr>
            <a:noAutofit/>
          </a:bodyPr>
          <a:lstStyle/>
          <a:p>
            <a:pPr marL="0" indent="0" algn="ctr">
              <a:buNone/>
            </a:pPr>
            <a:r>
              <a:rPr lang="en-AU" sz="2400" i="1" dirty="0" smtClean="0"/>
              <a:t>Harvey v Facey</a:t>
            </a:r>
          </a:p>
          <a:p>
            <a:pPr marL="0" indent="0">
              <a:buNone/>
            </a:pPr>
            <a:r>
              <a:rPr lang="en-AU" sz="2400" dirty="0"/>
              <a:t>Harvey </a:t>
            </a:r>
            <a:r>
              <a:rPr lang="en-AU" sz="2400" dirty="0" smtClean="0"/>
              <a:t>wanted </a:t>
            </a:r>
            <a:r>
              <a:rPr lang="en-AU" sz="2400" dirty="0"/>
              <a:t>to buy </a:t>
            </a:r>
            <a:r>
              <a:rPr lang="en-AU" sz="2400" dirty="0" smtClean="0"/>
              <a:t>Bumper </a:t>
            </a:r>
            <a:r>
              <a:rPr lang="en-AU" sz="2400" dirty="0"/>
              <a:t>Hall </a:t>
            </a:r>
            <a:r>
              <a:rPr lang="en-AU" sz="2400" dirty="0" smtClean="0"/>
              <a:t>Pen </a:t>
            </a:r>
            <a:r>
              <a:rPr lang="en-AU" sz="2400" dirty="0"/>
              <a:t>from </a:t>
            </a:r>
            <a:r>
              <a:rPr lang="en-AU" sz="2400" dirty="0" err="1"/>
              <a:t>Facey</a:t>
            </a:r>
            <a:r>
              <a:rPr lang="en-AU" sz="2400" dirty="0"/>
              <a:t>. Harvey </a:t>
            </a:r>
            <a:r>
              <a:rPr lang="en-AU" sz="2400" dirty="0" smtClean="0"/>
              <a:t>telegrammed </a:t>
            </a:r>
            <a:r>
              <a:rPr lang="en-AU" sz="2400" dirty="0"/>
              <a:t>to </a:t>
            </a:r>
            <a:r>
              <a:rPr lang="en-AU" sz="2400" dirty="0" err="1"/>
              <a:t>Facey</a:t>
            </a:r>
            <a:r>
              <a:rPr lang="en-AU" sz="2400" dirty="0"/>
              <a:t> as follows:</a:t>
            </a:r>
          </a:p>
          <a:p>
            <a:pPr marL="400050" lvl="1" indent="0">
              <a:buNone/>
            </a:pPr>
            <a:r>
              <a:rPr lang="en-AU" sz="2000" i="1" dirty="0"/>
              <a:t>"Will you sell </a:t>
            </a:r>
            <a:r>
              <a:rPr lang="en-AU" sz="2000" i="1" dirty="0" smtClean="0"/>
              <a:t>us Bumper </a:t>
            </a:r>
            <a:r>
              <a:rPr lang="en-AU" sz="2000" i="1" dirty="0"/>
              <a:t>Hall </a:t>
            </a:r>
            <a:r>
              <a:rPr lang="en-AU" sz="2000" i="1" dirty="0" smtClean="0"/>
              <a:t>Pen</a:t>
            </a:r>
            <a:r>
              <a:rPr lang="en-AU" sz="2000" i="1" dirty="0"/>
              <a:t>? Telegraph lowest cash price..."</a:t>
            </a:r>
          </a:p>
          <a:p>
            <a:pPr marL="0" indent="0">
              <a:buNone/>
            </a:pPr>
            <a:r>
              <a:rPr lang="en-AU" sz="2400" dirty="0" err="1"/>
              <a:t>Facey</a:t>
            </a:r>
            <a:r>
              <a:rPr lang="en-AU" sz="2400" dirty="0"/>
              <a:t> replied:</a:t>
            </a:r>
          </a:p>
          <a:p>
            <a:pPr marL="400050" lvl="1" indent="0">
              <a:buNone/>
            </a:pPr>
            <a:r>
              <a:rPr lang="en-AU" sz="2000" i="1" dirty="0" smtClean="0"/>
              <a:t>“Lowest </a:t>
            </a:r>
            <a:r>
              <a:rPr lang="en-AU" sz="2000" i="1" dirty="0"/>
              <a:t>price for </a:t>
            </a:r>
            <a:r>
              <a:rPr lang="en-AU" sz="2000" i="1" dirty="0" smtClean="0"/>
              <a:t>Bumper </a:t>
            </a:r>
            <a:r>
              <a:rPr lang="en-AU" sz="2000" i="1" dirty="0"/>
              <a:t>Hall </a:t>
            </a:r>
            <a:r>
              <a:rPr lang="en-AU" sz="2000" i="1" dirty="0" smtClean="0"/>
              <a:t>Pen </a:t>
            </a:r>
            <a:r>
              <a:rPr lang="en-AU" sz="2000" i="1" dirty="0"/>
              <a:t>£900"</a:t>
            </a:r>
          </a:p>
          <a:p>
            <a:pPr marL="0" indent="0">
              <a:buNone/>
            </a:pPr>
            <a:r>
              <a:rPr lang="en-AU" sz="2400" dirty="0"/>
              <a:t>Harvey responded:</a:t>
            </a:r>
          </a:p>
          <a:p>
            <a:pPr marL="400050" lvl="1" indent="0">
              <a:buNone/>
            </a:pPr>
            <a:r>
              <a:rPr lang="en-AU" sz="2000" i="1" dirty="0" smtClean="0"/>
              <a:t>“We agree </a:t>
            </a:r>
            <a:r>
              <a:rPr lang="en-AU" sz="2000" i="1" dirty="0"/>
              <a:t>to by </a:t>
            </a:r>
            <a:r>
              <a:rPr lang="en-AU" sz="2000" i="1" dirty="0" smtClean="0"/>
              <a:t>Bumper </a:t>
            </a:r>
            <a:r>
              <a:rPr lang="en-AU" sz="2000" i="1" dirty="0"/>
              <a:t>Hall </a:t>
            </a:r>
            <a:r>
              <a:rPr lang="en-AU" sz="2000" i="1" dirty="0" smtClean="0"/>
              <a:t>Pen for the sum of </a:t>
            </a:r>
            <a:r>
              <a:rPr lang="en-AU" sz="2000" i="1" dirty="0"/>
              <a:t>£900 asked by you."</a:t>
            </a:r>
          </a:p>
          <a:p>
            <a:pPr marL="0" indent="0">
              <a:buNone/>
            </a:pPr>
            <a:r>
              <a:rPr lang="en-AU" sz="2400" dirty="0" smtClean="0"/>
              <a:t>The court held </a:t>
            </a:r>
            <a:r>
              <a:rPr lang="en-AU" sz="2400" dirty="0"/>
              <a:t>that </a:t>
            </a:r>
            <a:r>
              <a:rPr lang="en-AU" sz="2400" dirty="0" err="1"/>
              <a:t>Facey</a:t>
            </a:r>
            <a:r>
              <a:rPr lang="en-AU" sz="2400" dirty="0"/>
              <a:t> </a:t>
            </a:r>
            <a:r>
              <a:rPr lang="en-AU" sz="2400" dirty="0" smtClean="0"/>
              <a:t>merely supplied </a:t>
            </a:r>
            <a:r>
              <a:rPr lang="en-AU" sz="2400" dirty="0"/>
              <a:t>factual information as requested. The only offer was </a:t>
            </a:r>
            <a:r>
              <a:rPr lang="en-AU" sz="2400" dirty="0" smtClean="0"/>
              <a:t>made </a:t>
            </a:r>
            <a:r>
              <a:rPr lang="en-AU" sz="2400" dirty="0"/>
              <a:t>by Harvey which </a:t>
            </a:r>
            <a:r>
              <a:rPr lang="en-AU" sz="2400" dirty="0" err="1"/>
              <a:t>Facey</a:t>
            </a:r>
            <a:r>
              <a:rPr lang="en-AU" sz="2400" dirty="0"/>
              <a:t> did not accept.</a:t>
            </a:r>
            <a:r>
              <a:rPr lang="en-AU" sz="2400" i="1" dirty="0"/>
              <a:t/>
            </a:r>
            <a:br>
              <a:rPr lang="en-AU" sz="2400" i="1" dirty="0"/>
            </a:br>
            <a:endParaRPr lang="en-US" sz="24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11</a:t>
            </a:fld>
            <a:endParaRPr lang="en-US" dirty="0"/>
          </a:p>
        </p:txBody>
      </p:sp>
    </p:spTree>
    <p:extLst>
      <p:ext uri="{BB962C8B-B14F-4D97-AF65-F5344CB8AC3E}">
        <p14:creationId xmlns:p14="http://schemas.microsoft.com/office/powerpoint/2010/main" val="35765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lgn="l"/>
            <a:r>
              <a:rPr lang="en-AU" dirty="0" smtClean="0"/>
              <a:t>Offer </a:t>
            </a:r>
            <a:r>
              <a:rPr lang="en-AU" dirty="0"/>
              <a:t>may be withdrawn prior to acceptance</a:t>
            </a:r>
            <a:endParaRPr lang="en-US" dirty="0"/>
          </a:p>
        </p:txBody>
      </p:sp>
      <p:sp>
        <p:nvSpPr>
          <p:cNvPr id="3" name="Content Placeholder 2"/>
          <p:cNvSpPr>
            <a:spLocks noGrp="1"/>
          </p:cNvSpPr>
          <p:nvPr>
            <p:ph idx="1"/>
          </p:nvPr>
        </p:nvSpPr>
        <p:spPr>
          <a:xfrm>
            <a:off x="811162" y="1246248"/>
            <a:ext cx="7875638" cy="4525963"/>
          </a:xfrm>
        </p:spPr>
        <p:txBody>
          <a:bodyPr>
            <a:noAutofit/>
          </a:bodyPr>
          <a:lstStyle/>
          <a:p>
            <a:pPr marL="442913" indent="-442913" algn="ctr">
              <a:buNone/>
            </a:pPr>
            <a:r>
              <a:rPr lang="en-AU" sz="2400" i="1" dirty="0"/>
              <a:t>Routledge v Grant</a:t>
            </a:r>
          </a:p>
          <a:p>
            <a:pPr marL="442913" indent="-442913"/>
            <a:r>
              <a:rPr lang="en-AU" sz="2400" dirty="0"/>
              <a:t>Grant offered to buy Routledge's house. He said he would keep his offer open for six </a:t>
            </a:r>
            <a:r>
              <a:rPr lang="en-AU" sz="2400" dirty="0" smtClean="0"/>
              <a:t>weeks.</a:t>
            </a:r>
          </a:p>
          <a:p>
            <a:pPr marL="442913" indent="-442913"/>
            <a:r>
              <a:rPr lang="en-AU" sz="2400" dirty="0"/>
              <a:t>Grant </a:t>
            </a:r>
            <a:r>
              <a:rPr lang="en-AU" sz="2400" dirty="0" smtClean="0"/>
              <a:t>withdrew </a:t>
            </a:r>
            <a:r>
              <a:rPr lang="en-AU" sz="2400" dirty="0"/>
              <a:t>the </a:t>
            </a:r>
            <a:r>
              <a:rPr lang="en-AU" sz="2400" dirty="0" smtClean="0"/>
              <a:t>offer within </a:t>
            </a:r>
            <a:r>
              <a:rPr lang="en-AU" sz="2400" dirty="0"/>
              <a:t>six </a:t>
            </a:r>
            <a:r>
              <a:rPr lang="en-AU" sz="2400" dirty="0" smtClean="0"/>
              <a:t>weeks </a:t>
            </a:r>
            <a:r>
              <a:rPr lang="en-AU" sz="2400" dirty="0"/>
              <a:t>and before Routledge had accepted the </a:t>
            </a:r>
            <a:r>
              <a:rPr lang="en-AU" sz="2400" dirty="0" smtClean="0"/>
              <a:t>offer. </a:t>
            </a:r>
          </a:p>
          <a:p>
            <a:pPr marL="442913" indent="-442913"/>
            <a:r>
              <a:rPr lang="en-AU" sz="2400" dirty="0" smtClean="0"/>
              <a:t>This </a:t>
            </a:r>
            <a:r>
              <a:rPr lang="en-AU" sz="2400" dirty="0"/>
              <a:t>caused Routledge problems as he had bought another house believing that his would be sold.</a:t>
            </a:r>
          </a:p>
          <a:p>
            <a:pPr marL="442913" indent="-442913"/>
            <a:r>
              <a:rPr lang="en-AU" sz="2400" dirty="0" smtClean="0"/>
              <a:t>The </a:t>
            </a:r>
            <a:r>
              <a:rPr lang="en-AU" sz="2400" dirty="0"/>
              <a:t>court held an </a:t>
            </a:r>
            <a:r>
              <a:rPr lang="en-AU" sz="2400" dirty="0" smtClean="0"/>
              <a:t>offeror </a:t>
            </a:r>
            <a:r>
              <a:rPr lang="en-AU" sz="2400" dirty="0"/>
              <a:t>was entitled to revoke an offer at any time before it was accepted.</a:t>
            </a:r>
            <a:r>
              <a:rPr lang="en-AU" sz="2400" i="1" dirty="0"/>
              <a:t/>
            </a:r>
            <a:br>
              <a:rPr lang="en-AU" sz="2400" i="1" dirty="0"/>
            </a:br>
            <a:endParaRPr lang="en-US" sz="24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12</a:t>
            </a:fld>
            <a:endParaRPr lang="en-US" dirty="0"/>
          </a:p>
        </p:txBody>
      </p:sp>
    </p:spTree>
    <p:extLst>
      <p:ext uri="{BB962C8B-B14F-4D97-AF65-F5344CB8AC3E}">
        <p14:creationId xmlns:p14="http://schemas.microsoft.com/office/powerpoint/2010/main" val="2705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lgn="l"/>
            <a:r>
              <a:rPr lang="en-AU" dirty="0" smtClean="0"/>
              <a:t>Offer </a:t>
            </a:r>
            <a:r>
              <a:rPr lang="en-AU" dirty="0"/>
              <a:t>may be </a:t>
            </a:r>
            <a:r>
              <a:rPr lang="en-AU" dirty="0" smtClean="0"/>
              <a:t>made to entire world</a:t>
            </a:r>
            <a:endParaRPr lang="en-US" dirty="0"/>
          </a:p>
        </p:txBody>
      </p:sp>
      <p:sp>
        <p:nvSpPr>
          <p:cNvPr id="3" name="Content Placeholder 2"/>
          <p:cNvSpPr>
            <a:spLocks noGrp="1"/>
          </p:cNvSpPr>
          <p:nvPr>
            <p:ph idx="1"/>
          </p:nvPr>
        </p:nvSpPr>
        <p:spPr>
          <a:xfrm>
            <a:off x="811162" y="1246248"/>
            <a:ext cx="7875638" cy="4525963"/>
          </a:xfrm>
        </p:spPr>
        <p:txBody>
          <a:bodyPr>
            <a:noAutofit/>
          </a:bodyPr>
          <a:lstStyle/>
          <a:p>
            <a:pPr marL="0" indent="0" algn="ctr">
              <a:buNone/>
            </a:pPr>
            <a:r>
              <a:rPr lang="en-AU" sz="2400" i="1" dirty="0" err="1"/>
              <a:t>Carlill</a:t>
            </a:r>
            <a:r>
              <a:rPr lang="en-AU" sz="2400" i="1" dirty="0"/>
              <a:t> v Carbolic Smoke Ball Co</a:t>
            </a:r>
          </a:p>
          <a:p>
            <a:r>
              <a:rPr lang="en-AU" sz="2400" dirty="0"/>
              <a:t>During an influenza epidemic, a company advertised that </a:t>
            </a:r>
            <a:r>
              <a:rPr lang="en-AU" sz="2400" dirty="0" smtClean="0"/>
              <a:t>it would pay </a:t>
            </a:r>
            <a:r>
              <a:rPr lang="en-AU" sz="2400" dirty="0"/>
              <a:t>£100 </a:t>
            </a:r>
            <a:r>
              <a:rPr lang="en-AU" sz="2400" dirty="0" smtClean="0"/>
              <a:t>to any person who contracted </a:t>
            </a:r>
            <a:r>
              <a:rPr lang="en-AU" sz="2400" dirty="0"/>
              <a:t>influenza after purchasing their </a:t>
            </a:r>
            <a:r>
              <a:rPr lang="en-AU" sz="2400" dirty="0" smtClean="0"/>
              <a:t>“Carbolic </a:t>
            </a:r>
            <a:r>
              <a:rPr lang="en-AU" sz="2400" dirty="0"/>
              <a:t>Smoke Ball" and using it as </a:t>
            </a:r>
            <a:r>
              <a:rPr lang="en-AU" sz="2400" dirty="0" smtClean="0"/>
              <a:t>directed.</a:t>
            </a:r>
            <a:endParaRPr lang="en-AU" sz="2400" dirty="0"/>
          </a:p>
          <a:p>
            <a:r>
              <a:rPr lang="en-AU" sz="2400" dirty="0" err="1" smtClean="0"/>
              <a:t>Carlill</a:t>
            </a:r>
            <a:r>
              <a:rPr lang="en-AU" sz="2400" dirty="0" smtClean="0"/>
              <a:t> </a:t>
            </a:r>
            <a:r>
              <a:rPr lang="en-AU" sz="2400" dirty="0"/>
              <a:t>purchased the </a:t>
            </a:r>
            <a:r>
              <a:rPr lang="en-AU" sz="2400" dirty="0" smtClean="0"/>
              <a:t>Carbolic </a:t>
            </a:r>
            <a:r>
              <a:rPr lang="en-AU" sz="2400" dirty="0"/>
              <a:t>Smoke Ball, used it as directed and still caught </a:t>
            </a:r>
            <a:r>
              <a:rPr lang="en-AU" sz="2400" dirty="0" smtClean="0"/>
              <a:t>influenza. The company refused </a:t>
            </a:r>
            <a:r>
              <a:rPr lang="en-AU" sz="2400" dirty="0"/>
              <a:t>to pay the £100.</a:t>
            </a:r>
          </a:p>
          <a:p>
            <a:r>
              <a:rPr lang="en-AU" sz="2400" dirty="0"/>
              <a:t>The court held that the </a:t>
            </a:r>
            <a:r>
              <a:rPr lang="en-AU" sz="2400" dirty="0" smtClean="0"/>
              <a:t>company’s advertisement </a:t>
            </a:r>
            <a:r>
              <a:rPr lang="en-AU" sz="2400" dirty="0"/>
              <a:t>was an offer which </a:t>
            </a:r>
            <a:r>
              <a:rPr lang="en-AU" sz="2400" dirty="0" err="1" smtClean="0"/>
              <a:t>Carlill</a:t>
            </a:r>
            <a:r>
              <a:rPr lang="en-AU" sz="2400" dirty="0" smtClean="0"/>
              <a:t> </a:t>
            </a:r>
            <a:r>
              <a:rPr lang="en-AU" sz="2400" dirty="0"/>
              <a:t>accepted when she purchased the smoke ball. </a:t>
            </a:r>
            <a:r>
              <a:rPr lang="en-AU" sz="2400" i="1" dirty="0"/>
              <a:t/>
            </a:r>
            <a:br>
              <a:rPr lang="en-AU" sz="2400" i="1" dirty="0"/>
            </a:br>
            <a:endParaRPr lang="en-US" sz="24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13</a:t>
            </a:fld>
            <a:endParaRPr lang="en-US" dirty="0"/>
          </a:p>
        </p:txBody>
      </p:sp>
    </p:spTree>
    <p:extLst>
      <p:ext uri="{BB962C8B-B14F-4D97-AF65-F5344CB8AC3E}">
        <p14:creationId xmlns:p14="http://schemas.microsoft.com/office/powerpoint/2010/main" val="8721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57188" algn="l"/>
            <a:r>
              <a:rPr lang="en-AU" sz="3200" dirty="0" smtClean="0"/>
              <a:t>Offer </a:t>
            </a:r>
            <a:r>
              <a:rPr lang="en-AU" sz="3200" dirty="0"/>
              <a:t>is different from an invitation to treat</a:t>
            </a:r>
            <a:endParaRPr lang="en-US" sz="3200" dirty="0"/>
          </a:p>
        </p:txBody>
      </p:sp>
      <p:sp>
        <p:nvSpPr>
          <p:cNvPr id="3" name="Content Placeholder 2"/>
          <p:cNvSpPr>
            <a:spLocks noGrp="1"/>
          </p:cNvSpPr>
          <p:nvPr>
            <p:ph idx="1"/>
          </p:nvPr>
        </p:nvSpPr>
        <p:spPr>
          <a:xfrm>
            <a:off x="811162" y="1246248"/>
            <a:ext cx="7875638" cy="4525963"/>
          </a:xfrm>
        </p:spPr>
        <p:txBody>
          <a:bodyPr>
            <a:noAutofit/>
          </a:bodyPr>
          <a:lstStyle/>
          <a:p>
            <a:pPr marL="0" indent="0" algn="ctr">
              <a:buNone/>
            </a:pPr>
            <a:r>
              <a:rPr lang="en-AU" sz="2400" i="1" dirty="0"/>
              <a:t>Pharmaceutical Society v </a:t>
            </a:r>
            <a:r>
              <a:rPr lang="en-AU" sz="2400" i="1" dirty="0" smtClean="0"/>
              <a:t>Boots</a:t>
            </a:r>
          </a:p>
          <a:p>
            <a:pPr marL="442913" indent="-442913">
              <a:tabLst>
                <a:tab pos="442913" algn="l"/>
              </a:tabLst>
            </a:pPr>
            <a:r>
              <a:rPr lang="en-AU" sz="2400" dirty="0"/>
              <a:t>It was illegal to sell certain drugs unless the sale was made </a:t>
            </a:r>
            <a:r>
              <a:rPr lang="en-AU" sz="2400" dirty="0" smtClean="0"/>
              <a:t>by a pharmacist.</a:t>
            </a:r>
            <a:endParaRPr lang="en-AU" sz="2400" dirty="0"/>
          </a:p>
          <a:p>
            <a:pPr marL="442913" indent="-442913">
              <a:tabLst>
                <a:tab pos="442913" algn="l"/>
              </a:tabLst>
            </a:pPr>
            <a:r>
              <a:rPr lang="en-AU" sz="2400" dirty="0"/>
              <a:t>The defendant operated a </a:t>
            </a:r>
            <a:r>
              <a:rPr lang="en-AU" sz="2400" dirty="0" smtClean="0"/>
              <a:t>self </a:t>
            </a:r>
            <a:r>
              <a:rPr lang="en-AU" sz="2400" dirty="0"/>
              <a:t>service chemist shop. </a:t>
            </a:r>
            <a:endParaRPr lang="en-AU" sz="2400" dirty="0" smtClean="0"/>
          </a:p>
          <a:p>
            <a:pPr marL="442913" indent="-442913">
              <a:tabLst>
                <a:tab pos="442913" algn="l"/>
              </a:tabLst>
            </a:pPr>
            <a:r>
              <a:rPr lang="en-AU" sz="2400" dirty="0" smtClean="0"/>
              <a:t>Customers </a:t>
            </a:r>
            <a:r>
              <a:rPr lang="en-AU" sz="2400" dirty="0"/>
              <a:t>selected their </a:t>
            </a:r>
            <a:r>
              <a:rPr lang="en-AU" sz="2400" dirty="0" smtClean="0"/>
              <a:t>drugs and </a:t>
            </a:r>
            <a:r>
              <a:rPr lang="en-AU" sz="2400" dirty="0"/>
              <a:t>took them to the checkout located near the </a:t>
            </a:r>
            <a:r>
              <a:rPr lang="en-AU" sz="2400" dirty="0" smtClean="0"/>
              <a:t>exit.</a:t>
            </a:r>
          </a:p>
          <a:p>
            <a:pPr marL="442913" indent="-442913">
              <a:tabLst>
                <a:tab pos="442913" algn="l"/>
              </a:tabLst>
            </a:pPr>
            <a:r>
              <a:rPr lang="en-AU" sz="2400" dirty="0" smtClean="0"/>
              <a:t>A pharmacist supervised the checkout and approved or cancelled the sale.</a:t>
            </a:r>
            <a:endParaRPr lang="en-AU" sz="2400" dirty="0"/>
          </a:p>
        </p:txBody>
      </p:sp>
      <p:sp>
        <p:nvSpPr>
          <p:cNvPr id="4" name="Slide Number Placeholder 3"/>
          <p:cNvSpPr>
            <a:spLocks noGrp="1"/>
          </p:cNvSpPr>
          <p:nvPr>
            <p:ph type="sldNum" sz="quarter" idx="12"/>
          </p:nvPr>
        </p:nvSpPr>
        <p:spPr/>
        <p:txBody>
          <a:bodyPr/>
          <a:lstStyle/>
          <a:p>
            <a:fld id="{228855B0-D62E-9E44-B7EF-8E49D31AD382}" type="slidenum">
              <a:rPr lang="en-US" smtClean="0"/>
              <a:t>14</a:t>
            </a:fld>
            <a:endParaRPr lang="en-US" dirty="0"/>
          </a:p>
        </p:txBody>
      </p:sp>
    </p:spTree>
    <p:extLst>
      <p:ext uri="{BB962C8B-B14F-4D97-AF65-F5344CB8AC3E}">
        <p14:creationId xmlns:p14="http://schemas.microsoft.com/office/powerpoint/2010/main" val="321362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57188" algn="l"/>
            <a:r>
              <a:rPr lang="en-AU" sz="3200" dirty="0" smtClean="0"/>
              <a:t>Offer </a:t>
            </a:r>
            <a:r>
              <a:rPr lang="en-AU" sz="3200" dirty="0"/>
              <a:t>is different from an invitation to treat</a:t>
            </a:r>
            <a:endParaRPr lang="en-US" sz="3200" dirty="0"/>
          </a:p>
        </p:txBody>
      </p:sp>
      <p:sp>
        <p:nvSpPr>
          <p:cNvPr id="3" name="Content Placeholder 2"/>
          <p:cNvSpPr>
            <a:spLocks noGrp="1"/>
          </p:cNvSpPr>
          <p:nvPr>
            <p:ph idx="1"/>
          </p:nvPr>
        </p:nvSpPr>
        <p:spPr>
          <a:xfrm>
            <a:off x="811162" y="1246248"/>
            <a:ext cx="7875638" cy="4525963"/>
          </a:xfrm>
        </p:spPr>
        <p:txBody>
          <a:bodyPr>
            <a:noAutofit/>
          </a:bodyPr>
          <a:lstStyle/>
          <a:p>
            <a:pPr marL="0" indent="0" algn="ctr">
              <a:buNone/>
            </a:pPr>
            <a:r>
              <a:rPr lang="en-AU" sz="2400" i="1" dirty="0"/>
              <a:t>Pharmaceutical Society v </a:t>
            </a:r>
            <a:r>
              <a:rPr lang="en-AU" sz="2400" i="1" dirty="0" smtClean="0"/>
              <a:t>Boots (</a:t>
            </a:r>
            <a:r>
              <a:rPr lang="en-AU" sz="2400" i="1" dirty="0" err="1" smtClean="0"/>
              <a:t>cont</a:t>
            </a:r>
            <a:r>
              <a:rPr lang="en-AU" sz="2400" i="1" dirty="0" smtClean="0"/>
              <a:t>)</a:t>
            </a:r>
          </a:p>
          <a:p>
            <a:pPr marL="442913" indent="-442913"/>
            <a:r>
              <a:rPr lang="en-AU" sz="2400" dirty="0" smtClean="0"/>
              <a:t>If </a:t>
            </a:r>
            <a:r>
              <a:rPr lang="en-AU" sz="2400" dirty="0"/>
              <a:t>the display of the goods was an offer, then the contract was made when the customer brought </a:t>
            </a:r>
            <a:r>
              <a:rPr lang="en-AU" sz="2400" dirty="0" smtClean="0"/>
              <a:t>the </a:t>
            </a:r>
            <a:r>
              <a:rPr lang="en-AU" sz="2400" dirty="0"/>
              <a:t>goods to the checkout. An offence occurred.</a:t>
            </a:r>
          </a:p>
          <a:p>
            <a:pPr marL="442913" indent="-442913"/>
            <a:r>
              <a:rPr lang="en-AU" sz="2400" dirty="0"/>
              <a:t>If the offer </a:t>
            </a:r>
            <a:r>
              <a:rPr lang="en-AU" sz="2400" dirty="0" smtClean="0"/>
              <a:t>occurred when </a:t>
            </a:r>
            <a:r>
              <a:rPr lang="en-AU" sz="2400" dirty="0"/>
              <a:t>the customer brought the goods to the checkout, then the contract was made when the pharmacist approved the sale</a:t>
            </a:r>
            <a:r>
              <a:rPr lang="en-AU" sz="2400" dirty="0" smtClean="0"/>
              <a:t>. No offence occurred.</a:t>
            </a:r>
            <a:endParaRPr lang="en-AU" sz="2400" dirty="0"/>
          </a:p>
          <a:p>
            <a:pPr marL="0" indent="0">
              <a:buNone/>
            </a:pPr>
            <a:r>
              <a:rPr lang="en-AU" sz="2400" dirty="0"/>
              <a:t>The court held </a:t>
            </a:r>
            <a:r>
              <a:rPr lang="en-AU" sz="2400" dirty="0" smtClean="0"/>
              <a:t>that:</a:t>
            </a:r>
          </a:p>
          <a:p>
            <a:pPr marL="442913" indent="-442913"/>
            <a:r>
              <a:rPr lang="en-AU" sz="2400" dirty="0" smtClean="0"/>
              <a:t>The customer made the offer when presenting </a:t>
            </a:r>
            <a:r>
              <a:rPr lang="en-AU" sz="2400" dirty="0"/>
              <a:t>the item at the checkout </a:t>
            </a:r>
            <a:r>
              <a:rPr lang="en-AU" sz="2400" dirty="0" smtClean="0"/>
              <a:t>counter.</a:t>
            </a:r>
          </a:p>
          <a:p>
            <a:pPr marL="442913" indent="-442913"/>
            <a:r>
              <a:rPr lang="en-AU" sz="2400" dirty="0" smtClean="0"/>
              <a:t>The </a:t>
            </a:r>
            <a:r>
              <a:rPr lang="en-AU" sz="2400" dirty="0"/>
              <a:t>display of goods amounted to no more than an "invitation to treat".</a:t>
            </a:r>
            <a:br>
              <a:rPr lang="en-AU" sz="2400" dirty="0"/>
            </a:br>
            <a:endParaRPr lang="en-US" sz="2400"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15</a:t>
            </a:fld>
            <a:endParaRPr lang="en-US" dirty="0"/>
          </a:p>
        </p:txBody>
      </p:sp>
    </p:spTree>
    <p:extLst>
      <p:ext uri="{BB962C8B-B14F-4D97-AF65-F5344CB8AC3E}">
        <p14:creationId xmlns:p14="http://schemas.microsoft.com/office/powerpoint/2010/main" val="36428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An acceptance …</a:t>
            </a:r>
            <a:endParaRPr lang="en-US" dirty="0"/>
          </a:p>
        </p:txBody>
      </p:sp>
      <p:sp>
        <p:nvSpPr>
          <p:cNvPr id="3" name="Content Placeholder 2"/>
          <p:cNvSpPr>
            <a:spLocks noGrp="1"/>
          </p:cNvSpPr>
          <p:nvPr>
            <p:ph idx="1"/>
          </p:nvPr>
        </p:nvSpPr>
        <p:spPr>
          <a:xfrm>
            <a:off x="796412" y="1172508"/>
            <a:ext cx="7919884" cy="4525963"/>
          </a:xfrm>
        </p:spPr>
        <p:txBody>
          <a:bodyPr>
            <a:normAutofit fontScale="70000" lnSpcReduction="20000"/>
          </a:bodyPr>
          <a:lstStyle/>
          <a:p>
            <a:pPr marL="357188" indent="0">
              <a:buNone/>
            </a:pPr>
            <a:endParaRPr lang="en-AU" sz="1200" dirty="0" smtClean="0"/>
          </a:p>
          <a:p>
            <a:pPr marL="442913" indent="-442913"/>
            <a:r>
              <a:rPr lang="en-AU" dirty="0" smtClean="0"/>
              <a:t>must be absolute and unconditional: </a:t>
            </a:r>
          </a:p>
          <a:p>
            <a:pPr marL="442913" indent="-442913">
              <a:buNone/>
            </a:pPr>
            <a:r>
              <a:rPr lang="en-AU" dirty="0"/>
              <a:t>	</a:t>
            </a:r>
            <a:r>
              <a:rPr lang="en-AU" dirty="0" smtClean="0"/>
              <a:t>see </a:t>
            </a:r>
            <a:r>
              <a:rPr lang="en-AU" i="1" dirty="0" smtClean="0"/>
              <a:t>Masters v Cameron</a:t>
            </a:r>
          </a:p>
          <a:p>
            <a:pPr marL="442913" indent="-442913"/>
            <a:r>
              <a:rPr lang="en-AU" dirty="0" smtClean="0"/>
              <a:t>must be communicated:</a:t>
            </a:r>
          </a:p>
          <a:p>
            <a:pPr marL="0" indent="0">
              <a:buNone/>
            </a:pPr>
            <a:r>
              <a:rPr lang="en-AU" dirty="0"/>
              <a:t>	</a:t>
            </a:r>
            <a:r>
              <a:rPr lang="en-AU" dirty="0" smtClean="0"/>
              <a:t>see </a:t>
            </a:r>
            <a:r>
              <a:rPr lang="en-AU" i="1" dirty="0" smtClean="0"/>
              <a:t>Felthouse v Bindley</a:t>
            </a:r>
          </a:p>
          <a:p>
            <a:pPr marL="442913" indent="-442913"/>
            <a:r>
              <a:rPr lang="en-AU" dirty="0" smtClean="0"/>
              <a:t>must be made in reliance of the offer: </a:t>
            </a:r>
          </a:p>
          <a:p>
            <a:pPr marL="442913" indent="-442913">
              <a:buNone/>
            </a:pPr>
            <a:r>
              <a:rPr lang="en-AU" dirty="0"/>
              <a:t>	</a:t>
            </a:r>
            <a:r>
              <a:rPr lang="en-AU" dirty="0" smtClean="0"/>
              <a:t>see </a:t>
            </a:r>
            <a:r>
              <a:rPr lang="en-AU" i="1" dirty="0" smtClean="0"/>
              <a:t>R v Clarke</a:t>
            </a:r>
          </a:p>
          <a:p>
            <a:pPr marL="442913" indent="-442913"/>
            <a:r>
              <a:rPr lang="en-AU" dirty="0" smtClean="0"/>
              <a:t>must be made in accordance with the terms of the offer: </a:t>
            </a:r>
          </a:p>
          <a:p>
            <a:pPr marL="442913" indent="-442913">
              <a:buNone/>
            </a:pPr>
            <a:r>
              <a:rPr lang="en-AU" dirty="0"/>
              <a:t>	</a:t>
            </a:r>
            <a:r>
              <a:rPr lang="en-AU" dirty="0" smtClean="0"/>
              <a:t>see </a:t>
            </a:r>
            <a:r>
              <a:rPr lang="en-AU" i="1" dirty="0" smtClean="0"/>
              <a:t>Gilbert J McCaul Pty Ltd v Pitt Club Ltd</a:t>
            </a:r>
            <a:endParaRPr lang="en-AU" i="1" dirty="0"/>
          </a:p>
          <a:p>
            <a:pPr marL="442913" indent="-442913"/>
            <a:r>
              <a:rPr lang="en-AU" dirty="0" smtClean="0"/>
              <a:t>may be forwarded by post and is effective as soon as it is posted:</a:t>
            </a:r>
          </a:p>
          <a:p>
            <a:pPr marL="0" indent="0">
              <a:buNone/>
            </a:pPr>
            <a:r>
              <a:rPr lang="en-AU" dirty="0"/>
              <a:t>	</a:t>
            </a:r>
            <a:r>
              <a:rPr lang="en-AU" dirty="0" smtClean="0"/>
              <a:t>see </a:t>
            </a:r>
            <a:r>
              <a:rPr lang="en-AU" i="1" dirty="0" smtClean="0"/>
              <a:t>Adams v Lindsell</a:t>
            </a:r>
          </a:p>
        </p:txBody>
      </p:sp>
      <p:sp>
        <p:nvSpPr>
          <p:cNvPr id="4" name="Slide Number Placeholder 3"/>
          <p:cNvSpPr>
            <a:spLocks noGrp="1"/>
          </p:cNvSpPr>
          <p:nvPr>
            <p:ph type="sldNum" sz="quarter" idx="12"/>
          </p:nvPr>
        </p:nvSpPr>
        <p:spPr/>
        <p:txBody>
          <a:bodyPr/>
          <a:lstStyle/>
          <a:p>
            <a:fld id="{228855B0-D62E-9E44-B7EF-8E49D31AD382}" type="slidenum">
              <a:rPr lang="en-US" smtClean="0"/>
              <a:t>16</a:t>
            </a:fld>
            <a:endParaRPr lang="en-US" dirty="0"/>
          </a:p>
        </p:txBody>
      </p:sp>
    </p:spTree>
    <p:extLst>
      <p:ext uri="{BB962C8B-B14F-4D97-AF65-F5344CB8AC3E}">
        <p14:creationId xmlns:p14="http://schemas.microsoft.com/office/powerpoint/2010/main" val="35609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57188" algn="l"/>
            <a:r>
              <a:rPr lang="en-US" sz="2800" dirty="0" smtClean="0"/>
              <a:t>An acceptance </a:t>
            </a:r>
            <a:r>
              <a:rPr lang="en-AU" sz="2800" dirty="0"/>
              <a:t>must be absolute and unconditional</a:t>
            </a:r>
            <a:endParaRPr lang="en-US" sz="2800" dirty="0"/>
          </a:p>
        </p:txBody>
      </p:sp>
      <p:sp>
        <p:nvSpPr>
          <p:cNvPr id="3" name="Content Placeholder 2"/>
          <p:cNvSpPr>
            <a:spLocks noGrp="1"/>
          </p:cNvSpPr>
          <p:nvPr>
            <p:ph idx="1"/>
          </p:nvPr>
        </p:nvSpPr>
        <p:spPr>
          <a:xfrm>
            <a:off x="796412" y="1172508"/>
            <a:ext cx="7919884" cy="4525963"/>
          </a:xfrm>
        </p:spPr>
        <p:txBody>
          <a:bodyPr>
            <a:normAutofit fontScale="85000" lnSpcReduction="20000"/>
          </a:bodyPr>
          <a:lstStyle/>
          <a:p>
            <a:pPr marL="357188" indent="0">
              <a:buNone/>
            </a:pPr>
            <a:endParaRPr lang="en-AU" sz="1200" dirty="0" smtClean="0"/>
          </a:p>
          <a:p>
            <a:pPr marL="442913" indent="-442913" algn="ctr">
              <a:buNone/>
            </a:pPr>
            <a:r>
              <a:rPr lang="en-AU" i="1" dirty="0" smtClean="0"/>
              <a:t>Masters v Cameron</a:t>
            </a:r>
          </a:p>
          <a:p>
            <a:pPr marL="0" indent="0">
              <a:buNone/>
            </a:pPr>
            <a:r>
              <a:rPr lang="en-AU" dirty="0"/>
              <a:t>A signed </a:t>
            </a:r>
            <a:r>
              <a:rPr lang="en-AU" dirty="0" smtClean="0"/>
              <a:t>document </a:t>
            </a:r>
            <a:r>
              <a:rPr lang="en-AU" dirty="0"/>
              <a:t>prepared by a real estate agent contained this term</a:t>
            </a:r>
            <a:r>
              <a:rPr lang="en-AU" dirty="0" smtClean="0"/>
              <a:t>:</a:t>
            </a:r>
          </a:p>
          <a:p>
            <a:pPr marL="0" indent="0">
              <a:buNone/>
            </a:pPr>
            <a:endParaRPr lang="en-AU" dirty="0"/>
          </a:p>
          <a:p>
            <a:pPr marL="400050" lvl="1" indent="0">
              <a:buNone/>
            </a:pPr>
            <a:r>
              <a:rPr lang="en-AU" i="1" dirty="0" smtClean="0"/>
              <a:t>“This </a:t>
            </a:r>
            <a:r>
              <a:rPr lang="en-AU" i="1" dirty="0"/>
              <a:t>agreement is made subject to the preparation of a formal contract of sale which shall be acceptable to my solicitors on the above terms and conditions</a:t>
            </a:r>
            <a:r>
              <a:rPr lang="en-AU" i="1" dirty="0" smtClean="0"/>
              <a:t>...“</a:t>
            </a:r>
          </a:p>
          <a:p>
            <a:pPr marL="400050" lvl="1" indent="0">
              <a:buNone/>
            </a:pPr>
            <a:endParaRPr lang="en-AU" i="1" dirty="0"/>
          </a:p>
          <a:p>
            <a:pPr marL="0" indent="0">
              <a:buNone/>
            </a:pPr>
            <a:r>
              <a:rPr lang="en-AU" dirty="0"/>
              <a:t>The </a:t>
            </a:r>
            <a:r>
              <a:rPr lang="en-AU" dirty="0" smtClean="0"/>
              <a:t>document covered </a:t>
            </a:r>
            <a:r>
              <a:rPr lang="en-AU" dirty="0"/>
              <a:t>all </a:t>
            </a:r>
            <a:r>
              <a:rPr lang="en-AU" dirty="0" smtClean="0"/>
              <a:t>essential </a:t>
            </a:r>
            <a:r>
              <a:rPr lang="en-AU" dirty="0"/>
              <a:t>terms of a sale including sale </a:t>
            </a:r>
            <a:r>
              <a:rPr lang="en-AU" dirty="0" smtClean="0"/>
              <a:t>price &amp; deposit.</a:t>
            </a:r>
            <a:endParaRPr lang="en-AU" dirty="0"/>
          </a:p>
          <a:p>
            <a:pPr marL="0" indent="0">
              <a:buNone/>
            </a:pPr>
            <a:r>
              <a:rPr lang="en-AU" dirty="0" smtClean="0"/>
              <a:t>The purchaser refused </a:t>
            </a:r>
            <a:r>
              <a:rPr lang="en-AU" dirty="0"/>
              <a:t>to proceed</a:t>
            </a:r>
            <a:r>
              <a:rPr lang="en-AU" dirty="0" smtClean="0"/>
              <a:t>.</a:t>
            </a:r>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t>17</a:t>
            </a:fld>
            <a:endParaRPr lang="en-US" dirty="0"/>
          </a:p>
        </p:txBody>
      </p:sp>
    </p:spTree>
    <p:extLst>
      <p:ext uri="{BB962C8B-B14F-4D97-AF65-F5344CB8AC3E}">
        <p14:creationId xmlns:p14="http://schemas.microsoft.com/office/powerpoint/2010/main" val="409537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57188" algn="l"/>
            <a:r>
              <a:rPr lang="en-US" sz="2800" dirty="0" smtClean="0"/>
              <a:t>An acceptance </a:t>
            </a:r>
            <a:r>
              <a:rPr lang="en-AU" sz="2800" dirty="0"/>
              <a:t>must be absolute and unconditional</a:t>
            </a:r>
            <a:endParaRPr lang="en-US" sz="2800" dirty="0"/>
          </a:p>
        </p:txBody>
      </p:sp>
      <p:sp>
        <p:nvSpPr>
          <p:cNvPr id="3" name="Content Placeholder 2"/>
          <p:cNvSpPr>
            <a:spLocks noGrp="1"/>
          </p:cNvSpPr>
          <p:nvPr>
            <p:ph idx="1"/>
          </p:nvPr>
        </p:nvSpPr>
        <p:spPr>
          <a:xfrm>
            <a:off x="796412" y="1172508"/>
            <a:ext cx="7919884" cy="4525963"/>
          </a:xfrm>
        </p:spPr>
        <p:txBody>
          <a:bodyPr>
            <a:normAutofit fontScale="77500" lnSpcReduction="20000"/>
          </a:bodyPr>
          <a:lstStyle/>
          <a:p>
            <a:pPr marL="357188" indent="0">
              <a:buNone/>
            </a:pPr>
            <a:endParaRPr lang="en-AU" sz="1200" dirty="0" smtClean="0"/>
          </a:p>
          <a:p>
            <a:pPr marL="442913" indent="-442913" algn="ctr">
              <a:buNone/>
            </a:pPr>
            <a:r>
              <a:rPr lang="en-AU" i="1" dirty="0" smtClean="0"/>
              <a:t>Masters v Cameron</a:t>
            </a:r>
          </a:p>
          <a:p>
            <a:pPr marL="0" indent="0">
              <a:buNone/>
            </a:pPr>
            <a:r>
              <a:rPr lang="en-AU" dirty="0" smtClean="0"/>
              <a:t>The </a:t>
            </a:r>
            <a:r>
              <a:rPr lang="en-AU" dirty="0"/>
              <a:t>High Court said </a:t>
            </a:r>
            <a:r>
              <a:rPr lang="en-AU" dirty="0" smtClean="0"/>
              <a:t>that</a:t>
            </a:r>
          </a:p>
          <a:p>
            <a:r>
              <a:rPr lang="en-AU" dirty="0"/>
              <a:t>T</a:t>
            </a:r>
            <a:r>
              <a:rPr lang="en-AU" dirty="0" smtClean="0"/>
              <a:t>here </a:t>
            </a:r>
            <a:r>
              <a:rPr lang="en-AU" dirty="0"/>
              <a:t>were three </a:t>
            </a:r>
            <a:r>
              <a:rPr lang="en-AU" dirty="0" smtClean="0"/>
              <a:t>possibilities:</a:t>
            </a:r>
            <a:endParaRPr lang="en-AU" dirty="0"/>
          </a:p>
          <a:p>
            <a:pPr marL="914400" lvl="1" indent="-514350">
              <a:buFont typeface="+mj-lt"/>
              <a:buAutoNum type="arabicPeriod"/>
            </a:pPr>
            <a:r>
              <a:rPr lang="en-AU" dirty="0" smtClean="0"/>
              <a:t>There </a:t>
            </a:r>
            <a:r>
              <a:rPr lang="en-AU" dirty="0"/>
              <a:t>is a contract which is </a:t>
            </a:r>
            <a:r>
              <a:rPr lang="en-AU" dirty="0" smtClean="0"/>
              <a:t>immediately </a:t>
            </a:r>
            <a:r>
              <a:rPr lang="en-AU" dirty="0"/>
              <a:t>binding and one other terms is </a:t>
            </a:r>
            <a:r>
              <a:rPr lang="en-AU" dirty="0" smtClean="0"/>
              <a:t>that </a:t>
            </a:r>
            <a:r>
              <a:rPr lang="en-AU" dirty="0"/>
              <a:t>formal documentation will be prepared.</a:t>
            </a:r>
          </a:p>
          <a:p>
            <a:pPr marL="914400" lvl="1" indent="-514350">
              <a:buFont typeface="+mj-lt"/>
              <a:buAutoNum type="arabicPeriod"/>
            </a:pPr>
            <a:r>
              <a:rPr lang="en-AU" dirty="0" smtClean="0"/>
              <a:t>There </a:t>
            </a:r>
            <a:r>
              <a:rPr lang="en-AU" dirty="0"/>
              <a:t>is a contract and nothing can happen until a formal contract is prepared.</a:t>
            </a:r>
          </a:p>
          <a:p>
            <a:pPr marL="914400" lvl="1" indent="-514350">
              <a:buFont typeface="+mj-lt"/>
              <a:buAutoNum type="arabicPeriod"/>
            </a:pPr>
            <a:r>
              <a:rPr lang="en-AU" dirty="0" smtClean="0"/>
              <a:t>There </a:t>
            </a:r>
            <a:r>
              <a:rPr lang="en-AU" dirty="0"/>
              <a:t>is no contract.</a:t>
            </a:r>
          </a:p>
          <a:p>
            <a:r>
              <a:rPr lang="en-AU" sz="3100" dirty="0"/>
              <a:t>Normally an arrangement made "subject contract" is presumed not to be a contract.</a:t>
            </a:r>
          </a:p>
          <a:p>
            <a:r>
              <a:rPr lang="en-AU" sz="3100" dirty="0"/>
              <a:t>There was no evidence in this case to displace the general rule.</a:t>
            </a:r>
          </a:p>
        </p:txBody>
      </p:sp>
      <p:sp>
        <p:nvSpPr>
          <p:cNvPr id="4" name="Slide Number Placeholder 3"/>
          <p:cNvSpPr>
            <a:spLocks noGrp="1"/>
          </p:cNvSpPr>
          <p:nvPr>
            <p:ph type="sldNum" sz="quarter" idx="12"/>
          </p:nvPr>
        </p:nvSpPr>
        <p:spPr/>
        <p:txBody>
          <a:bodyPr/>
          <a:lstStyle/>
          <a:p>
            <a:fld id="{228855B0-D62E-9E44-B7EF-8E49D31AD382}" type="slidenum">
              <a:rPr lang="en-US" smtClean="0"/>
              <a:t>18</a:t>
            </a:fld>
            <a:endParaRPr lang="en-US" dirty="0"/>
          </a:p>
        </p:txBody>
      </p:sp>
    </p:spTree>
    <p:extLst>
      <p:ext uri="{BB962C8B-B14F-4D97-AF65-F5344CB8AC3E}">
        <p14:creationId xmlns:p14="http://schemas.microsoft.com/office/powerpoint/2010/main" val="1981814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480584" y="2889753"/>
            <a:ext cx="2031924" cy="2644155"/>
            <a:chOff x="6480584" y="2889753"/>
            <a:chExt cx="2031924" cy="2644155"/>
          </a:xfrm>
        </p:grpSpPr>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09"/>
            <a:stretch/>
          </p:blipFill>
          <p:spPr bwMode="auto">
            <a:xfrm>
              <a:off x="6480584" y="2889753"/>
              <a:ext cx="2031924" cy="264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407" b="93220" l="4865" r="96757">
                          <a14:foregroundMark x1="68649" y1="56610" x2="68649" y2="56610"/>
                          <a14:foregroundMark x1="58378" y1="74576" x2="58378" y2="74576"/>
                          <a14:foregroundMark x1="24865" y1="94576" x2="24865" y2="94576"/>
                          <a14:foregroundMark x1="52973" y1="72881" x2="52973" y2="72881"/>
                          <a14:foregroundMark x1="30000" y1="4407" x2="30000" y2="4407"/>
                          <a14:foregroundMark x1="45676" y1="12881" x2="45676" y2="12881"/>
                          <a14:foregroundMark x1="49189" y1="22034" x2="49189" y2="22034"/>
                          <a14:foregroundMark x1="56216" y1="34237" x2="56216" y2="34237"/>
                          <a14:foregroundMark x1="59730" y1="38305" x2="59730" y2="38305"/>
                          <a14:foregroundMark x1="25405" y1="59661" x2="25405" y2="59661"/>
                          <a14:foregroundMark x1="24054" y1="55254" x2="24054" y2="55254"/>
                          <a14:foregroundMark x1="37027" y1="52203" x2="37027" y2="52203"/>
                          <a14:foregroundMark x1="92703" y1="55932" x2="92703" y2="55932"/>
                          <a14:foregroundMark x1="4865" y1="36949" x2="4865" y2="36949"/>
                          <a14:backgroundMark x1="66216" y1="86102" x2="66216" y2="86102"/>
                          <a14:backgroundMark x1="77297" y1="97966" x2="77297" y2="97966"/>
                          <a14:backgroundMark x1="72162" y1="21356" x2="72162" y2="21356"/>
                          <a14:backgroundMark x1="24865" y1="23051" x2="24865" y2="23051"/>
                          <a14:backgroundMark x1="3784" y1="11525" x2="3784" y2="11525"/>
                          <a14:backgroundMark x1="2703" y1="81356" x2="2703" y2="81356"/>
                          <a14:backgroundMark x1="33784" y1="83729" x2="33784" y2="83729"/>
                        </a14:backgroundRemoval>
                      </a14:imgEffect>
                    </a14:imgLayer>
                  </a14:imgProps>
                </a:ext>
                <a:ext uri="{28A0092B-C50C-407E-A947-70E740481C1C}">
                  <a14:useLocalDpi xmlns:a14="http://schemas.microsoft.com/office/drawing/2010/main" val="0"/>
                </a:ext>
              </a:extLst>
            </a:blip>
            <a:srcRect/>
            <a:stretch>
              <a:fillRect/>
            </a:stretch>
          </p:blipFill>
          <p:spPr bwMode="auto">
            <a:xfrm rot="6616012">
              <a:off x="7685976" y="3558533"/>
              <a:ext cx="477752" cy="38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http://assets.nydailynews.com/polopoly_fs/1.1053517.1333391164!/img/httpImage/image.jpg_gen/derivatives/gallery_1200/ronald-mcdonald.jpg"/>
          <p:cNvPicPr>
            <a:picLocks noChangeAspect="1" noChangeArrowheads="1"/>
          </p:cNvPicPr>
          <p:nvPr/>
        </p:nvPicPr>
        <p:blipFill rotWithShape="1">
          <a:blip r:embed="rId6">
            <a:extLst>
              <a:ext uri="{28A0092B-C50C-407E-A947-70E740481C1C}">
                <a14:useLocalDpi xmlns:a14="http://schemas.microsoft.com/office/drawing/2010/main" val="0"/>
              </a:ext>
            </a:extLst>
          </a:blip>
          <a:srcRect t="1" r="69233" b="40366"/>
          <a:stretch/>
        </p:blipFill>
        <p:spPr bwMode="auto">
          <a:xfrm>
            <a:off x="682081" y="2881657"/>
            <a:ext cx="2030989"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marL="265113"/>
            <a:r>
              <a:rPr lang="en-US" b="1" dirty="0" smtClean="0">
                <a:solidFill>
                  <a:schemeClr val="tx2">
                    <a:lumMod val="75000"/>
                  </a:schemeClr>
                </a:solidFill>
              </a:rPr>
              <a:t>Offer</a:t>
            </a:r>
            <a:r>
              <a:rPr lang="en-US" b="1" dirty="0" smtClean="0"/>
              <a:t> </a:t>
            </a:r>
            <a:r>
              <a:rPr lang="en-US" dirty="0" smtClean="0"/>
              <a:t>and </a:t>
            </a:r>
            <a:r>
              <a:rPr lang="en-US" b="1" dirty="0" smtClean="0">
                <a:solidFill>
                  <a:srgbClr val="FF0000"/>
                </a:solidFill>
              </a:rPr>
              <a:t>Acceptance</a:t>
            </a:r>
            <a:endParaRPr lang="en-US" b="1" dirty="0">
              <a:solidFill>
                <a:srgbClr val="FF0000"/>
              </a:solidFill>
            </a:endParaRPr>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155575" y="1438981"/>
            <a:ext cx="1747325" cy="1165845"/>
          </a:xfrm>
          <a:prstGeom prst="wedgeRoundRectCallout">
            <a:avLst>
              <a:gd name="adj1" fmla="val -6456"/>
              <a:gd name="adj2" fmla="val 91368"/>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If I was to sell you my car, I would want $10,000</a:t>
            </a:r>
            <a:endParaRPr lang="en-AU" i="1" dirty="0"/>
          </a:p>
        </p:txBody>
      </p:sp>
      <p:sp>
        <p:nvSpPr>
          <p:cNvPr id="6" name="AutoShape 2" descr="Image result for abraham lincol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0" name="Rounded Rectangular Callout 19"/>
          <p:cNvSpPr/>
          <p:nvPr/>
        </p:nvSpPr>
        <p:spPr>
          <a:xfrm>
            <a:off x="2801265" y="2881656"/>
            <a:ext cx="1696994" cy="1165845"/>
          </a:xfrm>
          <a:prstGeom prst="wedgeRoundRectCallout">
            <a:avLst>
              <a:gd name="adj1" fmla="val -87189"/>
              <a:gd name="adj2" fmla="val 35637"/>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I’ll sell you my car for $9,000</a:t>
            </a:r>
            <a:endParaRPr lang="en-AU" i="1" dirty="0"/>
          </a:p>
        </p:txBody>
      </p:sp>
      <p:sp>
        <p:nvSpPr>
          <p:cNvPr id="25" name="Rounded Rectangular Callout 24"/>
          <p:cNvSpPr/>
          <p:nvPr/>
        </p:nvSpPr>
        <p:spPr>
          <a:xfrm>
            <a:off x="7204998" y="1485139"/>
            <a:ext cx="1747325" cy="1165845"/>
          </a:xfrm>
          <a:prstGeom prst="wedgeRoundRectCallout">
            <a:avLst>
              <a:gd name="adj1" fmla="val 2190"/>
              <a:gd name="adj2" fmla="val 90480"/>
              <a:gd name="adj3" fmla="val 1666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Hah! Your </a:t>
            </a:r>
            <a:r>
              <a:rPr lang="en-AU" b="1" i="1" dirty="0" smtClean="0"/>
              <a:t>house</a:t>
            </a:r>
            <a:r>
              <a:rPr lang="en-AU" i="1" dirty="0" smtClean="0"/>
              <a:t> for $10,000!</a:t>
            </a:r>
            <a:endParaRPr lang="en-AU" i="1" dirty="0"/>
          </a:p>
        </p:txBody>
      </p:sp>
      <p:sp>
        <p:nvSpPr>
          <p:cNvPr id="22" name="Cloud Callout 21"/>
          <p:cNvSpPr/>
          <p:nvPr/>
        </p:nvSpPr>
        <p:spPr>
          <a:xfrm>
            <a:off x="1989533" y="1417638"/>
            <a:ext cx="2508726" cy="1300848"/>
          </a:xfrm>
          <a:prstGeom prst="cloudCallout">
            <a:avLst>
              <a:gd name="adj1" fmla="val -39157"/>
              <a:gd name="adj2" fmla="val 88659"/>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I would actually sell  for $8,000 </a:t>
            </a:r>
            <a:endParaRPr lang="en-AU" i="1" dirty="0"/>
          </a:p>
        </p:txBody>
      </p:sp>
      <p:sp>
        <p:nvSpPr>
          <p:cNvPr id="27" name="Rounded Rectangular Callout 26"/>
          <p:cNvSpPr/>
          <p:nvPr/>
        </p:nvSpPr>
        <p:spPr>
          <a:xfrm>
            <a:off x="2801265" y="4215157"/>
            <a:ext cx="1696994" cy="1165845"/>
          </a:xfrm>
          <a:prstGeom prst="wedgeRoundRectCallout">
            <a:avLst>
              <a:gd name="adj1" fmla="val -87189"/>
              <a:gd name="adj2" fmla="val -51650"/>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Wait … $9,500!</a:t>
            </a:r>
            <a:endParaRPr lang="en-AU" i="1" dirty="0"/>
          </a:p>
        </p:txBody>
      </p:sp>
      <p:sp>
        <p:nvSpPr>
          <p:cNvPr id="29" name="Rounded Rectangular Callout 28"/>
          <p:cNvSpPr/>
          <p:nvPr/>
        </p:nvSpPr>
        <p:spPr>
          <a:xfrm>
            <a:off x="4614199" y="2881657"/>
            <a:ext cx="1747325" cy="1165845"/>
          </a:xfrm>
          <a:prstGeom prst="wedgeRoundRectCallout">
            <a:avLst>
              <a:gd name="adj1" fmla="val 68026"/>
              <a:gd name="adj2" fmla="val 39878"/>
              <a:gd name="adj3" fmla="val 1666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Well, let me think about it …</a:t>
            </a:r>
            <a:endParaRPr lang="en-AU" i="1" dirty="0"/>
          </a:p>
        </p:txBody>
      </p:sp>
      <p:sp>
        <p:nvSpPr>
          <p:cNvPr id="30" name="Rounded Rectangular Callout 29"/>
          <p:cNvSpPr/>
          <p:nvPr/>
        </p:nvSpPr>
        <p:spPr>
          <a:xfrm>
            <a:off x="4631482" y="4215157"/>
            <a:ext cx="1747325" cy="1165845"/>
          </a:xfrm>
          <a:prstGeom prst="wedgeRoundRectCallout">
            <a:avLst>
              <a:gd name="adj1" fmla="val 73090"/>
              <a:gd name="adj2" fmla="val -36024"/>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a:t>$9,250</a:t>
            </a:r>
          </a:p>
        </p:txBody>
      </p:sp>
      <p:sp>
        <p:nvSpPr>
          <p:cNvPr id="31" name="Rounded Rectangular Callout 30"/>
          <p:cNvSpPr/>
          <p:nvPr/>
        </p:nvSpPr>
        <p:spPr>
          <a:xfrm>
            <a:off x="1989533" y="5622397"/>
            <a:ext cx="2527643" cy="1165845"/>
          </a:xfrm>
          <a:prstGeom prst="wedgeRoundRectCallout">
            <a:avLst>
              <a:gd name="adj1" fmla="val -44172"/>
              <a:gd name="adj2" fmla="val -126288"/>
              <a:gd name="adj3" fmla="val 1666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i="1" dirty="0" smtClean="0"/>
              <a:t>Sold!</a:t>
            </a:r>
            <a:endParaRPr lang="en-AU" sz="3200" i="1" dirty="0"/>
          </a:p>
        </p:txBody>
      </p:sp>
      <p:sp>
        <p:nvSpPr>
          <p:cNvPr id="33" name="Cloud Callout 32"/>
          <p:cNvSpPr/>
          <p:nvPr/>
        </p:nvSpPr>
        <p:spPr>
          <a:xfrm>
            <a:off x="4622532" y="1424233"/>
            <a:ext cx="2508726" cy="1300848"/>
          </a:xfrm>
          <a:prstGeom prst="cloudCallout">
            <a:avLst>
              <a:gd name="adj1" fmla="val 33740"/>
              <a:gd name="adj2" fmla="val 682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i="1" dirty="0" smtClean="0"/>
              <a:t>I would actually buy for $11,000 </a:t>
            </a:r>
            <a:endParaRPr lang="en-AU" i="1" dirty="0"/>
          </a:p>
        </p:txBody>
      </p:sp>
      <p:sp>
        <p:nvSpPr>
          <p:cNvPr id="26" name="AutoShape 4" descr="data:image/jpeg;base64,/9j/4AAQSkZJRgABAQAAAQABAAD/2wCEAAkGBxQTEhUUExQVFRUWGBcbFxcXFxQUFxYXFRcXFxQXFxgYHCggGholHBUXITEhJSkrLi4uFx8zODMsNygtLisBCgoKBQUFDgUFDisZExkrKysrKysrKysrKysrKysrKysrKysrKysrKysrKysrKysrKysrKysrKysrKysrKysrK//AABEIAPAAuQMBIgACEQEDEQH/xAAcAAABBQEBAQAAAAAAAAAAAAAFAAIDBAYHAQj/xABDEAABAwIDBAYHBgQFBAMAAAABAAIRAwQFITESQVFhBhMicZGhBzJCgbHB0SNSYnLh8BQVkvEzU4KisiSTo8IWQ3P/xAAUAQEAAAAAAAAAAAAAAAAAAAAA/8QAFBEBAAAAAAAAAAAAAAAAAAAAAP/aAAwDAQACEQMRAD8AEuCbCkKaUDUl6F4gRShJJAoXoXhV6zwt9SNmBOkmJQUgV7K0tr0PefWeAPwja8ZIRJvQRrhlUcD+UHykIMOvZW0qejmr7NZh72ub8JVK46BXbdAx/wCV2f8AuhBmQV7KvX2B3FHOpRqNHHZJHiMkPQOlOCaE4IHhSNTAU9qB4KdCYCpIQOTgmQnAIJWJyjYppQBXJkJ5TUDV4nEJsIPFbp22ROySG+sQYAJ0GhlFGsp0adIwCajZLyJzkiGzw3q9UuGCmxjR7RLoiCfdqgo4VhJJBjOcpEx7gt5hGGBrZdE7xGQI4e6PBCsFt2tcHTBIOXjmtH10EjKHZiNx3jv+qC02iDmI+qnZSnQ+UqjTrhmpy4/IjcvK+KD2dQgJTG/3KZlwDvWbrXhfr7uShbVM5OM80Gnq1wBqsl0jwelcAkNax+54ESfxcVYFy4nMyrdGUGEf0MrQS0tMbv1QG7tX0nbL2lp5/JdvtKOUqvjGD0qzCHtBHwPEIOKtUjUU6QYE63cSO1T472zuP1QgOQSynAqIJ4CCQKQBManBA9oUyhaVJtBAGXkp5CaUDYKWyvQnNcgvWt04M2NkOYc9l2cHiOB7lJthu4D4d0qpbV8vl+qq3bS6oBw+KA1Y4o5r2l2eyTvzg961ltiTY7/3osjY2eYG9G7ZgYUBd9QvIP7Cu0aAjmUMoVdVI+9OzG7RATMTkMlHVZ5JltWGzlkmveOKBjTBVu1uureNrNjteRKHubOYKdkWlp4INuyIkf3Tar8kEwS+Johp9nKeSvsqbSAbi9qKjXNMZiI71yi6oGm9zD7Jhddu6efa8VyzHo/iKkcfkgptUjSmNUjQg9Tl6AnAIE1OXoCfAQCXJhXpTSgSQKaV6CgJWbQdRMab80I6xxqkAZyiNJ8DJBLiRVd3z7kGlo1SNSJG4Z6rQ2zw9gBExzWBp3boyB3bkawvEQDDgYO45EeWaDRUrhoMZ+9WBXBG5C6tdrtDmNO5eUqjdo7Ux3oDpvWwAN+4fVSCpOWnLVBzjVOmC1oHxKoux+QdoAQJBcYnuQaapRBEsdB+fNeUhmPNZyn0othG1XYDzI8DC9uumVu0bVN3WkfdMDOQJJ7kGhq3DqO7slWLHpBTeSGuEjXiFz+8v7q8hs9Ww+yARlO8nM+S03RnAqVNsOzcdSd8ZoD1xeE5Tme4k+S53dt+0dPFba7uaVHtkuIboBxO73rNV8TpXDnM6kU3mS10zMccggGhOCYHJwcgkCfCjBXoKCVqlyVdrlJtoBTk0hOKZCBELxepQgmbUhpQqi89YZ3jenYpfdU0Q0uc6dkDlxQO3q1XHtO2BOZgOOeeW5Bpat63cDAGUGCT9F4zpDGRZ5oQy0ZtQ9znAZkkn4BSfzC1J2W2k/i2iDPKEGitsbY57CAA6YPNEOl1y2iGOz26mVNg9Z/PkJ3rBtpVGVgQHgAthrsyMxv3hb7pRQc6rbXVwM2wwOHAyA1/POUGVptL+3XrGm37lIZ+9xz8ArlnfYZ6ppOe7i6ah8yrOL4JTkEOd2s4yAHIJthgbWO2w3ukgjyCCviGDW9drnWrere0GAW9l3EZ6FEOjeDMY0E51iAHOPLgNwHJHbS4MRAgT3c8kcwSwkh0DQTkJPvQQ21q1jctU24fpxyV7ETBKH3RQUKlemXhjzmDtBs66ie5Q3eHjrWVB94HhI3q3jWGNqUW12ACtTIEx6zPunipnA9XTJEEtcY/KPqgydU9p3efivAUwFPCCRqcEwBPAQOC9XkJ0IB7ioypXqNA1KU6F4gjrUGvEOaHDgRKEUrIU3FjchO0O45ZI4AobinmHjVvmN4QUhZbbi1xAI8+9XLWy2SCGAEb4mO5SVLdtVzXMJBPEjI8J3hW3gtEFzSeAMnwH1QU764c6rTDjMOB8x9F0+jYi4ti1wBa8Zg/FcpexwrU53mTyC610eqzTIG4IMxf2IoditPV+xUbmRwBCpUb1swwOePy7PkdVsMTtKdSmesIz4/JYqxxI2tY0nHaYT2Hcd8d6AxaAv8AWYWt4QcyPvHhyWht7sARGZ4bl5ZYq1zdyjuHh27Mb0EN5Vk56KrdHRWTTkKvXpygsYfUHtTDcyAAZjcpMQsy9r30wXPqggMyJA4DhkFVw+Gvh5gGc+E6ea1HR6xhzqnCQOZ3lBzo9FbsCeod5H5odc2r6ZioxzD+IFvxXdU2pTDhDgCOBEhBwoJ8Lq990Stak/Z7B4s7Plos3iPQJ4k0agd+Fw2T/UMj4BBjgE/ZVi9w+rRMVWOZzIyPcdFX2ggHuTCE4heIGQvYToSQNXi9TxSPcgC3W0DszluWhwWmAyd51KFYpSyB4a/JXMFr5QgFYtfuFZzQCYjRGMN6QvGm1pmIKkw6zYRVe4auz0nZaAfqi1pcULd7+01zXAQMjzQT4Xgbrwtq19rY1YwEgZTrzWqxDoxSrUOr2QG+yRuI+azbulzWGWtbs8AYjiVHV6dB0NaW5aDXJBTZTq2dTq6oJbPZfucPryWmta4eAQsrifSF1Zpa4dk/eaQJ5HTuVjopdy2DkQSPPeg1j2iNVSdvUzqiY9k96COnb7Z2YnageLoW/s7ZtNuy0ADksx0at9qoDuGfhp5x4LXIEkkkgSSSSBr2AiCARwOYVb+WUf8AKp/0N+itpIOAOK8levR3orgXXu23/wCG0/1Hh3BANs8JqVBtAQ3icp7uKttwSPWdPID5lbS6aN2W4DgEMr00GeqUA3QQh9co7d0kFu2IBlzmI4qHDXQ4hWKjVUcdlwKBXtxUY4tBgGTPfqEIbWcTDRnpOq1N1Ta+kSdQMu/d8UKt8O2QeXw4oFZ4AasdY8kHcTsjwWvwHBAxvY2GjeQMzylXejtuzqWvIaCG6xkdTPuEBaOhbsqy0ZTB0jSdPcgrOsKTqZa6HCIjd381lLa3/h6paQc/UJ9pvDvGi2X8tLH65eMd6pYvTp1G9W/dod7TxBQVmXBMBELfTPh7yTos5audTqCm7PeHbiOPJb/AcNmKjtB6o4nigJYNZdUzP1jry4D98UQSSQJJJJAkkkkCSSSQcEt6Be5rG6uIA9+S61RsW0KLabdIj6n3rBdBLcPu2k6NBPv0HxXQsWqZxy/ugFVWyZVStRRRtLJVLoIAV1TQa5orR16UoVdtQZy4pwqNWnIhFrpqHvagq1HkMLddPIq1b3Ld7QTulU7p0aapl9ctpgbbgJEjI5oN1glMPoyJ7M/qfd81o8HpBx01aYPdqDz+qx3QLG6VUdU0w5rSROU5ydVtsOqimeRJJyjOM5+qAXf4s5rizzQS6xEHKZcdAN5T+kF0HvLphrR7pkk+ULnlri1wXF1INEnIkFxPBB1fo7gNSoRUqkNb59y6PQaA0BugGS+fnfzx8faPa2MmjYYCO6JXW/R06sLNjbkk1QXTJkkbR2fKEGqSSSQJJJJAkkkkCSSSQc49HFDtPfxIHgJ+a09Snt1n8GlZz0Z1R9o38QI8IWmw50uq/nPyQVsReGtg7/qo7imHDPXcUzpO37Pu+SlcchzAQC6/AiOB3H6dyGXlLVGqw3fsqjXphBl7uih1Vi0N5SQqtQQZ25bLu4E/IKLHbU1bYECXNAI45ajwV8U5c4+7w/upbZuRHD4IOfUBVYZaHtdxAcCFqaXTi6p0xTqeY7RHfq0q7ePz2W67+X6rGXG1WrQMyTsj3fuUBLFOkVW4DaZAa0kSGkku5E/Jbzol0WrMIqdgmJDN44cpXPejlsDcAnRku7yMguqYHjuzlx3oLP8AOSyqW1gWOGgPyWgsMUBEyIXrnUblmzWY08J1HcULueh7mgutahkew45HkDuQbGxuwRO1nyRGnccc1zTCMWfSeWVWFrtIcI04cVrLXFQY3FBpmuB0TkJtLouPD971cNyQcxlyQSXdwKbHPdo0EmM9E2wuesptfslu0J2XajvUhDXiCAQdQcweRCe0RkNEHqSSSDmWBUnW7KVaNHEVOTXwR8lscKMhzhvcSgFS46p2Y2qdZo/qA+iM4JlTAGm5A3HmfZu7im27ZpMPFo+CfjB+zcvMLB6in+UIKteiqVWgi9RqqVGygB3NFU3WnYc7gCi9yxRY9S6u0I3vy/qy+aDG4ZalwceJXlzZuEkSMvJHsLs+rAG7JEq+HhwQc9q0Qym88GuM9wKy/RAlt5RdExtyORpPB+K23TW1NKhU5w3+oj5LK9B6O1dtB+5VP/jcPmgH2Vc06xcPvEHuJzWidTcw7TDzhZqq3tu/M74lbj+DdStrS4ObKzMzuD2uLSD3gBBZwvpF2mg5HeCtzhuO6Z5b+K55VsRcFopjtu9UDIyP7Kq64rWr9io06ZkZ+KDttV9G5p9XUG0DmORG8c0IrYC6gZYTUp/7m/VYbCukhyjNbHDulJPZe0g7juQaGzplonMd6utuARnmh9CsXgGRChuq4aCgtOvQx3ZPeNyL21cPbI/ssI+4DTrmSrlliZpvBBy4bjxQbRJRW1YPaHDQqVBjcRpNLXUnZB0upn7pGre8FEcIEU2jkqmOvbUYHNza87tWP/VX7BvZCCHF/UKdhp+wZ3JuLu7JXmGn7Jg5IJXhQVQAFZeqV0/IoILWh1lQDcEuktn1rmsHqtgn5IrgtDZY6oeZ8lmabLj+LNwHfZnZGzMhzJIMjjmfJAytYuYEUwdgqU3t9qPKEduLEEGMwdFmWtdb1Z9k/shBgvSRWIt+rcO0HtHeBJCzno5H/Wj/APOr5thav0v1GllKNXPPgG/qsn0FEXO191pH9XZQQYfgVW6qVhRDSWOcYc4NnM5NnUrrnRSyZcYPb0KmjmPg67LhUfB7wubdGaNb/q6tIwA2pHagl4lw7oEmeUb11P0Y1QcMteIFWe/rqiDC4VaGyuyy5aHbM7AJ2Q4EQC124onjGI0Z6kONQPEy6Aaf4Sd60/TbBW3VKYio09g8fwlcndaOZULXS1wMFAcbgtNxmnIPAZDxRehZVGiHRA4ZnxQW2oS3/Fd8ApBckNIL5I55INTh+N9WC2dOKqXeOF2/wWaNzOuR4p5rN1lAboVC4g+BRK3qdoNPjzWcs7zPII5Y1jMoNZhN8afNswR8wj38xp/eCyNvW/sre0gmxG1bk+kYa4jab+9FctxAUF5abFZoHqOOnAq9cu2QgH3Y2jCWFtIYW/dcR8x8U8GJJUWD3Ie6rGgcPMfogtOVM0y9warVYqbBqMkuO5BH0kuBRttkZF0NHv18kCsnkWpj/wCsz/odE+eaN4zZPrV2dn7NjTnxc455cgB4q2/DAKTm7yNn3FBB0fxDbbsnUacwr2IWTXtMhZepbuoOBG4rVWV0KlPaH9iNyDg3pY7NelTn1WOd/U6P/VVegtptMuKn3NgfEn4Lz0oXPWYjU/C1jfAbX/stH6O6Abh9w8+09/gymPmSg5w49pxBI2pBgkSCZgxqF2b0ev6vD6JOn2hH/ceuMhq7h0Vwh7sNtS0gjqySObnOd8CgOWTxVfTjSZPuBPxCp9O+iba7DWpN+1bqB7bRqO9T9EKZ6x4PsCPErWIPnd9NzSfMHVNDl2zpB0Wo3QJI2Km57Rn7xvXN8b6H3NCTs9Ywe00TlzGoQZsKRjoOkp7BxUrKeeSC5QrtIgsg8ZRO3uOyDogbKLgQQFcpNPrHXeOHegPWd3JzV3+L/coFRrRqJXvXfhPgUG/x6rD28lA2uTqn4w2Xtz4/BV6WiCri90Y2QpOilAsZUJ9pw8h+qhqUZzKKWjYYPHxQe1yjWH0tlgQeizaeANEfcMoQesHmvUiV6grXdm14goOyLauW6MeCRyIWhWR9ItXYtKtWYLGHZ/M4bLfMhBwbpHd9ddV6u51RxHdMDyC3uEW7qWFZZTSqPP8Arkjyhc3tqBc5rPvEAe8wu79JsHDMNqu0DKBgcQGxmg4QNF9I9CaWxYW8kZ0af/HJfNsL6bwmmKdnRafZpUx4NCCXCWAOqEbyETQzBndgu4uJ+SI7SBySZtL0OQAse6KULkE7IZU++0f8hvXOMZwSrav2XxB9VwzDgPNdlJXNvSdLriiNwYfN36IMwLwt5q3a3AInIfvggN7VdtBgaZcYBGnvSr9YxrWVWhmyd4hxkb+Peg0FCzdVqMpsI7TwCN8E5ke5dS/ktL7oWF9Flk1731gSQwbIloA2jrBnOBy3rpiDH31V3XtaWOAM5kHgrNGlIVHFbhzHAkkifJX7esEEFenmAOKI1WgCOXwVekNqoOSsXCB+DslxKMKnhdOGqK8zefcPDP5oCCcqWy8jsEDvzUDLmqCdoeGiAmSua+mm+2bRtLfUqDwaC76LdW2IzO2I5hcd9MOK9ddU6bfVpsJ/1PPDuaPFBneg1gat7SG5pLz/AKRl/uIXWfSJiDm4fXZ95gb7i5oKA+hrCQ1lS5cM3O2GflYJefEge5XPTBfzb7AA2TsnmTtaeSDjjGyQOJXdby+qPptY0EANaPABcPs/8Rn5m/8AILv9+4NaAN8Ae9AUwkbNJo4AK71iFUakNClFdAQNVesqIf8AxC9NeEBRj5KD45hDa5g+sBAPmEsPxDaJPEmO5Xrh0iQg5ViVm+0rhzmzsmQDoUPxur/F1Jpsdt72AF3LUDJdOxV3WN2Hhrh+Js+aH0bPYbDIaDuaI/ugD9DX3tiwh1q6pQcZOxG2zj2d45LX/wDyyl/lXH/ZqfRBwHtzaSCpP5hX/wAwo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4" name="AutoShape 6" descr="data:image/jpeg;base64,/9j/4AAQSkZJRgABAQAAAQABAAD/2wCEAAkGBxQTEhUUExQVFRUWGBcbFxcXFxQUFxYXFRcXFxQXFxgYHCggGholHBUXITEhJSkrLi4uFx8zODMsNygtLisBCgoKBQUFDgUFDisZExkrKysrKysrKysrKysrKysrKysrKysrKysrKysrKysrKysrKysrKysrKysrKysrKysrK//AABEIAPAAuQMBIgACEQEDEQH/xAAcAAABBQEBAQAAAAAAAAAAAAAFAAIDBAYHAQj/xABDEAABAwIDBAYHBgQFBAMAAAABAAIRAwQFITESQVFhBhMicZGhBzJCgbHB0SNSYnLh8BQVkvEzU4KisiSTo8IWQ3P/xAAUAQEAAAAAAAAAAAAAAAAAAAAA/8QAFBEBAAAAAAAAAAAAAAAAAAAAAP/aAAwDAQACEQMRAD8AEuCbCkKaUDUl6F4gRShJJAoXoXhV6zwt9SNmBOkmJQUgV7K0tr0PefWeAPwja8ZIRJvQRrhlUcD+UHykIMOvZW0qejmr7NZh72ub8JVK46BXbdAx/wCV2f8AuhBmQV7KvX2B3FHOpRqNHHZJHiMkPQOlOCaE4IHhSNTAU9qB4KdCYCpIQOTgmQnAIJWJyjYppQBXJkJ5TUDV4nEJsIPFbp22ROySG+sQYAJ0GhlFGsp0adIwCajZLyJzkiGzw3q9UuGCmxjR7RLoiCfdqgo4VhJJBjOcpEx7gt5hGGBrZdE7xGQI4e6PBCsFt2tcHTBIOXjmtH10EjKHZiNx3jv+qC02iDmI+qnZSnQ+UqjTrhmpy4/IjcvK+KD2dQgJTG/3KZlwDvWbrXhfr7uShbVM5OM80Gnq1wBqsl0jwelcAkNax+54ESfxcVYFy4nMyrdGUGEf0MrQS0tMbv1QG7tX0nbL2lp5/JdvtKOUqvjGD0qzCHtBHwPEIOKtUjUU6QYE63cSO1T472zuP1QgOQSynAqIJ4CCQKQBManBA9oUyhaVJtBAGXkp5CaUDYKWyvQnNcgvWt04M2NkOYc9l2cHiOB7lJthu4D4d0qpbV8vl+qq3bS6oBw+KA1Y4o5r2l2eyTvzg961ltiTY7/3osjY2eYG9G7ZgYUBd9QvIP7Cu0aAjmUMoVdVI+9OzG7RATMTkMlHVZ5JltWGzlkmveOKBjTBVu1uureNrNjteRKHubOYKdkWlp4INuyIkf3Tar8kEwS+Johp9nKeSvsqbSAbi9qKjXNMZiI71yi6oGm9zD7Jhddu6efa8VyzHo/iKkcfkgptUjSmNUjQg9Tl6AnAIE1OXoCfAQCXJhXpTSgSQKaV6CgJWbQdRMab80I6xxqkAZyiNJ8DJBLiRVd3z7kGlo1SNSJG4Z6rQ2zw9gBExzWBp3boyB3bkawvEQDDgYO45EeWaDRUrhoMZ+9WBXBG5C6tdrtDmNO5eUqjdo7Ux3oDpvWwAN+4fVSCpOWnLVBzjVOmC1oHxKoux+QdoAQJBcYnuQaapRBEsdB+fNeUhmPNZyn0othG1XYDzI8DC9uumVu0bVN3WkfdMDOQJJ7kGhq3DqO7slWLHpBTeSGuEjXiFz+8v7q8hs9Ww+yARlO8nM+S03RnAqVNsOzcdSd8ZoD1xeE5Tme4k+S53dt+0dPFba7uaVHtkuIboBxO73rNV8TpXDnM6kU3mS10zMccggGhOCYHJwcgkCfCjBXoKCVqlyVdrlJtoBTk0hOKZCBELxepQgmbUhpQqi89YZ3jenYpfdU0Q0uc6dkDlxQO3q1XHtO2BOZgOOeeW5Bpat63cDAGUGCT9F4zpDGRZ5oQy0ZtQ9znAZkkn4BSfzC1J2W2k/i2iDPKEGitsbY57CAA6YPNEOl1y2iGOz26mVNg9Z/PkJ3rBtpVGVgQHgAthrsyMxv3hb7pRQc6rbXVwM2wwOHAyA1/POUGVptL+3XrGm37lIZ+9xz8ArlnfYZ6ppOe7i6ah8yrOL4JTkEOd2s4yAHIJthgbWO2w3ukgjyCCviGDW9drnWrere0GAW9l3EZ6FEOjeDMY0E51iAHOPLgNwHJHbS4MRAgT3c8kcwSwkh0DQTkJPvQQ21q1jctU24fpxyV7ETBKH3RQUKlemXhjzmDtBs66ie5Q3eHjrWVB94HhI3q3jWGNqUW12ACtTIEx6zPunipnA9XTJEEtcY/KPqgydU9p3efivAUwFPCCRqcEwBPAQOC9XkJ0IB7ioypXqNA1KU6F4gjrUGvEOaHDgRKEUrIU3FjchO0O45ZI4AobinmHjVvmN4QUhZbbi1xAI8+9XLWy2SCGAEb4mO5SVLdtVzXMJBPEjI8J3hW3gtEFzSeAMnwH1QU764c6rTDjMOB8x9F0+jYi4ti1wBa8Zg/FcpexwrU53mTyC610eqzTIG4IMxf2IoditPV+xUbmRwBCpUb1swwOePy7PkdVsMTtKdSmesIz4/JYqxxI2tY0nHaYT2Hcd8d6AxaAv8AWYWt4QcyPvHhyWht7sARGZ4bl5ZYq1zdyjuHh27Mb0EN5Vk56KrdHRWTTkKvXpygsYfUHtTDcyAAZjcpMQsy9r30wXPqggMyJA4DhkFVw+Gvh5gGc+E6ea1HR6xhzqnCQOZ3lBzo9FbsCeod5H5odc2r6ZioxzD+IFvxXdU2pTDhDgCOBEhBwoJ8Lq990Stak/Z7B4s7Plos3iPQJ4k0agd+Fw2T/UMj4BBjgE/ZVi9w+rRMVWOZzIyPcdFX2ggHuTCE4heIGQvYToSQNXi9TxSPcgC3W0DszluWhwWmAyd51KFYpSyB4a/JXMFr5QgFYtfuFZzQCYjRGMN6QvGm1pmIKkw6zYRVe4auz0nZaAfqi1pcULd7+01zXAQMjzQT4Xgbrwtq19rY1YwEgZTrzWqxDoxSrUOr2QG+yRuI+azbulzWGWtbs8AYjiVHV6dB0NaW5aDXJBTZTq2dTq6oJbPZfucPryWmta4eAQsrifSF1Zpa4dk/eaQJ5HTuVjopdy2DkQSPPeg1j2iNVSdvUzqiY9k96COnb7Z2YnageLoW/s7ZtNuy0ADksx0at9qoDuGfhp5x4LXIEkkkgSSSSBr2AiCARwOYVb+WUf8AKp/0N+itpIOAOK8levR3orgXXu23/wCG0/1Hh3BANs8JqVBtAQ3icp7uKttwSPWdPID5lbS6aN2W4DgEMr00GeqUA3QQh9co7d0kFu2IBlzmI4qHDXQ4hWKjVUcdlwKBXtxUY4tBgGTPfqEIbWcTDRnpOq1N1Ta+kSdQMu/d8UKt8O2QeXw4oFZ4AasdY8kHcTsjwWvwHBAxvY2GjeQMzylXejtuzqWvIaCG6xkdTPuEBaOhbsqy0ZTB0jSdPcgrOsKTqZa6HCIjd381lLa3/h6paQc/UJ9pvDvGi2X8tLH65eMd6pYvTp1G9W/dod7TxBQVmXBMBELfTPh7yTos5audTqCm7PeHbiOPJb/AcNmKjtB6o4nigJYNZdUzP1jry4D98UQSSQJJJJAkkkkCSSSQcEt6Be5rG6uIA9+S61RsW0KLabdIj6n3rBdBLcPu2k6NBPv0HxXQsWqZxy/ugFVWyZVStRRRtLJVLoIAV1TQa5orR16UoVdtQZy4pwqNWnIhFrpqHvagq1HkMLddPIq1b3Ld7QTulU7p0aapl9ctpgbbgJEjI5oN1glMPoyJ7M/qfd81o8HpBx01aYPdqDz+qx3QLG6VUdU0w5rSROU5ydVtsOqimeRJJyjOM5+qAXf4s5rizzQS6xEHKZcdAN5T+kF0HvLphrR7pkk+ULnlri1wXF1INEnIkFxPBB1fo7gNSoRUqkNb59y6PQaA0BugGS+fnfzx8faPa2MmjYYCO6JXW/R06sLNjbkk1QXTJkkbR2fKEGqSSSQJJJJAkkkkCSSSQc49HFDtPfxIHgJ+a09Snt1n8GlZz0Z1R9o38QI8IWmw50uq/nPyQVsReGtg7/qo7imHDPXcUzpO37Pu+SlcchzAQC6/AiOB3H6dyGXlLVGqw3fsqjXphBl7uih1Vi0N5SQqtQQZ25bLu4E/IKLHbU1bYECXNAI45ajwV8U5c4+7w/upbZuRHD4IOfUBVYZaHtdxAcCFqaXTi6p0xTqeY7RHfq0q7ePz2W67+X6rGXG1WrQMyTsj3fuUBLFOkVW4DaZAa0kSGkku5E/Jbzol0WrMIqdgmJDN44cpXPejlsDcAnRku7yMguqYHjuzlx3oLP8AOSyqW1gWOGgPyWgsMUBEyIXrnUblmzWY08J1HcULueh7mgutahkew45HkDuQbGxuwRO1nyRGnccc1zTCMWfSeWVWFrtIcI04cVrLXFQY3FBpmuB0TkJtLouPD971cNyQcxlyQSXdwKbHPdo0EmM9E2wuesptfslu0J2XajvUhDXiCAQdQcweRCe0RkNEHqSSSDmWBUnW7KVaNHEVOTXwR8lscKMhzhvcSgFS46p2Y2qdZo/qA+iM4JlTAGm5A3HmfZu7im27ZpMPFo+CfjB+zcvMLB6in+UIKteiqVWgi9RqqVGygB3NFU3WnYc7gCi9yxRY9S6u0I3vy/qy+aDG4ZalwceJXlzZuEkSMvJHsLs+rAG7JEq+HhwQc9q0Qym88GuM9wKy/RAlt5RdExtyORpPB+K23TW1NKhU5w3+oj5LK9B6O1dtB+5VP/jcPmgH2Vc06xcPvEHuJzWidTcw7TDzhZqq3tu/M74lbj+DdStrS4ObKzMzuD2uLSD3gBBZwvpF2mg5HeCtzhuO6Z5b+K55VsRcFopjtu9UDIyP7Kq64rWr9io06ZkZ+KDttV9G5p9XUG0DmORG8c0IrYC6gZYTUp/7m/VYbCukhyjNbHDulJPZe0g7juQaGzplonMd6utuARnmh9CsXgGRChuq4aCgtOvQx3ZPeNyL21cPbI/ssI+4DTrmSrlliZpvBBy4bjxQbRJRW1YPaHDQqVBjcRpNLXUnZB0upn7pGre8FEcIEU2jkqmOvbUYHNza87tWP/VX7BvZCCHF/UKdhp+wZ3JuLu7JXmGn7Jg5IJXhQVQAFZeqV0/IoILWh1lQDcEuktn1rmsHqtgn5IrgtDZY6oeZ8lmabLj+LNwHfZnZGzMhzJIMjjmfJAytYuYEUwdgqU3t9qPKEduLEEGMwdFmWtdb1Z9k/shBgvSRWIt+rcO0HtHeBJCzno5H/Wj/APOr5thav0v1GllKNXPPgG/qsn0FEXO191pH9XZQQYfgVW6qVhRDSWOcYc4NnM5NnUrrnRSyZcYPb0KmjmPg67LhUfB7wubdGaNb/q6tIwA2pHagl4lw7oEmeUb11P0Y1QcMteIFWe/rqiDC4VaGyuyy5aHbM7AJ2Q4EQC124onjGI0Z6kONQPEy6Aaf4Sd60/TbBW3VKYio09g8fwlcndaOZULXS1wMFAcbgtNxmnIPAZDxRehZVGiHRA4ZnxQW2oS3/Fd8ApBckNIL5I55INTh+N9WC2dOKqXeOF2/wWaNzOuR4p5rN1lAboVC4g+BRK3qdoNPjzWcs7zPII5Y1jMoNZhN8afNswR8wj38xp/eCyNvW/sre0gmxG1bk+kYa4jab+9FctxAUF5abFZoHqOOnAq9cu2QgH3Y2jCWFtIYW/dcR8x8U8GJJUWD3Ie6rGgcPMfogtOVM0y9warVYqbBqMkuO5BH0kuBRttkZF0NHv18kCsnkWpj/wCsz/odE+eaN4zZPrV2dn7NjTnxc455cgB4q2/DAKTm7yNn3FBB0fxDbbsnUacwr2IWTXtMhZepbuoOBG4rVWV0KlPaH9iNyDg3pY7NelTn1WOd/U6P/VVegtptMuKn3NgfEn4Lz0oXPWYjU/C1jfAbX/stH6O6Abh9w8+09/gymPmSg5w49pxBI2pBgkSCZgxqF2b0ev6vD6JOn2hH/ceuMhq7h0Vwh7sNtS0gjqySObnOd8CgOWTxVfTjSZPuBPxCp9O+iba7DWpN+1bqB7bRqO9T9EKZ6x4PsCPErWIPnd9NzSfMHVNDl2zpB0Wo3QJI2Km57Rn7xvXN8b6H3NCTs9Ywe00TlzGoQZsKRjoOkp7BxUrKeeSC5QrtIgsg8ZRO3uOyDogbKLgQQFcpNPrHXeOHegPWd3JzV3+L/coFRrRqJXvXfhPgUG/x6rD28lA2uTqn4w2Xtz4/BV6WiCri90Y2QpOilAsZUJ9pw8h+qhqUZzKKWjYYPHxQe1yjWH0tlgQeizaeANEfcMoQesHmvUiV6grXdm14goOyLauW6MeCRyIWhWR9ItXYtKtWYLGHZ/M4bLfMhBwbpHd9ddV6u51RxHdMDyC3uEW7qWFZZTSqPP8Arkjyhc3tqBc5rPvEAe8wu79JsHDMNqu0DKBgcQGxmg4QNF9I9CaWxYW8kZ0af/HJfNsL6bwmmKdnRafZpUx4NCCXCWAOqEbyETQzBndgu4uJ+SI7SBySZtL0OQAse6KULkE7IZU++0f8hvXOMZwSrav2XxB9VwzDgPNdlJXNvSdLriiNwYfN36IMwLwt5q3a3AInIfvggN7VdtBgaZcYBGnvSr9YxrWVWhmyd4hxkb+Peg0FCzdVqMpsI7TwCN8E5ke5dS/ktL7oWF9Flk1731gSQwbIloA2jrBnOBy3rpiDH31V3XtaWOAM5kHgrNGlIVHFbhzHAkkifJX7esEEFenmAOKI1WgCOXwVekNqoOSsXCB+DslxKMKnhdOGqK8zefcPDP5oCCcqWy8jsEDvzUDLmqCdoeGiAmSua+mm+2bRtLfUqDwaC76LdW2IzO2I5hcd9MOK9ddU6bfVpsJ/1PPDuaPFBneg1gat7SG5pLz/AKRl/uIXWfSJiDm4fXZ95gb7i5oKA+hrCQ1lS5cM3O2GflYJefEge5XPTBfzb7AA2TsnmTtaeSDjjGyQOJXdby+qPptY0EANaPABcPs/8Rn5m/8AILv9+4NaAN8Ae9AUwkbNJo4AK71iFUakNClFdAQNVesqIf8AxC9NeEBRj5KD45hDa5g+sBAPmEsPxDaJPEmO5Xrh0iQg5ViVm+0rhzmzsmQDoUPxur/F1Jpsdt72AF3LUDJdOxV3WN2Hhrh+Js+aH0bPYbDIaDuaI/ugD9DX3tiwh1q6pQcZOxG2zj2d45LX/wDyyl/lXH/ZqfRBwHtzaSCpP5hX/wAwo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5" name="AutoShape 8" descr="data:image/jpeg;base64,/9j/4AAQSkZJRgABAQAAAQABAAD/2wCEAAkGBxQTEhUUExQVFRUWGBcbFxcXFxQUFxYXFRcXFxQXFxgYHCggGholHBUXITEhJSkrLi4uFx8zODMsNygtLisBCgoKBQUFDgUFDisZExkrKysrKysrKysrKysrKysrKysrKysrKysrKysrKysrKysrKysrKysrKysrKysrKysrK//AABEIAPAAuQMBIgACEQEDEQH/xAAcAAABBQEBAQAAAAAAAAAAAAAFAAIDBAYHAQj/xABDEAABAwIDBAYHBgQFBAMAAAABAAIRAwQFITESQVFhBhMicZGhBzJCgbHB0SNSYnLh8BQVkvEzU4KisiSTo8IWQ3P/xAAUAQEAAAAAAAAAAAAAAAAAAAAA/8QAFBEBAAAAAAAAAAAAAAAAAAAAAP/aAAwDAQACEQMRAD8AEuCbCkKaUDUl6F4gRShJJAoXoXhV6zwt9SNmBOkmJQUgV7K0tr0PefWeAPwja8ZIRJvQRrhlUcD+UHykIMOvZW0qejmr7NZh72ub8JVK46BXbdAx/wCV2f8AuhBmQV7KvX2B3FHOpRqNHHZJHiMkPQOlOCaE4IHhSNTAU9qB4KdCYCpIQOTgmQnAIJWJyjYppQBXJkJ5TUDV4nEJsIPFbp22ROySG+sQYAJ0GhlFGsp0adIwCajZLyJzkiGzw3q9UuGCmxjR7RLoiCfdqgo4VhJJBjOcpEx7gt5hGGBrZdE7xGQI4e6PBCsFt2tcHTBIOXjmtH10EjKHZiNx3jv+qC02iDmI+qnZSnQ+UqjTrhmpy4/IjcvK+KD2dQgJTG/3KZlwDvWbrXhfr7uShbVM5OM80Gnq1wBqsl0jwelcAkNax+54ESfxcVYFy4nMyrdGUGEf0MrQS0tMbv1QG7tX0nbL2lp5/JdvtKOUqvjGD0qzCHtBHwPEIOKtUjUU6QYE63cSO1T472zuP1QgOQSynAqIJ4CCQKQBManBA9oUyhaVJtBAGXkp5CaUDYKWyvQnNcgvWt04M2NkOYc9l2cHiOB7lJthu4D4d0qpbV8vl+qq3bS6oBw+KA1Y4o5r2l2eyTvzg961ltiTY7/3osjY2eYG9G7ZgYUBd9QvIP7Cu0aAjmUMoVdVI+9OzG7RATMTkMlHVZ5JltWGzlkmveOKBjTBVu1uureNrNjteRKHubOYKdkWlp4INuyIkf3Tar8kEwS+Johp9nKeSvsqbSAbi9qKjXNMZiI71yi6oGm9zD7Jhddu6efa8VyzHo/iKkcfkgptUjSmNUjQg9Tl6AnAIE1OXoCfAQCXJhXpTSgSQKaV6CgJWbQdRMab80I6xxqkAZyiNJ8DJBLiRVd3z7kGlo1SNSJG4Z6rQ2zw9gBExzWBp3boyB3bkawvEQDDgYO45EeWaDRUrhoMZ+9WBXBG5C6tdrtDmNO5eUqjdo7Ux3oDpvWwAN+4fVSCpOWnLVBzjVOmC1oHxKoux+QdoAQJBcYnuQaapRBEsdB+fNeUhmPNZyn0othG1XYDzI8DC9uumVu0bVN3WkfdMDOQJJ7kGhq3DqO7slWLHpBTeSGuEjXiFz+8v7q8hs9Ww+yARlO8nM+S03RnAqVNsOzcdSd8ZoD1xeE5Tme4k+S53dt+0dPFba7uaVHtkuIboBxO73rNV8TpXDnM6kU3mS10zMccggGhOCYHJwcgkCfCjBXoKCVqlyVdrlJtoBTk0hOKZCBELxepQgmbUhpQqi89YZ3jenYpfdU0Q0uc6dkDlxQO3q1XHtO2BOZgOOeeW5Bpat63cDAGUGCT9F4zpDGRZ5oQy0ZtQ9znAZkkn4BSfzC1J2W2k/i2iDPKEGitsbY57CAA6YPNEOl1y2iGOz26mVNg9Z/PkJ3rBtpVGVgQHgAthrsyMxv3hb7pRQc6rbXVwM2wwOHAyA1/POUGVptL+3XrGm37lIZ+9xz8ArlnfYZ6ppOe7i6ah8yrOL4JTkEOd2s4yAHIJthgbWO2w3ukgjyCCviGDW9drnWrere0GAW9l3EZ6FEOjeDMY0E51iAHOPLgNwHJHbS4MRAgT3c8kcwSwkh0DQTkJPvQQ21q1jctU24fpxyV7ETBKH3RQUKlemXhjzmDtBs66ie5Q3eHjrWVB94HhI3q3jWGNqUW12ACtTIEx6zPunipnA9XTJEEtcY/KPqgydU9p3efivAUwFPCCRqcEwBPAQOC9XkJ0IB7ioypXqNA1KU6F4gjrUGvEOaHDgRKEUrIU3FjchO0O45ZI4AobinmHjVvmN4QUhZbbi1xAI8+9XLWy2SCGAEb4mO5SVLdtVzXMJBPEjI8J3hW3gtEFzSeAMnwH1QU764c6rTDjMOB8x9F0+jYi4ti1wBa8Zg/FcpexwrU53mTyC610eqzTIG4IMxf2IoditPV+xUbmRwBCpUb1swwOePy7PkdVsMTtKdSmesIz4/JYqxxI2tY0nHaYT2Hcd8d6AxaAv8AWYWt4QcyPvHhyWht7sARGZ4bl5ZYq1zdyjuHh27Mb0EN5Vk56KrdHRWTTkKvXpygsYfUHtTDcyAAZjcpMQsy9r30wXPqggMyJA4DhkFVw+Gvh5gGc+E6ea1HR6xhzqnCQOZ3lBzo9FbsCeod5H5odc2r6ZioxzD+IFvxXdU2pTDhDgCOBEhBwoJ8Lq990Stak/Z7B4s7Plos3iPQJ4k0agd+Fw2T/UMj4BBjgE/ZVi9w+rRMVWOZzIyPcdFX2ggHuTCE4heIGQvYToSQNXi9TxSPcgC3W0DszluWhwWmAyd51KFYpSyB4a/JXMFr5QgFYtfuFZzQCYjRGMN6QvGm1pmIKkw6zYRVe4auz0nZaAfqi1pcULd7+01zXAQMjzQT4Xgbrwtq19rY1YwEgZTrzWqxDoxSrUOr2QG+yRuI+azbulzWGWtbs8AYjiVHV6dB0NaW5aDXJBTZTq2dTq6oJbPZfucPryWmta4eAQsrifSF1Zpa4dk/eaQJ5HTuVjopdy2DkQSPPeg1j2iNVSdvUzqiY9k96COnb7Z2YnageLoW/s7ZtNuy0ADksx0at9qoDuGfhp5x4LXIEkkkgSSSSBr2AiCARwOYVb+WUf8AKp/0N+itpIOAOK8levR3orgXXu23/wCG0/1Hh3BANs8JqVBtAQ3icp7uKttwSPWdPID5lbS6aN2W4DgEMr00GeqUA3QQh9co7d0kFu2IBlzmI4qHDXQ4hWKjVUcdlwKBXtxUY4tBgGTPfqEIbWcTDRnpOq1N1Ta+kSdQMu/d8UKt8O2QeXw4oFZ4AasdY8kHcTsjwWvwHBAxvY2GjeQMzylXejtuzqWvIaCG6xkdTPuEBaOhbsqy0ZTB0jSdPcgrOsKTqZa6HCIjd381lLa3/h6paQc/UJ9pvDvGi2X8tLH65eMd6pYvTp1G9W/dod7TxBQVmXBMBELfTPh7yTos5audTqCm7PeHbiOPJb/AcNmKjtB6o4nigJYNZdUzP1jry4D98UQSSQJJJJAkkkkCSSSQcEt6Be5rG6uIA9+S61RsW0KLabdIj6n3rBdBLcPu2k6NBPv0HxXQsWqZxy/ugFVWyZVStRRRtLJVLoIAV1TQa5orR16UoVdtQZy4pwqNWnIhFrpqHvagq1HkMLddPIq1b3Ld7QTulU7p0aapl9ctpgbbgJEjI5oN1glMPoyJ7M/qfd81o8HpBx01aYPdqDz+qx3QLG6VUdU0w5rSROU5ydVtsOqimeRJJyjOM5+qAXf4s5rizzQS6xEHKZcdAN5T+kF0HvLphrR7pkk+ULnlri1wXF1INEnIkFxPBB1fo7gNSoRUqkNb59y6PQaA0BugGS+fnfzx8faPa2MmjYYCO6JXW/R06sLNjbkk1QXTJkkbR2fKEGqSSSQJJJJAkkkkCSSSQc49HFDtPfxIHgJ+a09Snt1n8GlZz0Z1R9o38QI8IWmw50uq/nPyQVsReGtg7/qo7imHDPXcUzpO37Pu+SlcchzAQC6/AiOB3H6dyGXlLVGqw3fsqjXphBl7uih1Vi0N5SQqtQQZ25bLu4E/IKLHbU1bYECXNAI45ajwV8U5c4+7w/upbZuRHD4IOfUBVYZaHtdxAcCFqaXTi6p0xTqeY7RHfq0q7ePz2W67+X6rGXG1WrQMyTsj3fuUBLFOkVW4DaZAa0kSGkku5E/Jbzol0WrMIqdgmJDN44cpXPejlsDcAnRku7yMguqYHjuzlx3oLP8AOSyqW1gWOGgPyWgsMUBEyIXrnUblmzWY08J1HcULueh7mgutahkew45HkDuQbGxuwRO1nyRGnccc1zTCMWfSeWVWFrtIcI04cVrLXFQY3FBpmuB0TkJtLouPD971cNyQcxlyQSXdwKbHPdo0EmM9E2wuesptfslu0J2XajvUhDXiCAQdQcweRCe0RkNEHqSSSDmWBUnW7KVaNHEVOTXwR8lscKMhzhvcSgFS46p2Y2qdZo/qA+iM4JlTAGm5A3HmfZu7im27ZpMPFo+CfjB+zcvMLB6in+UIKteiqVWgi9RqqVGygB3NFU3WnYc7gCi9yxRY9S6u0I3vy/qy+aDG4ZalwceJXlzZuEkSMvJHsLs+rAG7JEq+HhwQc9q0Qym88GuM9wKy/RAlt5RdExtyORpPB+K23TW1NKhU5w3+oj5LK9B6O1dtB+5VP/jcPmgH2Vc06xcPvEHuJzWidTcw7TDzhZqq3tu/M74lbj+DdStrS4ObKzMzuD2uLSD3gBBZwvpF2mg5HeCtzhuO6Z5b+K55VsRcFopjtu9UDIyP7Kq64rWr9io06ZkZ+KDttV9G5p9XUG0DmORG8c0IrYC6gZYTUp/7m/VYbCukhyjNbHDulJPZe0g7juQaGzplonMd6utuARnmh9CsXgGRChuq4aCgtOvQx3ZPeNyL21cPbI/ssI+4DTrmSrlliZpvBBy4bjxQbRJRW1YPaHDQqVBjcRpNLXUnZB0upn7pGre8FEcIEU2jkqmOvbUYHNza87tWP/VX7BvZCCHF/UKdhp+wZ3JuLu7JXmGn7Jg5IJXhQVQAFZeqV0/IoILWh1lQDcEuktn1rmsHqtgn5IrgtDZY6oeZ8lmabLj+LNwHfZnZGzMhzJIMjjmfJAytYuYEUwdgqU3t9qPKEduLEEGMwdFmWtdb1Z9k/shBgvSRWIt+rcO0HtHeBJCzno5H/Wj/APOr5thav0v1GllKNXPPgG/qsn0FEXO191pH9XZQQYfgVW6qVhRDSWOcYc4NnM5NnUrrnRSyZcYPb0KmjmPg67LhUfB7wubdGaNb/q6tIwA2pHagl4lw7oEmeUb11P0Y1QcMteIFWe/rqiDC4VaGyuyy5aHbM7AJ2Q4EQC124onjGI0Z6kONQPEy6Aaf4Sd60/TbBW3VKYio09g8fwlcndaOZULXS1wMFAcbgtNxmnIPAZDxRehZVGiHRA4ZnxQW2oS3/Fd8ApBckNIL5I55INTh+N9WC2dOKqXeOF2/wWaNzOuR4p5rN1lAboVC4g+BRK3qdoNPjzWcs7zPII5Y1jMoNZhN8afNswR8wj38xp/eCyNvW/sre0gmxG1bk+kYa4jab+9FctxAUF5abFZoHqOOnAq9cu2QgH3Y2jCWFtIYW/dcR8x8U8GJJUWD3Ie6rGgcPMfogtOVM0y9warVYqbBqMkuO5BH0kuBRttkZF0NHv18kCsnkWpj/wCsz/odE+eaN4zZPrV2dn7NjTnxc455cgB4q2/DAKTm7yNn3FBB0fxDbbsnUacwr2IWTXtMhZepbuoOBG4rVWV0KlPaH9iNyDg3pY7NelTn1WOd/U6P/VVegtptMuKn3NgfEn4Lz0oXPWYjU/C1jfAbX/stH6O6Abh9w8+09/gymPmSg5w49pxBI2pBgkSCZgxqF2b0ev6vD6JOn2hH/ceuMhq7h0Vwh7sNtS0gjqySObnOd8CgOWTxVfTjSZPuBPxCp9O+iba7DWpN+1bqB7bRqO9T9EKZ6x4PsCPErWIPnd9NzSfMHVNDl2zpB0Wo3QJI2Km57Rn7xvXN8b6H3NCTs9Ywe00TlzGoQZsKRjoOkp7BxUrKeeSC5QrtIgsg8ZRO3uOyDogbKLgQQFcpNPrHXeOHegPWd3JzV3+L/coFRrRqJXvXfhPgUG/x6rD28lA2uTqn4w2Xtz4/BV6WiCri90Y2QpOilAsZUJ9pw8h+qhqUZzKKWjYYPHxQe1yjWH0tlgQeizaeANEfcMoQesHmvUiV6grXdm14goOyLauW6MeCRyIWhWR9ItXYtKtWYLGHZ/M4bLfMhBwbpHd9ddV6u51RxHdMDyC3uEW7qWFZZTSqPP8Arkjyhc3tqBc5rPvEAe8wu79JsHDMNqu0DKBgcQGxmg4QNF9I9CaWxYW8kZ0af/HJfNsL6bwmmKdnRafZpUx4NCCXCWAOqEbyETQzBndgu4uJ+SI7SBySZtL0OQAse6KULkE7IZU++0f8hvXOMZwSrav2XxB9VwzDgPNdlJXNvSdLriiNwYfN36IMwLwt5q3a3AInIfvggN7VdtBgaZcYBGnvSr9YxrWVWhmyd4hxkb+Peg0FCzdVqMpsI7TwCN8E5ke5dS/ktL7oWF9Flk1731gSQwbIloA2jrBnOBy3rpiDH31V3XtaWOAM5kHgrNGlIVHFbhzHAkkifJX7esEEFenmAOKI1WgCOXwVekNqoOSsXCB+DslxKMKnhdOGqK8zefcPDP5oCCcqWy8jsEDvzUDLmqCdoeGiAmSua+mm+2bRtLfUqDwaC76LdW2IzO2I5hcd9MOK9ddU6bfVpsJ/1PPDuaPFBneg1gat7SG5pLz/AKRl/uIXWfSJiDm4fXZ95gb7i5oKA+hrCQ1lS5cM3O2GflYJefEge5XPTBfzb7AA2TsnmTtaeSDjjGyQOJXdby+qPptY0EANaPABcPs/8Rn5m/8AILv9+4NaAN8Ae9AUwkbNJo4AK71iFUakNClFdAQNVesqIf8AxC9NeEBRj5KD45hDa5g+sBAPmEsPxDaJPEmO5Xrh0iQg5ViVm+0rhzmzsmQDoUPxur/F1Jpsdt72AF3LUDJdOxV3WN2Hhrh+Js+aH0bPYbDIaDuaI/ugD9DX3tiwh1q6pQcZOxG2zj2d45LX/wDyyl/lXH/ZqfRBwHtzaSCpP5hX/wAwo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 name="Slide Number Placeholder 2"/>
          <p:cNvSpPr>
            <a:spLocks noGrp="1"/>
          </p:cNvSpPr>
          <p:nvPr>
            <p:ph type="sldNum" sz="quarter" idx="12"/>
          </p:nvPr>
        </p:nvSpPr>
        <p:spPr/>
        <p:txBody>
          <a:bodyPr/>
          <a:lstStyle/>
          <a:p>
            <a:fld id="{228855B0-D62E-9E44-B7EF-8E49D31AD382}" type="slidenum">
              <a:rPr lang="en-US" smtClean="0"/>
              <a:t>19</a:t>
            </a:fld>
            <a:endParaRPr lang="en-US" dirty="0"/>
          </a:p>
        </p:txBody>
      </p:sp>
    </p:spTree>
    <p:extLst>
      <p:ext uri="{BB962C8B-B14F-4D97-AF65-F5344CB8AC3E}">
        <p14:creationId xmlns:p14="http://schemas.microsoft.com/office/powerpoint/2010/main" val="29515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P spid="20" grpId="1" animBg="1"/>
      <p:bldP spid="25" grpId="0" animBg="1"/>
      <p:bldP spid="25" grpId="1" animBg="1"/>
      <p:bldP spid="22" grpId="0" animBg="1"/>
      <p:bldP spid="22" grpId="1" animBg="1"/>
      <p:bldP spid="27" grpId="0" animBg="1"/>
      <p:bldP spid="27" grpId="1" animBg="1"/>
      <p:bldP spid="29" grpId="0" animBg="1"/>
      <p:bldP spid="29" grpId="1" animBg="1"/>
      <p:bldP spid="30" grpId="0" animBg="1"/>
      <p:bldP spid="30" grpId="1" animBg="1"/>
      <p:bldP spid="31" grpId="0" animBg="1"/>
      <p:bldP spid="31" grpId="1" animBg="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homas paine"/>
          <p:cNvPicPr>
            <a:picLocks noChangeAspect="1" noChangeArrowheads="1"/>
          </p:cNvPicPr>
          <p:nvPr/>
        </p:nvPicPr>
        <p:blipFill rotWithShape="1">
          <a:blip r:embed="rId3">
            <a:extLst>
              <a:ext uri="{28A0092B-C50C-407E-A947-70E740481C1C}">
                <a14:useLocalDpi xmlns:a14="http://schemas.microsoft.com/office/drawing/2010/main" val="0"/>
              </a:ext>
            </a:extLst>
          </a:blip>
          <a:srcRect l="15527" t="5136" r="15527" b="24862"/>
          <a:stretch/>
        </p:blipFill>
        <p:spPr bwMode="auto">
          <a:xfrm>
            <a:off x="1356361" y="2881656"/>
            <a:ext cx="2133600" cy="277678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57200" y="1600200"/>
            <a:ext cx="8229600" cy="4525963"/>
          </a:xfrm>
        </p:spPr>
        <p:txBody>
          <a:bodyPr>
            <a:normAutofit/>
          </a:bodyPr>
          <a:lstStyle/>
          <a:p>
            <a:pPr marL="814388" indent="-457200"/>
            <a:r>
              <a:rPr lang="en-AU" dirty="0" smtClean="0"/>
              <a:t>What does American political activist        Thomas Paine mean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3878319" y="3124200"/>
            <a:ext cx="4336041" cy="1641149"/>
          </a:xfrm>
          <a:prstGeom prst="wedgeRoundRectCallout">
            <a:avLst>
              <a:gd name="adj1" fmla="val -66968"/>
              <a:gd name="adj2" fmla="val 23831"/>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A body of men holding themselves accountable to nobody ought not to be trusted by anybody</a:t>
            </a:r>
            <a:endParaRPr lang="en-AU" sz="2400" dirty="0">
              <a:solidFill>
                <a:schemeClr val="tx1"/>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228855B0-D62E-9E44-B7EF-8E49D31AD382}" type="slidenum">
              <a:rPr lang="en-US" smtClean="0"/>
              <a:t>2</a:t>
            </a:fld>
            <a:endParaRPr lang="en-US" dirty="0"/>
          </a:p>
        </p:txBody>
      </p:sp>
    </p:spTree>
    <p:extLst>
      <p:ext uri="{BB962C8B-B14F-4D97-AF65-F5344CB8AC3E}">
        <p14:creationId xmlns:p14="http://schemas.microsoft.com/office/powerpoint/2010/main" val="4212129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arbara tuchman"/>
          <p:cNvPicPr>
            <a:picLocks noChangeAspect="1" noChangeArrowheads="1"/>
          </p:cNvPicPr>
          <p:nvPr/>
        </p:nvPicPr>
        <p:blipFill rotWithShape="1">
          <a:blip r:embed="rId3">
            <a:extLst>
              <a:ext uri="{28A0092B-C50C-407E-A947-70E740481C1C}">
                <a14:useLocalDpi xmlns:a14="http://schemas.microsoft.com/office/drawing/2010/main" val="0"/>
              </a:ext>
            </a:extLst>
          </a:blip>
          <a:srcRect b="8822"/>
          <a:stretch/>
        </p:blipFill>
        <p:spPr bwMode="auto">
          <a:xfrm flipH="1">
            <a:off x="1184066" y="2901996"/>
            <a:ext cx="2031924" cy="264666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57200" y="1600200"/>
            <a:ext cx="8382000" cy="4525963"/>
          </a:xfrm>
        </p:spPr>
        <p:txBody>
          <a:bodyPr>
            <a:normAutofit/>
          </a:bodyPr>
          <a:lstStyle/>
          <a:p>
            <a:pPr marL="442913" indent="-442913">
              <a:tabLst>
                <a:tab pos="442913" algn="l"/>
              </a:tabLst>
            </a:pPr>
            <a:r>
              <a:rPr lang="en-AU" dirty="0" smtClean="0"/>
              <a:t>What does American novelist        Barbara Tuchman mean when she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3554227" y="3100116"/>
            <a:ext cx="4065773" cy="1685244"/>
          </a:xfrm>
          <a:prstGeom prst="wedgeRoundRectCallout">
            <a:avLst>
              <a:gd name="adj1" fmla="val -65772"/>
              <a:gd name="adj2" fmla="val 41185"/>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When truth and reason cannot be heard, then must presumption rule</a:t>
            </a:r>
            <a:endParaRPr lang="en-AU" sz="2400" dirty="0">
              <a:solidFill>
                <a:schemeClr val="tx1"/>
              </a:solidFill>
              <a:latin typeface="Arial Narrow" panose="020B0606020202030204" pitchFamily="34" charset="0"/>
            </a:endParaRPr>
          </a:p>
        </p:txBody>
      </p:sp>
      <p:sp>
        <p:nvSpPr>
          <p:cNvPr id="6" name="AutoShape 2" descr="Image result for abraham lincol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 name="Slide Number Placeholder 2"/>
          <p:cNvSpPr>
            <a:spLocks noGrp="1"/>
          </p:cNvSpPr>
          <p:nvPr>
            <p:ph type="sldNum" sz="quarter" idx="12"/>
          </p:nvPr>
        </p:nvSpPr>
        <p:spPr/>
        <p:txBody>
          <a:bodyPr/>
          <a:lstStyle/>
          <a:p>
            <a:fld id="{228855B0-D62E-9E44-B7EF-8E49D31AD382}" type="slidenum">
              <a:rPr lang="en-US" smtClean="0"/>
              <a:t>20</a:t>
            </a:fld>
            <a:endParaRPr lang="en-US" dirty="0"/>
          </a:p>
        </p:txBody>
      </p:sp>
    </p:spTree>
    <p:extLst>
      <p:ext uri="{BB962C8B-B14F-4D97-AF65-F5344CB8AC3E}">
        <p14:creationId xmlns:p14="http://schemas.microsoft.com/office/powerpoint/2010/main" val="2897384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152675"/>
            <a:ext cx="7931224" cy="13459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b="1" dirty="0"/>
              <a:t>In groups, devise at least </a:t>
            </a:r>
            <a:r>
              <a:rPr lang="en-AU" sz="1800" b="1" dirty="0" smtClean="0"/>
              <a:t>two </a:t>
            </a:r>
            <a:r>
              <a:rPr lang="en-AU" sz="1800" b="1" dirty="0"/>
              <a:t>suggestions for law reform that would prevent people from suing their parents over broken social agreements but preserve their right to sue their parents for breach of commercial </a:t>
            </a:r>
            <a:r>
              <a:rPr lang="en-AU" sz="1800" b="1" dirty="0" smtClean="0"/>
              <a:t>agreements.</a:t>
            </a:r>
            <a:endParaRPr lang="en-US" sz="1700" b="1" dirty="0"/>
          </a:p>
        </p:txBody>
      </p:sp>
      <p:sp>
        <p:nvSpPr>
          <p:cNvPr id="3" name="Content Placeholder 2"/>
          <p:cNvSpPr>
            <a:spLocks noGrp="1"/>
          </p:cNvSpPr>
          <p:nvPr>
            <p:ph idx="1"/>
          </p:nvPr>
        </p:nvSpPr>
        <p:spPr>
          <a:xfrm>
            <a:off x="741957" y="1605186"/>
            <a:ext cx="7931224" cy="4109813"/>
          </a:xfrm>
        </p:spPr>
        <p:txBody>
          <a:bodyPr>
            <a:noAutofit/>
          </a:bodyPr>
          <a:lstStyle/>
          <a:p>
            <a:pPr marL="0" indent="0">
              <a:buNone/>
            </a:pPr>
            <a:r>
              <a:rPr lang="en-AU" sz="1800" dirty="0" smtClean="0"/>
              <a:t>People </a:t>
            </a:r>
            <a:r>
              <a:rPr lang="en-AU" sz="1800" dirty="0"/>
              <a:t>all around the world are taking legal action against their own parents. A daughter in the US has successfully sued her parents for college tuition fees. A son in Taipei is attempting to sue his biological mother for abandoning him when he was a baby.  </a:t>
            </a:r>
          </a:p>
          <a:p>
            <a:pPr marL="0" indent="0">
              <a:buNone/>
            </a:pPr>
            <a:r>
              <a:rPr lang="en-AU" sz="1800" dirty="0"/>
              <a:t>The NSW Attorney-General believes cases like this may give rise to a new wave of litigation between parents and their sons and daughters. Specifically, he worries about people applying the principles of contract law to sue their parents for not honouring social agreements over matters like allowance payments and university fees.</a:t>
            </a:r>
          </a:p>
          <a:p>
            <a:pPr marL="0" indent="0">
              <a:buNone/>
            </a:pPr>
            <a:r>
              <a:rPr lang="en-AU" sz="1800" dirty="0"/>
              <a:t>He understands though that some agreements between family members are more commercial in nature and definitely should be enforceable in court. </a:t>
            </a:r>
          </a:p>
          <a:p>
            <a:pPr marL="0" indent="0">
              <a:buNone/>
            </a:pPr>
            <a:r>
              <a:rPr lang="en-AU" sz="1800" dirty="0"/>
              <a:t>The NSW Attorney-General seeks your advice.</a:t>
            </a:r>
            <a:endParaRPr lang="en-AU" sz="1700"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256580"/>
            <a:ext cx="7931224" cy="4009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t>The NSW Attorney-General is concerned about a recent emerging </a:t>
            </a:r>
            <a:r>
              <a:rPr lang="en-AU" sz="1800" dirty="0" smtClean="0"/>
              <a:t>trend …</a:t>
            </a:r>
            <a:endParaRPr lang="en-US" sz="17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t>21</a:t>
            </a:fld>
            <a:endParaRPr lang="en-US" dirty="0"/>
          </a:p>
        </p:txBody>
      </p:sp>
    </p:spTree>
    <p:extLst>
      <p:ext uri="{BB962C8B-B14F-4D97-AF65-F5344CB8AC3E}">
        <p14:creationId xmlns:p14="http://schemas.microsoft.com/office/powerpoint/2010/main" val="1984495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Presumptions</a:t>
            </a:r>
            <a:endParaRPr lang="en-US" dirty="0"/>
          </a:p>
        </p:txBody>
      </p:sp>
      <p:sp>
        <p:nvSpPr>
          <p:cNvPr id="3" name="Content Placeholder 2"/>
          <p:cNvSpPr>
            <a:spLocks noGrp="1"/>
          </p:cNvSpPr>
          <p:nvPr>
            <p:ph idx="1"/>
          </p:nvPr>
        </p:nvSpPr>
        <p:spPr>
          <a:xfrm>
            <a:off x="853440" y="1264920"/>
            <a:ext cx="7833360" cy="4525963"/>
          </a:xfrm>
        </p:spPr>
        <p:txBody>
          <a:bodyPr>
            <a:normAutofit/>
          </a:bodyPr>
          <a:lstStyle/>
          <a:p>
            <a:pPr marL="357188" indent="0">
              <a:buNone/>
            </a:pPr>
            <a:endParaRPr lang="en-AU" sz="1200" dirty="0" smtClean="0"/>
          </a:p>
          <a:p>
            <a:pPr marL="442913" indent="-442913"/>
            <a:r>
              <a:rPr lang="en-AU" dirty="0"/>
              <a:t>A presumption is a starting position to be either confirmed or rebutted by evidence of the true position </a:t>
            </a:r>
            <a:endParaRPr lang="en-AU" dirty="0" smtClean="0"/>
          </a:p>
          <a:p>
            <a:pPr marL="442913" indent="-442913"/>
            <a:r>
              <a:rPr lang="en-AU" dirty="0" smtClean="0"/>
              <a:t>An </a:t>
            </a:r>
            <a:r>
              <a:rPr lang="en-AU" dirty="0"/>
              <a:t>important example: </a:t>
            </a:r>
            <a:r>
              <a:rPr lang="en-AU" dirty="0" smtClean="0"/>
              <a:t>if you are charged with a crime you </a:t>
            </a:r>
            <a:r>
              <a:rPr lang="en-AU" dirty="0"/>
              <a:t>are presumed innocent until proven </a:t>
            </a:r>
            <a:r>
              <a:rPr lang="en-AU" dirty="0" smtClean="0"/>
              <a:t>guilty</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22</a:t>
            </a:fld>
            <a:endParaRPr lang="en-US" dirty="0"/>
          </a:p>
        </p:txBody>
      </p:sp>
    </p:spTree>
    <p:extLst>
      <p:ext uri="{BB962C8B-B14F-4D97-AF65-F5344CB8AC3E}">
        <p14:creationId xmlns:p14="http://schemas.microsoft.com/office/powerpoint/2010/main" val="235162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Intention to be legally bound</a:t>
            </a:r>
            <a:endParaRPr lang="en-US" dirty="0"/>
          </a:p>
        </p:txBody>
      </p:sp>
      <p:sp>
        <p:nvSpPr>
          <p:cNvPr id="3" name="Content Placeholder 2"/>
          <p:cNvSpPr>
            <a:spLocks noGrp="1"/>
          </p:cNvSpPr>
          <p:nvPr>
            <p:ph idx="1"/>
          </p:nvPr>
        </p:nvSpPr>
        <p:spPr>
          <a:xfrm>
            <a:off x="870155" y="1246248"/>
            <a:ext cx="7816644" cy="4525963"/>
          </a:xfrm>
        </p:spPr>
        <p:txBody>
          <a:bodyPr>
            <a:normAutofit/>
          </a:bodyPr>
          <a:lstStyle/>
          <a:p>
            <a:pPr marL="357188" indent="0">
              <a:buNone/>
            </a:pPr>
            <a:endParaRPr lang="en-AU" sz="1200" dirty="0" smtClean="0"/>
          </a:p>
          <a:p>
            <a:r>
              <a:rPr lang="en-AU" dirty="0" smtClean="0"/>
              <a:t>For a contract to </a:t>
            </a:r>
            <a:r>
              <a:rPr lang="en-AU" dirty="0"/>
              <a:t>be </a:t>
            </a:r>
            <a:r>
              <a:rPr lang="en-AU" dirty="0" smtClean="0"/>
              <a:t>enforceable the parties must intend to be legally bound</a:t>
            </a:r>
            <a:endParaRPr lang="en-AU" b="1" i="1" dirty="0"/>
          </a:p>
          <a:p>
            <a:r>
              <a:rPr lang="en-AU" dirty="0" smtClean="0"/>
              <a:t>The courts consider the nature of the relationship between the parties and draw a distinction between social agreements and commercial agreements </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23</a:t>
            </a:fld>
            <a:endParaRPr lang="en-US" dirty="0"/>
          </a:p>
        </p:txBody>
      </p:sp>
    </p:spTree>
    <p:extLst>
      <p:ext uri="{BB962C8B-B14F-4D97-AF65-F5344CB8AC3E}">
        <p14:creationId xmlns:p14="http://schemas.microsoft.com/office/powerpoint/2010/main" val="3110413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Social agreements</a:t>
            </a:r>
            <a:endParaRPr lang="en-US" dirty="0"/>
          </a:p>
        </p:txBody>
      </p:sp>
      <p:sp>
        <p:nvSpPr>
          <p:cNvPr id="3" name="Content Placeholder 2"/>
          <p:cNvSpPr>
            <a:spLocks noGrp="1"/>
          </p:cNvSpPr>
          <p:nvPr>
            <p:ph idx="1"/>
          </p:nvPr>
        </p:nvSpPr>
        <p:spPr>
          <a:xfrm>
            <a:off x="870155" y="1246248"/>
            <a:ext cx="7816644" cy="4525963"/>
          </a:xfrm>
        </p:spPr>
        <p:txBody>
          <a:bodyPr>
            <a:normAutofit/>
          </a:bodyPr>
          <a:lstStyle/>
          <a:p>
            <a:pPr marL="357188" indent="0">
              <a:buNone/>
            </a:pPr>
            <a:endParaRPr lang="en-AU" sz="1200" dirty="0" smtClean="0"/>
          </a:p>
          <a:p>
            <a:r>
              <a:rPr lang="en-AU" dirty="0"/>
              <a:t>The courts presume that parties to a social agreement do not intend to be legally bound but this presumption can be rebutted by evidence the </a:t>
            </a:r>
            <a:r>
              <a:rPr lang="en-AU" dirty="0" smtClean="0"/>
              <a:t>contrary:</a:t>
            </a:r>
          </a:p>
          <a:p>
            <a:pPr marL="365125" indent="0">
              <a:buNone/>
            </a:pPr>
            <a:r>
              <a:rPr lang="en-AU" dirty="0" smtClean="0"/>
              <a:t>see </a:t>
            </a:r>
            <a:r>
              <a:rPr lang="en-AU" i="1" dirty="0"/>
              <a:t>Balfour v </a:t>
            </a:r>
            <a:r>
              <a:rPr lang="en-AU" i="1" dirty="0" smtClean="0"/>
              <a:t>Balfour</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24</a:t>
            </a:fld>
            <a:endParaRPr lang="en-US" dirty="0"/>
          </a:p>
        </p:txBody>
      </p:sp>
    </p:spTree>
    <p:extLst>
      <p:ext uri="{BB962C8B-B14F-4D97-AF65-F5344CB8AC3E}">
        <p14:creationId xmlns:p14="http://schemas.microsoft.com/office/powerpoint/2010/main" val="401370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Social agreements</a:t>
            </a:r>
            <a:endParaRPr lang="en-US" dirty="0"/>
          </a:p>
        </p:txBody>
      </p:sp>
      <p:sp>
        <p:nvSpPr>
          <p:cNvPr id="3" name="Content Placeholder 2"/>
          <p:cNvSpPr>
            <a:spLocks noGrp="1"/>
          </p:cNvSpPr>
          <p:nvPr>
            <p:ph idx="1"/>
          </p:nvPr>
        </p:nvSpPr>
        <p:spPr>
          <a:xfrm>
            <a:off x="870155" y="1246248"/>
            <a:ext cx="7816644" cy="4525963"/>
          </a:xfrm>
        </p:spPr>
        <p:txBody>
          <a:bodyPr>
            <a:normAutofit fontScale="77500" lnSpcReduction="20000"/>
          </a:bodyPr>
          <a:lstStyle/>
          <a:p>
            <a:pPr marL="357188" indent="0">
              <a:buNone/>
            </a:pPr>
            <a:endParaRPr lang="en-AU" sz="1200" dirty="0" smtClean="0"/>
          </a:p>
          <a:p>
            <a:pPr marL="0" indent="0" algn="ctr">
              <a:buNone/>
            </a:pPr>
            <a:r>
              <a:rPr lang="en-AU" i="1" dirty="0" smtClean="0"/>
              <a:t>Balfour </a:t>
            </a:r>
            <a:r>
              <a:rPr lang="en-AU" i="1" dirty="0"/>
              <a:t>v </a:t>
            </a:r>
            <a:r>
              <a:rPr lang="en-AU" i="1" dirty="0" smtClean="0"/>
              <a:t>Balfour</a:t>
            </a:r>
          </a:p>
          <a:p>
            <a:pPr marL="0" indent="0">
              <a:buNone/>
            </a:pPr>
            <a:r>
              <a:rPr lang="en-AU" dirty="0" smtClean="0"/>
              <a:t>The facts:</a:t>
            </a:r>
          </a:p>
          <a:p>
            <a:r>
              <a:rPr lang="en-AU" dirty="0" smtClean="0"/>
              <a:t>Mr </a:t>
            </a:r>
            <a:r>
              <a:rPr lang="en-AU" dirty="0"/>
              <a:t>Balfour promise to pay his wife </a:t>
            </a:r>
            <a:r>
              <a:rPr lang="en-AU" dirty="0" smtClean="0"/>
              <a:t>£</a:t>
            </a:r>
            <a:r>
              <a:rPr lang="en-AU" dirty="0"/>
              <a:t>30 per month </a:t>
            </a:r>
            <a:r>
              <a:rPr lang="en-AU" dirty="0" smtClean="0"/>
              <a:t>as he had to </a:t>
            </a:r>
            <a:r>
              <a:rPr lang="en-AU" dirty="0"/>
              <a:t>return </a:t>
            </a:r>
            <a:r>
              <a:rPr lang="en-AU" dirty="0" smtClean="0"/>
              <a:t>his job in Ceylon while she stayed in England.</a:t>
            </a:r>
          </a:p>
          <a:p>
            <a:r>
              <a:rPr lang="en-AU" dirty="0" smtClean="0"/>
              <a:t>The </a:t>
            </a:r>
            <a:r>
              <a:rPr lang="en-AU" dirty="0"/>
              <a:t>couple later </a:t>
            </a:r>
            <a:r>
              <a:rPr lang="en-AU" dirty="0" smtClean="0"/>
              <a:t>separated</a:t>
            </a:r>
          </a:p>
          <a:p>
            <a:r>
              <a:rPr lang="en-AU" dirty="0" smtClean="0"/>
              <a:t>Mrs </a:t>
            </a:r>
            <a:r>
              <a:rPr lang="en-AU" dirty="0"/>
              <a:t>Balfour </a:t>
            </a:r>
            <a:r>
              <a:rPr lang="en-AU" dirty="0" smtClean="0"/>
              <a:t>claimed </a:t>
            </a:r>
            <a:r>
              <a:rPr lang="en-AU" dirty="0"/>
              <a:t>£30 per month.</a:t>
            </a:r>
          </a:p>
          <a:p>
            <a:pPr marL="0" indent="0">
              <a:buNone/>
            </a:pPr>
            <a:r>
              <a:rPr lang="en-AU" dirty="0"/>
              <a:t>The court held </a:t>
            </a:r>
            <a:r>
              <a:rPr lang="en-AU" dirty="0" smtClean="0"/>
              <a:t>that:</a:t>
            </a:r>
          </a:p>
          <a:p>
            <a:r>
              <a:rPr lang="en-AU" dirty="0" smtClean="0"/>
              <a:t>An </a:t>
            </a:r>
            <a:r>
              <a:rPr lang="en-AU" dirty="0"/>
              <a:t>agreement existed but the parties had not intended it to be legally </a:t>
            </a:r>
            <a:r>
              <a:rPr lang="en-AU" dirty="0" smtClean="0"/>
              <a:t>binding.</a:t>
            </a:r>
          </a:p>
          <a:p>
            <a:r>
              <a:rPr lang="en-AU" dirty="0" smtClean="0"/>
              <a:t>Generally</a:t>
            </a:r>
            <a:r>
              <a:rPr lang="en-AU" dirty="0"/>
              <a:t>, domestic arrangements of this type were not intended to finish up in court</a:t>
            </a:r>
            <a:r>
              <a:rPr lang="en-AU" dirty="0" smtClean="0"/>
              <a:t>.</a:t>
            </a: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25</a:t>
            </a:fld>
            <a:endParaRPr lang="en-US" dirty="0"/>
          </a:p>
        </p:txBody>
      </p:sp>
    </p:spTree>
    <p:extLst>
      <p:ext uri="{BB962C8B-B14F-4D97-AF65-F5344CB8AC3E}">
        <p14:creationId xmlns:p14="http://schemas.microsoft.com/office/powerpoint/2010/main" val="369020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Commercial agreements</a:t>
            </a:r>
            <a:endParaRPr lang="en-US" dirty="0"/>
          </a:p>
        </p:txBody>
      </p:sp>
      <p:sp>
        <p:nvSpPr>
          <p:cNvPr id="3" name="Content Placeholder 2"/>
          <p:cNvSpPr>
            <a:spLocks noGrp="1"/>
          </p:cNvSpPr>
          <p:nvPr>
            <p:ph idx="1"/>
          </p:nvPr>
        </p:nvSpPr>
        <p:spPr>
          <a:xfrm>
            <a:off x="870155" y="1246248"/>
            <a:ext cx="7816644" cy="4525963"/>
          </a:xfrm>
        </p:spPr>
        <p:txBody>
          <a:bodyPr>
            <a:normAutofit/>
          </a:bodyPr>
          <a:lstStyle/>
          <a:p>
            <a:pPr marL="357188" indent="0">
              <a:buNone/>
            </a:pPr>
            <a:endParaRPr lang="en-AU" sz="1200" dirty="0" smtClean="0"/>
          </a:p>
          <a:p>
            <a:r>
              <a:rPr lang="en-AU" dirty="0"/>
              <a:t>The courts also presume that parties to a commercial agreement do intend to be legally bound but this presumption can be rebutted by evidence to the contrary: </a:t>
            </a:r>
          </a:p>
          <a:p>
            <a:pPr marL="365125" indent="-365125">
              <a:buNone/>
            </a:pPr>
            <a:r>
              <a:rPr lang="en-AU" dirty="0"/>
              <a:t>	see </a:t>
            </a:r>
            <a:r>
              <a:rPr lang="en-AU" i="1" dirty="0"/>
              <a:t>Rose &amp; Frank Co v JR Crompton &amp; Bros</a:t>
            </a:r>
            <a:br>
              <a:rPr lang="en-AU" i="1" dirty="0"/>
            </a:b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26</a:t>
            </a:fld>
            <a:endParaRPr lang="en-US" dirty="0"/>
          </a:p>
        </p:txBody>
      </p:sp>
    </p:spTree>
    <p:extLst>
      <p:ext uri="{BB962C8B-B14F-4D97-AF65-F5344CB8AC3E}">
        <p14:creationId xmlns:p14="http://schemas.microsoft.com/office/powerpoint/2010/main" val="3871984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Commercial agreements</a:t>
            </a:r>
            <a:endParaRPr lang="en-US" dirty="0"/>
          </a:p>
        </p:txBody>
      </p:sp>
      <p:sp>
        <p:nvSpPr>
          <p:cNvPr id="3" name="Content Placeholder 2"/>
          <p:cNvSpPr>
            <a:spLocks noGrp="1"/>
          </p:cNvSpPr>
          <p:nvPr>
            <p:ph idx="1"/>
          </p:nvPr>
        </p:nvSpPr>
        <p:spPr>
          <a:xfrm>
            <a:off x="870155" y="1246248"/>
            <a:ext cx="7816644" cy="4525963"/>
          </a:xfrm>
        </p:spPr>
        <p:txBody>
          <a:bodyPr>
            <a:normAutofit fontScale="40000" lnSpcReduction="20000"/>
          </a:bodyPr>
          <a:lstStyle/>
          <a:p>
            <a:pPr marL="357188" indent="0" algn="ctr">
              <a:buNone/>
            </a:pPr>
            <a:endParaRPr lang="en-AU" sz="2000" dirty="0" smtClean="0"/>
          </a:p>
          <a:p>
            <a:pPr marL="0" indent="0" algn="ctr">
              <a:buNone/>
            </a:pPr>
            <a:r>
              <a:rPr lang="en-AU" sz="4500" i="1" dirty="0" smtClean="0"/>
              <a:t>Rose </a:t>
            </a:r>
            <a:r>
              <a:rPr lang="en-AU" sz="4500" i="1" dirty="0"/>
              <a:t>&amp; Frank Co v JR Crompton &amp; </a:t>
            </a:r>
            <a:r>
              <a:rPr lang="en-AU" sz="4500" i="1" dirty="0" smtClean="0"/>
              <a:t>Bros</a:t>
            </a:r>
          </a:p>
          <a:p>
            <a:pPr marL="0" indent="0">
              <a:buNone/>
            </a:pPr>
            <a:r>
              <a:rPr lang="en-AU" sz="5100" dirty="0" smtClean="0"/>
              <a:t>The facts:</a:t>
            </a:r>
          </a:p>
          <a:p>
            <a:r>
              <a:rPr lang="en-AU" sz="5100" dirty="0" smtClean="0"/>
              <a:t>An English company agreed </a:t>
            </a:r>
            <a:r>
              <a:rPr lang="en-AU" sz="5100" dirty="0"/>
              <a:t>to appoint Rose and Frank as </a:t>
            </a:r>
            <a:r>
              <a:rPr lang="en-AU" sz="5100" dirty="0" smtClean="0"/>
              <a:t>its exclusive US distributors </a:t>
            </a:r>
            <a:r>
              <a:rPr lang="en-AU" sz="5100" dirty="0"/>
              <a:t>of paper tissue </a:t>
            </a:r>
            <a:r>
              <a:rPr lang="en-AU" sz="5100" dirty="0" smtClean="0"/>
              <a:t>products.</a:t>
            </a:r>
          </a:p>
          <a:p>
            <a:r>
              <a:rPr lang="en-AU" sz="5100" dirty="0" smtClean="0"/>
              <a:t>The </a:t>
            </a:r>
            <a:r>
              <a:rPr lang="en-AU" sz="5100" dirty="0"/>
              <a:t>agreement included the following term:</a:t>
            </a:r>
          </a:p>
          <a:p>
            <a:pPr marL="400050" lvl="1" indent="0">
              <a:buNone/>
            </a:pPr>
            <a:r>
              <a:rPr lang="en-AU" sz="3800" i="1" dirty="0" smtClean="0"/>
              <a:t>“This </a:t>
            </a:r>
            <a:r>
              <a:rPr lang="en-AU" sz="3800" i="1" dirty="0"/>
              <a:t>arrangement is not </a:t>
            </a:r>
            <a:r>
              <a:rPr lang="en-AU" sz="3800" i="1" dirty="0" smtClean="0"/>
              <a:t>entered </a:t>
            </a:r>
            <a:r>
              <a:rPr lang="en-AU" sz="3800" i="1" dirty="0"/>
              <a:t>into, nor is this memorandum written, as a formal or legal agreement, and shall not be subject to legal jurisdiction in the law courts either of the United States or England, but it is only a </a:t>
            </a:r>
            <a:r>
              <a:rPr lang="en-AU" sz="3800" i="1" dirty="0" smtClean="0"/>
              <a:t>definite </a:t>
            </a:r>
            <a:r>
              <a:rPr lang="en-AU" sz="3800" i="1" dirty="0"/>
              <a:t>expression and record of the purpose and intention of the three parties concerned to which they each honourably pledge themselves with the fullest confidence, based on past business with each other, that it will be carried through by each of the three parties with mutual loyalty and friendly cooperation."</a:t>
            </a:r>
          </a:p>
          <a:p>
            <a:pPr marL="0" indent="0">
              <a:buNone/>
            </a:pPr>
            <a:r>
              <a:rPr lang="en-AU" sz="5100" dirty="0"/>
              <a:t>The </a:t>
            </a:r>
            <a:r>
              <a:rPr lang="en-AU" sz="5100" dirty="0" smtClean="0"/>
              <a:t>court held:</a:t>
            </a:r>
          </a:p>
          <a:p>
            <a:r>
              <a:rPr lang="en-AU" sz="5100" dirty="0" smtClean="0"/>
              <a:t>The parties </a:t>
            </a:r>
            <a:r>
              <a:rPr lang="en-AU" sz="5100" dirty="0"/>
              <a:t>intention not to create legal relations </a:t>
            </a:r>
            <a:r>
              <a:rPr lang="en-AU" sz="5100" dirty="0" smtClean="0"/>
              <a:t>had </a:t>
            </a:r>
            <a:r>
              <a:rPr lang="en-AU" sz="5100" dirty="0"/>
              <a:t>been made abundantly clear by this </a:t>
            </a:r>
            <a:r>
              <a:rPr lang="en-AU" sz="5100" dirty="0" smtClean="0"/>
              <a:t>term.</a:t>
            </a:r>
          </a:p>
          <a:p>
            <a:r>
              <a:rPr lang="en-AU" sz="5100" dirty="0" smtClean="0"/>
              <a:t>Therefore </a:t>
            </a:r>
            <a:r>
              <a:rPr lang="en-AU" sz="5100" dirty="0"/>
              <a:t>there was no contract.</a:t>
            </a:r>
            <a:r>
              <a:rPr lang="en-AU" i="1" dirty="0"/>
              <a:t/>
            </a:r>
            <a:br>
              <a:rPr lang="en-AU" i="1" dirty="0"/>
            </a:b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27</a:t>
            </a:fld>
            <a:endParaRPr lang="en-US" dirty="0"/>
          </a:p>
        </p:txBody>
      </p:sp>
    </p:spTree>
    <p:extLst>
      <p:ext uri="{BB962C8B-B14F-4D97-AF65-F5344CB8AC3E}">
        <p14:creationId xmlns:p14="http://schemas.microsoft.com/office/powerpoint/2010/main" val="17370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600200"/>
            <a:ext cx="8382000" cy="4525963"/>
          </a:xfrm>
        </p:spPr>
        <p:txBody>
          <a:bodyPr>
            <a:normAutofit/>
          </a:bodyPr>
          <a:lstStyle/>
          <a:p>
            <a:pPr marL="814388" indent="-457200"/>
            <a:r>
              <a:rPr lang="en-AU" dirty="0" smtClean="0"/>
              <a:t>Do you agree with Irish playwright       Oscar Wilde when he says:</a:t>
            </a:r>
          </a:p>
        </p:txBody>
      </p:sp>
      <p:pic>
        <p:nvPicPr>
          <p:cNvPr id="4100" name="Picture 4" descr="Image result for oscar wilde"/>
          <p:cNvPicPr>
            <a:picLocks noChangeAspect="1" noChangeArrowheads="1"/>
          </p:cNvPicPr>
          <p:nvPr/>
        </p:nvPicPr>
        <p:blipFill rotWithShape="1">
          <a:blip r:embed="rId3">
            <a:extLst>
              <a:ext uri="{28A0092B-C50C-407E-A947-70E740481C1C}">
                <a14:useLocalDpi xmlns:a14="http://schemas.microsoft.com/office/drawing/2010/main" val="0"/>
              </a:ext>
            </a:extLst>
          </a:blip>
          <a:srcRect l="44780" t="-976" r="5725" b="976"/>
          <a:stretch/>
        </p:blipFill>
        <p:spPr bwMode="auto">
          <a:xfrm>
            <a:off x="5695752" y="2881657"/>
            <a:ext cx="1981570" cy="2668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871855" y="3089360"/>
            <a:ext cx="4645025" cy="1288880"/>
          </a:xfrm>
          <a:prstGeom prst="wedgeRoundRectCallout">
            <a:avLst>
              <a:gd name="adj1" fmla="val 63579"/>
              <a:gd name="adj2" fmla="val 45939"/>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Nowadays people know the price of everything and the value of nothing</a:t>
            </a:r>
            <a:endParaRPr lang="en-AU" sz="24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8855B0-D62E-9E44-B7EF-8E49D31AD382}" type="slidenum">
              <a:rPr lang="en-US" smtClean="0"/>
              <a:t>28</a:t>
            </a:fld>
            <a:endParaRPr lang="en-US" dirty="0"/>
          </a:p>
        </p:txBody>
      </p:sp>
    </p:spTree>
    <p:extLst>
      <p:ext uri="{BB962C8B-B14F-4D97-AF65-F5344CB8AC3E}">
        <p14:creationId xmlns:p14="http://schemas.microsoft.com/office/powerpoint/2010/main" val="200282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7" y="2071723"/>
            <a:ext cx="7931224" cy="2805077"/>
          </a:xfrm>
        </p:spPr>
        <p:txBody>
          <a:bodyPr>
            <a:normAutofit/>
          </a:bodyPr>
          <a:lstStyle/>
          <a:p>
            <a:pPr marL="0" indent="0">
              <a:buNone/>
            </a:pPr>
            <a:r>
              <a:rPr lang="en-AU" sz="2000" dirty="0" smtClean="0"/>
              <a:t>They are considering </a:t>
            </a:r>
            <a:r>
              <a:rPr lang="en-AU" sz="2000" dirty="0"/>
              <a:t>a new fundraising initiative using social media. The objective is to create a viral pledge drive using Facebook, Twitter, and Instagram.   </a:t>
            </a:r>
          </a:p>
          <a:p>
            <a:pPr marL="0" indent="0">
              <a:buNone/>
            </a:pPr>
            <a:r>
              <a:rPr lang="en-AU" sz="2000" dirty="0"/>
              <a:t>A potential risk identified by senior management is that public pledge drives are notorious for failing to reach their fundraising targets. The problem is that many people agree to donate but later renege on their promise when followed up.</a:t>
            </a:r>
          </a:p>
          <a:p>
            <a:pPr marL="0" indent="0">
              <a:buNone/>
            </a:pPr>
            <a:r>
              <a:rPr lang="en-AU" sz="2000" dirty="0"/>
              <a:t>Oxfam seeks your advice. </a:t>
            </a:r>
          </a:p>
        </p:txBody>
      </p:sp>
      <p:sp>
        <p:nvSpPr>
          <p:cNvPr id="10" name="Content Placeholder 2"/>
          <p:cNvSpPr txBox="1">
            <a:spLocks/>
          </p:cNvSpPr>
          <p:nvPr/>
        </p:nvSpPr>
        <p:spPr>
          <a:xfrm>
            <a:off x="749408" y="4782142"/>
            <a:ext cx="7931224" cy="11004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t>In groups, devise at least two strategies Oxfam could implement to bind people to their pledges and prevent them from reneging on their promises to donate.</a:t>
            </a:r>
            <a:endParaRPr lang="en-US" sz="2400" b="1"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dirty="0"/>
              <a:t>Oxfam, a global development charity against poverty and injustice </a:t>
            </a:r>
            <a:r>
              <a:rPr lang="en-AU" sz="2000" dirty="0" smtClean="0"/>
              <a:t>has an issue …</a:t>
            </a:r>
            <a:endParaRPr lang="en-US" sz="24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t>29</a:t>
            </a:fld>
            <a:endParaRPr lang="en-US" dirty="0"/>
          </a:p>
        </p:txBody>
      </p:sp>
    </p:spTree>
    <p:extLst>
      <p:ext uri="{BB962C8B-B14F-4D97-AF65-F5344CB8AC3E}">
        <p14:creationId xmlns:p14="http://schemas.microsoft.com/office/powerpoint/2010/main" val="268834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117422"/>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t>In groups, devise a proposal for legislative reform to address each of these three issues.</a:t>
            </a:r>
            <a:endParaRPr lang="en-US" sz="2400" b="1" dirty="0" smtClean="0"/>
          </a:p>
        </p:txBody>
      </p:sp>
      <p:sp>
        <p:nvSpPr>
          <p:cNvPr id="3" name="Content Placeholder 2"/>
          <p:cNvSpPr>
            <a:spLocks noGrp="1"/>
          </p:cNvSpPr>
          <p:nvPr>
            <p:ph idx="1"/>
          </p:nvPr>
        </p:nvSpPr>
        <p:spPr>
          <a:xfrm>
            <a:off x="741957" y="1705963"/>
            <a:ext cx="7931224" cy="3370512"/>
          </a:xfrm>
        </p:spPr>
        <p:txBody>
          <a:bodyPr>
            <a:normAutofit lnSpcReduction="10000"/>
          </a:bodyPr>
          <a:lstStyle/>
          <a:p>
            <a:pPr marL="0" indent="0">
              <a:buNone/>
            </a:pPr>
            <a:r>
              <a:rPr lang="en-AU" sz="2000" dirty="0" smtClean="0"/>
              <a:t>They are concerned </a:t>
            </a:r>
            <a:r>
              <a:rPr lang="en-AU" sz="2000" dirty="0"/>
              <a:t>about the results of a recent public survey identifying politicians as Australia’s least trusted profession. Common reasons for mistrust cited by survey participants allege politicians:</a:t>
            </a:r>
          </a:p>
          <a:p>
            <a:pPr marL="715963" indent="-450850">
              <a:buNone/>
            </a:pPr>
            <a:r>
              <a:rPr lang="en-AU" sz="2000" dirty="0"/>
              <a:t>i)    fail to keep promises made during their election campaigns; and</a:t>
            </a:r>
          </a:p>
          <a:p>
            <a:pPr marL="715963" indent="-450850">
              <a:buNone/>
            </a:pPr>
            <a:r>
              <a:rPr lang="en-AU" sz="2000" dirty="0"/>
              <a:t>ii)   say whatever they want in parliament without fear of prosecution because of parliamentary privilege; and</a:t>
            </a:r>
          </a:p>
          <a:p>
            <a:pPr marL="715963" indent="-450850">
              <a:buNone/>
            </a:pPr>
            <a:r>
              <a:rPr lang="en-AU" sz="2000" dirty="0"/>
              <a:t>iii)  use evasive tactics in media interviews to avoid answering difficult questions.</a:t>
            </a:r>
          </a:p>
          <a:p>
            <a:pPr marL="0" indent="0">
              <a:buNone/>
            </a:pPr>
            <a:r>
              <a:rPr lang="en-AU" sz="2000" dirty="0"/>
              <a:t>The Australian Political Studies Association seeks your advice.</a:t>
            </a:r>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dirty="0"/>
              <a:t>The Australian Political Studies </a:t>
            </a:r>
            <a:r>
              <a:rPr lang="en-AU" sz="2000" dirty="0" smtClean="0"/>
              <a:t>Association has an issue …</a:t>
            </a:r>
            <a:endParaRPr lang="en-US" sz="24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t>3</a:t>
            </a:fld>
            <a:endParaRPr lang="en-US" dirty="0"/>
          </a:p>
        </p:txBody>
      </p:sp>
    </p:spTree>
    <p:extLst>
      <p:ext uri="{BB962C8B-B14F-4D97-AF65-F5344CB8AC3E}">
        <p14:creationId xmlns:p14="http://schemas.microsoft.com/office/powerpoint/2010/main" val="19780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What is value?</a:t>
            </a:r>
            <a:endParaRPr lang="en-US" dirty="0"/>
          </a:p>
        </p:txBody>
      </p:sp>
      <p:sp>
        <p:nvSpPr>
          <p:cNvPr id="3" name="Content Placeholder 2"/>
          <p:cNvSpPr>
            <a:spLocks noGrp="1"/>
          </p:cNvSpPr>
          <p:nvPr>
            <p:ph idx="1"/>
          </p:nvPr>
        </p:nvSpPr>
        <p:spPr>
          <a:xfrm>
            <a:off x="838200" y="1280160"/>
            <a:ext cx="7848600" cy="4525963"/>
          </a:xfrm>
        </p:spPr>
        <p:txBody>
          <a:bodyPr>
            <a:normAutofit/>
          </a:bodyPr>
          <a:lstStyle/>
          <a:p>
            <a:pPr marL="357188" indent="0">
              <a:buNone/>
            </a:pPr>
            <a:endParaRPr lang="en-AU" sz="1200" dirty="0" smtClean="0"/>
          </a:p>
          <a:p>
            <a:pPr fontAlgn="base"/>
            <a:r>
              <a:rPr lang="en-AU" dirty="0"/>
              <a:t>Value is a relative concept and so contract law does not require the items of exchange in a contract to have equal or similar </a:t>
            </a:r>
            <a:r>
              <a:rPr lang="en-AU" dirty="0" smtClean="0"/>
              <a:t>value</a:t>
            </a:r>
          </a:p>
          <a:p>
            <a:pPr fontAlgn="base"/>
            <a:r>
              <a:rPr lang="en-AU" dirty="0" smtClean="0"/>
              <a:t>What contract law does require is that items are exchanged for something of value called consideration</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30</a:t>
            </a:fld>
            <a:endParaRPr lang="en-US" dirty="0"/>
          </a:p>
        </p:txBody>
      </p:sp>
    </p:spTree>
    <p:extLst>
      <p:ext uri="{BB962C8B-B14F-4D97-AF65-F5344CB8AC3E}">
        <p14:creationId xmlns:p14="http://schemas.microsoft.com/office/powerpoint/2010/main" val="188022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Consideration defined</a:t>
            </a:r>
            <a:endParaRPr lang="en-US" dirty="0"/>
          </a:p>
        </p:txBody>
      </p:sp>
      <p:sp>
        <p:nvSpPr>
          <p:cNvPr id="3" name="Content Placeholder 2"/>
          <p:cNvSpPr>
            <a:spLocks noGrp="1"/>
          </p:cNvSpPr>
          <p:nvPr>
            <p:ph idx="1"/>
          </p:nvPr>
        </p:nvSpPr>
        <p:spPr>
          <a:xfrm>
            <a:off x="838200" y="1280160"/>
            <a:ext cx="7848600" cy="4525963"/>
          </a:xfrm>
        </p:spPr>
        <p:txBody>
          <a:bodyPr>
            <a:normAutofit lnSpcReduction="10000"/>
          </a:bodyPr>
          <a:lstStyle/>
          <a:p>
            <a:pPr marL="357188" indent="0">
              <a:buNone/>
            </a:pPr>
            <a:endParaRPr lang="en-AU" sz="1200" dirty="0" smtClean="0"/>
          </a:p>
          <a:p>
            <a:pPr marL="0" indent="0" fontAlgn="base">
              <a:buNone/>
            </a:pPr>
            <a:r>
              <a:rPr lang="en-AU" dirty="0" smtClean="0"/>
              <a:t>In the case of </a:t>
            </a:r>
            <a:r>
              <a:rPr lang="en-AU" i="1" dirty="0" smtClean="0"/>
              <a:t>Dunlop Pneumatic Tyre Co v Selfridge &amp; Co</a:t>
            </a:r>
            <a:r>
              <a:rPr lang="en-AU" dirty="0" smtClean="0"/>
              <a:t> consideration was defined as follows:</a:t>
            </a:r>
          </a:p>
          <a:p>
            <a:pPr marL="400050" lvl="1" indent="0" fontAlgn="base">
              <a:buNone/>
            </a:pPr>
            <a:r>
              <a:rPr lang="en-AU" sz="3200" i="1" dirty="0" smtClean="0"/>
              <a:t>“An act or forbearance of one party, or the promise thereof, is a price for which the promise of the other is bought; and the promise thus given for value is enforceable.”</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31</a:t>
            </a:fld>
            <a:endParaRPr lang="en-US" dirty="0"/>
          </a:p>
        </p:txBody>
      </p:sp>
    </p:spTree>
    <p:extLst>
      <p:ext uri="{BB962C8B-B14F-4D97-AF65-F5344CB8AC3E}">
        <p14:creationId xmlns:p14="http://schemas.microsoft.com/office/powerpoint/2010/main" val="3940622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Consideration</a:t>
            </a:r>
            <a:endParaRPr lang="en-US" dirty="0"/>
          </a:p>
        </p:txBody>
      </p:sp>
      <p:sp>
        <p:nvSpPr>
          <p:cNvPr id="3" name="Content Placeholder 2"/>
          <p:cNvSpPr>
            <a:spLocks noGrp="1"/>
          </p:cNvSpPr>
          <p:nvPr>
            <p:ph idx="1"/>
          </p:nvPr>
        </p:nvSpPr>
        <p:spPr>
          <a:xfrm>
            <a:off x="883920" y="1310958"/>
            <a:ext cx="7802880" cy="4525963"/>
          </a:xfrm>
        </p:spPr>
        <p:txBody>
          <a:bodyPr>
            <a:normAutofit lnSpcReduction="10000"/>
          </a:bodyPr>
          <a:lstStyle/>
          <a:p>
            <a:pPr marL="357188" indent="0">
              <a:buNone/>
            </a:pPr>
            <a:endParaRPr lang="en-AU" sz="1200" dirty="0" smtClean="0"/>
          </a:p>
          <a:p>
            <a:r>
              <a:rPr lang="en-AU" dirty="0"/>
              <a:t>Consideration is necessary for a contract to be legally </a:t>
            </a:r>
            <a:r>
              <a:rPr lang="en-AU" dirty="0" smtClean="0"/>
              <a:t>binding</a:t>
            </a:r>
            <a:endParaRPr lang="en-AU" dirty="0"/>
          </a:p>
          <a:p>
            <a:r>
              <a:rPr lang="en-AU" dirty="0"/>
              <a:t>Consideration given by purchasers </a:t>
            </a:r>
            <a:r>
              <a:rPr lang="en-AU" dirty="0" smtClean="0"/>
              <a:t>to vendors is </a:t>
            </a:r>
            <a:r>
              <a:rPr lang="en-AU" dirty="0"/>
              <a:t>almost always money but does not have to </a:t>
            </a:r>
            <a:r>
              <a:rPr lang="en-AU" dirty="0" smtClean="0"/>
              <a:t>be</a:t>
            </a:r>
          </a:p>
          <a:p>
            <a:r>
              <a:rPr lang="en-AU" dirty="0"/>
              <a:t>Consideration must have legal value but need not be of adequate </a:t>
            </a:r>
            <a:r>
              <a:rPr lang="en-AU" dirty="0" smtClean="0"/>
              <a:t>value: </a:t>
            </a:r>
          </a:p>
          <a:p>
            <a:pPr marL="365125" indent="-365125">
              <a:buNone/>
            </a:pPr>
            <a:r>
              <a:rPr lang="en-AU" dirty="0"/>
              <a:t>	</a:t>
            </a:r>
            <a:r>
              <a:rPr lang="en-AU" dirty="0" smtClean="0"/>
              <a:t>see </a:t>
            </a:r>
            <a:r>
              <a:rPr lang="en-AU" i="1" dirty="0" smtClean="0"/>
              <a:t>Chappell &amp; Co Ltd v Nestle Co Ltd</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t>32</a:t>
            </a:fld>
            <a:endParaRPr lang="en-US" dirty="0"/>
          </a:p>
        </p:txBody>
      </p:sp>
    </p:spTree>
    <p:extLst>
      <p:ext uri="{BB962C8B-B14F-4D97-AF65-F5344CB8AC3E}">
        <p14:creationId xmlns:p14="http://schemas.microsoft.com/office/powerpoint/2010/main" val="495117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lgn="l"/>
            <a:r>
              <a:rPr lang="en-US" dirty="0" smtClean="0"/>
              <a:t>Consideration </a:t>
            </a:r>
            <a:r>
              <a:rPr lang="en-AU" dirty="0" smtClean="0"/>
              <a:t>must </a:t>
            </a:r>
            <a:r>
              <a:rPr lang="en-AU" dirty="0"/>
              <a:t>not be past</a:t>
            </a:r>
            <a:endParaRPr lang="en-US" dirty="0"/>
          </a:p>
        </p:txBody>
      </p:sp>
      <p:sp>
        <p:nvSpPr>
          <p:cNvPr id="3" name="Content Placeholder 2"/>
          <p:cNvSpPr>
            <a:spLocks noGrp="1"/>
          </p:cNvSpPr>
          <p:nvPr>
            <p:ph idx="1"/>
          </p:nvPr>
        </p:nvSpPr>
        <p:spPr>
          <a:xfrm>
            <a:off x="883920" y="1310958"/>
            <a:ext cx="7802880" cy="4525963"/>
          </a:xfrm>
        </p:spPr>
        <p:txBody>
          <a:bodyPr>
            <a:normAutofit fontScale="70000" lnSpcReduction="20000"/>
          </a:bodyPr>
          <a:lstStyle/>
          <a:p>
            <a:pPr marL="357188" indent="0">
              <a:buNone/>
            </a:pPr>
            <a:endParaRPr lang="en-AU" sz="1200" dirty="0" smtClean="0"/>
          </a:p>
          <a:p>
            <a:pPr marL="365125" indent="-365125" algn="ctr">
              <a:buNone/>
            </a:pPr>
            <a:r>
              <a:rPr lang="en-AU" i="1" dirty="0" err="1" smtClean="0"/>
              <a:t>Roscorla</a:t>
            </a:r>
            <a:r>
              <a:rPr lang="en-AU" i="1" dirty="0" smtClean="0"/>
              <a:t> v Thomas</a:t>
            </a:r>
          </a:p>
          <a:p>
            <a:r>
              <a:rPr lang="en-AU" dirty="0"/>
              <a:t>The plaintiff purchased a horse from the </a:t>
            </a:r>
            <a:r>
              <a:rPr lang="en-AU" dirty="0" smtClean="0"/>
              <a:t>defendant. </a:t>
            </a:r>
          </a:p>
          <a:p>
            <a:r>
              <a:rPr lang="en-AU" dirty="0" smtClean="0"/>
              <a:t>After </a:t>
            </a:r>
            <a:r>
              <a:rPr lang="en-AU" dirty="0"/>
              <a:t>the sale the plaintiff </a:t>
            </a:r>
            <a:r>
              <a:rPr lang="en-AU" dirty="0" smtClean="0"/>
              <a:t>asked if the </a:t>
            </a:r>
            <a:r>
              <a:rPr lang="en-AU" dirty="0"/>
              <a:t>horse was sound and free from </a:t>
            </a:r>
            <a:r>
              <a:rPr lang="en-AU" dirty="0" smtClean="0"/>
              <a:t>vice.</a:t>
            </a:r>
          </a:p>
          <a:p>
            <a:r>
              <a:rPr lang="en-AU" dirty="0" smtClean="0"/>
              <a:t>The defendant assured him it was.</a:t>
            </a:r>
          </a:p>
          <a:p>
            <a:r>
              <a:rPr lang="en-AU" dirty="0" smtClean="0"/>
              <a:t>In </a:t>
            </a:r>
            <a:r>
              <a:rPr lang="en-AU" dirty="0"/>
              <a:t>fact, the horse was "very vicious, restive, ungovernable and voracious".</a:t>
            </a:r>
          </a:p>
          <a:p>
            <a:r>
              <a:rPr lang="en-AU" dirty="0"/>
              <a:t>The plaintiff sued for breach of contract.</a:t>
            </a:r>
          </a:p>
          <a:p>
            <a:pPr marL="0" indent="0">
              <a:buNone/>
            </a:pPr>
            <a:r>
              <a:rPr lang="en-AU" dirty="0"/>
              <a:t>The court held </a:t>
            </a:r>
            <a:r>
              <a:rPr lang="en-AU" dirty="0" smtClean="0"/>
              <a:t>that:</a:t>
            </a:r>
          </a:p>
          <a:p>
            <a:r>
              <a:rPr lang="en-AU" dirty="0" smtClean="0"/>
              <a:t>The </a:t>
            </a:r>
            <a:r>
              <a:rPr lang="en-AU" dirty="0"/>
              <a:t>assurance was given after the contract for the sale of the horse was </a:t>
            </a:r>
            <a:r>
              <a:rPr lang="en-AU" dirty="0" smtClean="0"/>
              <a:t>completed</a:t>
            </a:r>
          </a:p>
          <a:p>
            <a:r>
              <a:rPr lang="en-AU" dirty="0" smtClean="0"/>
              <a:t>There </a:t>
            </a:r>
            <a:r>
              <a:rPr lang="en-AU" dirty="0"/>
              <a:t>was </a:t>
            </a:r>
            <a:r>
              <a:rPr lang="en-AU" dirty="0" smtClean="0"/>
              <a:t>no additional consideration for the assurance.</a:t>
            </a:r>
          </a:p>
          <a:p>
            <a:r>
              <a:rPr lang="en-AU" i="1" dirty="0" smtClean="0"/>
              <a:t>The assurance was not part of any contract.</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t>33</a:t>
            </a:fld>
            <a:endParaRPr lang="en-US" dirty="0"/>
          </a:p>
        </p:txBody>
      </p:sp>
    </p:spTree>
    <p:extLst>
      <p:ext uri="{BB962C8B-B14F-4D97-AF65-F5344CB8AC3E}">
        <p14:creationId xmlns:p14="http://schemas.microsoft.com/office/powerpoint/2010/main" val="33464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lgn="l"/>
            <a:r>
              <a:rPr lang="en-US" dirty="0" smtClean="0"/>
              <a:t>Consideration </a:t>
            </a:r>
            <a:r>
              <a:rPr lang="en-AU" dirty="0" smtClean="0"/>
              <a:t>must be </a:t>
            </a:r>
            <a:r>
              <a:rPr lang="en-AU" dirty="0"/>
              <a:t>sufficient</a:t>
            </a:r>
            <a:endParaRPr lang="en-US" dirty="0"/>
          </a:p>
        </p:txBody>
      </p:sp>
      <p:sp>
        <p:nvSpPr>
          <p:cNvPr id="3" name="Content Placeholder 2"/>
          <p:cNvSpPr>
            <a:spLocks noGrp="1"/>
          </p:cNvSpPr>
          <p:nvPr>
            <p:ph idx="1"/>
          </p:nvPr>
        </p:nvSpPr>
        <p:spPr>
          <a:xfrm>
            <a:off x="883920" y="1310958"/>
            <a:ext cx="7802880" cy="4525963"/>
          </a:xfrm>
        </p:spPr>
        <p:txBody>
          <a:bodyPr>
            <a:normAutofit fontScale="62500" lnSpcReduction="20000"/>
          </a:bodyPr>
          <a:lstStyle/>
          <a:p>
            <a:pPr marL="357188" indent="0">
              <a:buNone/>
            </a:pPr>
            <a:endParaRPr lang="en-AU" sz="1200" dirty="0" smtClean="0"/>
          </a:p>
          <a:p>
            <a:pPr marL="365125" indent="-365125" algn="ctr">
              <a:buNone/>
            </a:pPr>
            <a:r>
              <a:rPr lang="en-AU" i="1" dirty="0" err="1" smtClean="0"/>
              <a:t>Stylk</a:t>
            </a:r>
            <a:r>
              <a:rPr lang="en-AU" i="1" dirty="0" smtClean="0"/>
              <a:t> v Myrick</a:t>
            </a:r>
          </a:p>
          <a:p>
            <a:pPr marL="0" indent="0">
              <a:buNone/>
            </a:pPr>
            <a:r>
              <a:rPr lang="en-AU" dirty="0" smtClean="0"/>
              <a:t>The facts:</a:t>
            </a:r>
          </a:p>
          <a:p>
            <a:r>
              <a:rPr lang="en-AU" dirty="0" smtClean="0"/>
              <a:t>A seaman signed </a:t>
            </a:r>
            <a:r>
              <a:rPr lang="en-AU" dirty="0"/>
              <a:t>on for a voyage from London to the Baltic and </a:t>
            </a:r>
            <a:r>
              <a:rPr lang="en-AU" dirty="0" smtClean="0"/>
              <a:t>back.</a:t>
            </a:r>
          </a:p>
          <a:p>
            <a:r>
              <a:rPr lang="en-AU" dirty="0" smtClean="0"/>
              <a:t>During </a:t>
            </a:r>
            <a:r>
              <a:rPr lang="en-AU" dirty="0"/>
              <a:t>the voyage </a:t>
            </a:r>
            <a:r>
              <a:rPr lang="en-AU" dirty="0" smtClean="0"/>
              <a:t>2 of the </a:t>
            </a:r>
            <a:r>
              <a:rPr lang="en-AU" dirty="0"/>
              <a:t>11 crew </a:t>
            </a:r>
            <a:r>
              <a:rPr lang="en-AU" dirty="0" smtClean="0"/>
              <a:t>deserted.</a:t>
            </a:r>
          </a:p>
          <a:p>
            <a:r>
              <a:rPr lang="en-AU" dirty="0" smtClean="0"/>
              <a:t>The </a:t>
            </a:r>
            <a:r>
              <a:rPr lang="en-AU" dirty="0"/>
              <a:t>captain promised the remaining </a:t>
            </a:r>
            <a:r>
              <a:rPr lang="en-AU" dirty="0" smtClean="0"/>
              <a:t>crew that </a:t>
            </a:r>
            <a:r>
              <a:rPr lang="en-AU" dirty="0"/>
              <a:t>they could have the wages of the two deserters if they completed the </a:t>
            </a:r>
            <a:r>
              <a:rPr lang="en-AU" dirty="0" smtClean="0"/>
              <a:t>voyage.</a:t>
            </a:r>
          </a:p>
          <a:p>
            <a:r>
              <a:rPr lang="en-AU" dirty="0" smtClean="0"/>
              <a:t>When the ship arrived in London, the captain refused </a:t>
            </a:r>
            <a:r>
              <a:rPr lang="en-AU" dirty="0"/>
              <a:t>to pay the extra </a:t>
            </a:r>
            <a:r>
              <a:rPr lang="en-AU" dirty="0" smtClean="0"/>
              <a:t>wages.</a:t>
            </a:r>
            <a:endParaRPr lang="en-AU" dirty="0"/>
          </a:p>
          <a:p>
            <a:pPr marL="0" indent="0">
              <a:buNone/>
            </a:pPr>
            <a:r>
              <a:rPr lang="en-AU" dirty="0"/>
              <a:t>The court held </a:t>
            </a:r>
            <a:r>
              <a:rPr lang="en-AU" dirty="0" smtClean="0"/>
              <a:t>that:</a:t>
            </a:r>
          </a:p>
          <a:p>
            <a:r>
              <a:rPr lang="en-AU" dirty="0"/>
              <a:t>T</a:t>
            </a:r>
            <a:r>
              <a:rPr lang="en-AU" dirty="0" smtClean="0"/>
              <a:t>he </a:t>
            </a:r>
            <a:r>
              <a:rPr lang="en-AU" dirty="0"/>
              <a:t>captain's promise was not supported by consideration as the </a:t>
            </a:r>
            <a:r>
              <a:rPr lang="en-AU" dirty="0" smtClean="0"/>
              <a:t>crew were </a:t>
            </a:r>
            <a:r>
              <a:rPr lang="en-AU" dirty="0"/>
              <a:t>already under a contractual duty to complete the </a:t>
            </a:r>
            <a:r>
              <a:rPr lang="en-AU" dirty="0" smtClean="0"/>
              <a:t>voyage</a:t>
            </a:r>
            <a:r>
              <a:rPr lang="en-AU" dirty="0"/>
              <a:t> </a:t>
            </a:r>
            <a:r>
              <a:rPr lang="en-AU" dirty="0" smtClean="0"/>
              <a:t>which </a:t>
            </a:r>
            <a:r>
              <a:rPr lang="en-AU" dirty="0"/>
              <a:t>included </a:t>
            </a:r>
            <a:r>
              <a:rPr lang="en-AU" dirty="0" smtClean="0"/>
              <a:t>extra </a:t>
            </a:r>
            <a:r>
              <a:rPr lang="en-AU" dirty="0"/>
              <a:t>duties required in an </a:t>
            </a:r>
            <a:r>
              <a:rPr lang="en-AU" dirty="0" smtClean="0"/>
              <a:t>emergency.</a:t>
            </a:r>
          </a:p>
          <a:p>
            <a:r>
              <a:rPr lang="en-AU" dirty="0" smtClean="0"/>
              <a:t>The </a:t>
            </a:r>
            <a:r>
              <a:rPr lang="en-AU" dirty="0"/>
              <a:t>semen were not entitled to the extra wages</a:t>
            </a:r>
            <a:r>
              <a:rPr lang="en-AU" dirty="0" smtClean="0"/>
              <a:t>.</a:t>
            </a:r>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t>34</a:t>
            </a:fld>
            <a:endParaRPr lang="en-US" dirty="0"/>
          </a:p>
        </p:txBody>
      </p:sp>
    </p:spTree>
    <p:extLst>
      <p:ext uri="{BB962C8B-B14F-4D97-AF65-F5344CB8AC3E}">
        <p14:creationId xmlns:p14="http://schemas.microsoft.com/office/powerpoint/2010/main" val="245007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Promissory Estoppel</a:t>
            </a:r>
            <a:endParaRPr lang="en-US" dirty="0"/>
          </a:p>
        </p:txBody>
      </p:sp>
      <p:sp>
        <p:nvSpPr>
          <p:cNvPr id="3" name="Content Placeholder 2"/>
          <p:cNvSpPr>
            <a:spLocks noGrp="1"/>
          </p:cNvSpPr>
          <p:nvPr>
            <p:ph idx="1"/>
          </p:nvPr>
        </p:nvSpPr>
        <p:spPr>
          <a:xfrm>
            <a:off x="883920" y="1249998"/>
            <a:ext cx="7802880" cy="4525963"/>
          </a:xfrm>
        </p:spPr>
        <p:txBody>
          <a:bodyPr>
            <a:normAutofit fontScale="85000" lnSpcReduction="20000"/>
          </a:bodyPr>
          <a:lstStyle/>
          <a:p>
            <a:pPr marL="357188" indent="0">
              <a:buNone/>
            </a:pPr>
            <a:endParaRPr lang="en-AU" sz="1200" dirty="0" smtClean="0"/>
          </a:p>
          <a:p>
            <a:r>
              <a:rPr lang="en-AU" dirty="0" smtClean="0"/>
              <a:t>In some cases it would be unfair for the court to not enforce a promise made even though no consideration has been provided and no contract exists</a:t>
            </a:r>
            <a:endParaRPr lang="en-AU" dirty="0"/>
          </a:p>
          <a:p>
            <a:r>
              <a:rPr lang="en-AU" dirty="0" smtClean="0"/>
              <a:t>A tenant that promises to enter a commercial lease once the property is renovated will be held accountable to that promise even though no contract exists: </a:t>
            </a:r>
          </a:p>
          <a:p>
            <a:pPr marL="365125" indent="-365125">
              <a:buNone/>
            </a:pPr>
            <a:r>
              <a:rPr lang="en-AU" dirty="0" smtClean="0"/>
              <a:t>	see </a:t>
            </a:r>
            <a:r>
              <a:rPr lang="en-AU" i="1" dirty="0" smtClean="0"/>
              <a:t>Walton Stores (Interstate) Ltd v Maher </a:t>
            </a:r>
          </a:p>
          <a:p>
            <a:pPr marL="365125" indent="-365125">
              <a:buNone/>
            </a:pPr>
            <a:r>
              <a:rPr lang="en-AU" i="1" dirty="0" smtClean="0"/>
              <a:t>	&amp; Central London Property Trust Lt v High Trees House Ltd</a:t>
            </a:r>
          </a:p>
        </p:txBody>
      </p:sp>
      <p:sp>
        <p:nvSpPr>
          <p:cNvPr id="4" name="Slide Number Placeholder 3"/>
          <p:cNvSpPr>
            <a:spLocks noGrp="1"/>
          </p:cNvSpPr>
          <p:nvPr>
            <p:ph type="sldNum" sz="quarter" idx="12"/>
          </p:nvPr>
        </p:nvSpPr>
        <p:spPr/>
        <p:txBody>
          <a:bodyPr/>
          <a:lstStyle/>
          <a:p>
            <a:fld id="{228855B0-D62E-9E44-B7EF-8E49D31AD382}" type="slidenum">
              <a:rPr lang="en-US" smtClean="0"/>
              <a:t>35</a:t>
            </a:fld>
            <a:endParaRPr lang="en-US" dirty="0"/>
          </a:p>
        </p:txBody>
      </p:sp>
    </p:spTree>
    <p:extLst>
      <p:ext uri="{BB962C8B-B14F-4D97-AF65-F5344CB8AC3E}">
        <p14:creationId xmlns:p14="http://schemas.microsoft.com/office/powerpoint/2010/main" val="2600052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Promissory Estoppel</a:t>
            </a:r>
            <a:endParaRPr lang="en-US" dirty="0"/>
          </a:p>
        </p:txBody>
      </p:sp>
      <p:sp>
        <p:nvSpPr>
          <p:cNvPr id="3" name="Content Placeholder 2"/>
          <p:cNvSpPr>
            <a:spLocks noGrp="1"/>
          </p:cNvSpPr>
          <p:nvPr>
            <p:ph idx="1"/>
          </p:nvPr>
        </p:nvSpPr>
        <p:spPr>
          <a:xfrm>
            <a:off x="883920" y="1249998"/>
            <a:ext cx="7802880" cy="4525963"/>
          </a:xfrm>
        </p:spPr>
        <p:txBody>
          <a:bodyPr>
            <a:normAutofit fontScale="70000" lnSpcReduction="20000"/>
          </a:bodyPr>
          <a:lstStyle/>
          <a:p>
            <a:pPr marL="357188" indent="0">
              <a:buNone/>
            </a:pPr>
            <a:endParaRPr lang="en-AU" sz="1200" dirty="0" smtClean="0"/>
          </a:p>
          <a:p>
            <a:pPr marL="365125" indent="-365125" algn="ctr">
              <a:buNone/>
            </a:pPr>
            <a:r>
              <a:rPr lang="en-AU" i="1" dirty="0"/>
              <a:t>Central London Property Trust Lt v High Trees House Ltd</a:t>
            </a:r>
          </a:p>
          <a:p>
            <a:r>
              <a:rPr lang="en-AU" sz="4000" dirty="0"/>
              <a:t>In 1937 the plaintiff leased a block of flats in London to the defendant for £</a:t>
            </a:r>
            <a:r>
              <a:rPr lang="en-AU" sz="4000" dirty="0" smtClean="0"/>
              <a:t>2,500 </a:t>
            </a:r>
            <a:r>
              <a:rPr lang="en-AU" sz="4000" dirty="0"/>
              <a:t>per </a:t>
            </a:r>
            <a:r>
              <a:rPr lang="en-AU" sz="4000" dirty="0" smtClean="0"/>
              <a:t>year.</a:t>
            </a:r>
          </a:p>
          <a:p>
            <a:r>
              <a:rPr lang="en-AU" sz="4000" dirty="0" smtClean="0"/>
              <a:t>In </a:t>
            </a:r>
            <a:r>
              <a:rPr lang="en-AU" sz="4000" dirty="0"/>
              <a:t>1940 the plaintiff agreed to reduce the rent to $</a:t>
            </a:r>
            <a:r>
              <a:rPr lang="en-AU" sz="4000" dirty="0" smtClean="0"/>
              <a:t>1,250 </a:t>
            </a:r>
            <a:r>
              <a:rPr lang="en-AU" sz="4000" dirty="0"/>
              <a:t>because </a:t>
            </a:r>
            <a:r>
              <a:rPr lang="en-AU" sz="4000" dirty="0" smtClean="0"/>
              <a:t>the defendant was unable </a:t>
            </a:r>
            <a:r>
              <a:rPr lang="en-AU" sz="4000" dirty="0"/>
              <a:t>to let many of the flats due to the Second World </a:t>
            </a:r>
            <a:r>
              <a:rPr lang="en-AU" sz="4000" dirty="0" smtClean="0"/>
              <a:t>War.</a:t>
            </a:r>
          </a:p>
          <a:p>
            <a:r>
              <a:rPr lang="en-AU" sz="4000" dirty="0" smtClean="0"/>
              <a:t>By </a:t>
            </a:r>
            <a:r>
              <a:rPr lang="en-AU" sz="4000" dirty="0"/>
              <a:t>1945 the flats were fully let </a:t>
            </a:r>
            <a:r>
              <a:rPr lang="en-AU" sz="4000" dirty="0" smtClean="0"/>
              <a:t>and the </a:t>
            </a:r>
            <a:r>
              <a:rPr lang="en-AU" sz="4000" dirty="0"/>
              <a:t>plaintiff claimed the full rent again.</a:t>
            </a:r>
          </a:p>
          <a:p>
            <a:r>
              <a:rPr lang="en-AU" sz="4000" dirty="0"/>
              <a:t>The court held </a:t>
            </a:r>
            <a:r>
              <a:rPr lang="en-AU" sz="4000" dirty="0" smtClean="0"/>
              <a:t>that the </a:t>
            </a:r>
            <a:r>
              <a:rPr lang="en-AU" sz="4000" dirty="0"/>
              <a:t>plaintiff </a:t>
            </a:r>
            <a:r>
              <a:rPr lang="en-AU" sz="4000" dirty="0" smtClean="0"/>
              <a:t>was estopped </a:t>
            </a:r>
            <a:r>
              <a:rPr lang="en-AU" sz="4000" dirty="0"/>
              <a:t>from claiming the back rent.</a:t>
            </a:r>
            <a:r>
              <a:rPr lang="en-AU" sz="4000" i="1" dirty="0" smtClean="0"/>
              <a:t> </a:t>
            </a:r>
          </a:p>
        </p:txBody>
      </p:sp>
      <p:sp>
        <p:nvSpPr>
          <p:cNvPr id="4" name="Slide Number Placeholder 3"/>
          <p:cNvSpPr>
            <a:spLocks noGrp="1"/>
          </p:cNvSpPr>
          <p:nvPr>
            <p:ph type="sldNum" sz="quarter" idx="12"/>
          </p:nvPr>
        </p:nvSpPr>
        <p:spPr/>
        <p:txBody>
          <a:bodyPr/>
          <a:lstStyle/>
          <a:p>
            <a:fld id="{228855B0-D62E-9E44-B7EF-8E49D31AD382}" type="slidenum">
              <a:rPr lang="en-US" smtClean="0"/>
              <a:t>36</a:t>
            </a:fld>
            <a:endParaRPr lang="en-US" dirty="0"/>
          </a:p>
        </p:txBody>
      </p:sp>
    </p:spTree>
    <p:extLst>
      <p:ext uri="{BB962C8B-B14F-4D97-AF65-F5344CB8AC3E}">
        <p14:creationId xmlns:p14="http://schemas.microsoft.com/office/powerpoint/2010/main" val="642137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Promissory Estoppel</a:t>
            </a:r>
            <a:endParaRPr lang="en-US" dirty="0"/>
          </a:p>
        </p:txBody>
      </p:sp>
      <p:sp>
        <p:nvSpPr>
          <p:cNvPr id="3" name="Content Placeholder 2"/>
          <p:cNvSpPr>
            <a:spLocks noGrp="1"/>
          </p:cNvSpPr>
          <p:nvPr>
            <p:ph idx="1"/>
          </p:nvPr>
        </p:nvSpPr>
        <p:spPr>
          <a:xfrm>
            <a:off x="883920" y="1249998"/>
            <a:ext cx="7802880" cy="4525963"/>
          </a:xfrm>
        </p:spPr>
        <p:txBody>
          <a:bodyPr>
            <a:normAutofit fontScale="92500" lnSpcReduction="10000"/>
          </a:bodyPr>
          <a:lstStyle/>
          <a:p>
            <a:pPr marL="357188" indent="0">
              <a:buNone/>
            </a:pPr>
            <a:endParaRPr lang="en-AU" sz="1200" dirty="0" smtClean="0"/>
          </a:p>
          <a:p>
            <a:pPr marL="0" indent="0">
              <a:buNone/>
            </a:pPr>
            <a:r>
              <a:rPr lang="en-AU" dirty="0" smtClean="0"/>
              <a:t>There are six requirements for promissory estoppel to apply:</a:t>
            </a:r>
          </a:p>
          <a:p>
            <a:pPr marL="536575" lvl="1" indent="-536575">
              <a:buFont typeface="+mj-lt"/>
              <a:buAutoNum type="arabicPeriod"/>
              <a:tabLst>
                <a:tab pos="536575" algn="l"/>
              </a:tabLst>
            </a:pPr>
            <a:r>
              <a:rPr lang="en-AU" dirty="0" smtClean="0"/>
              <a:t>Promisee assumed a legal relationship with promisor</a:t>
            </a:r>
          </a:p>
          <a:p>
            <a:pPr marL="536575" lvl="1" indent="-536575">
              <a:buFont typeface="+mj-lt"/>
              <a:buAutoNum type="arabicPeriod"/>
              <a:tabLst>
                <a:tab pos="536575" algn="l"/>
              </a:tabLst>
            </a:pPr>
            <a:r>
              <a:rPr lang="en-AU" dirty="0" smtClean="0"/>
              <a:t>Promisor was responsible for the assumption</a:t>
            </a:r>
          </a:p>
          <a:p>
            <a:pPr marL="536575" lvl="1" indent="-536575">
              <a:buFont typeface="+mj-lt"/>
              <a:buAutoNum type="arabicPeriod"/>
              <a:tabLst>
                <a:tab pos="536575" algn="l"/>
              </a:tabLst>
            </a:pPr>
            <a:r>
              <a:rPr lang="en-AU" dirty="0" smtClean="0"/>
              <a:t>Promisee relied on the assumption</a:t>
            </a:r>
          </a:p>
          <a:p>
            <a:pPr marL="536575" lvl="1" indent="-536575">
              <a:buFont typeface="+mj-lt"/>
              <a:buAutoNum type="arabicPeriod"/>
              <a:tabLst>
                <a:tab pos="536575" algn="l"/>
              </a:tabLst>
            </a:pPr>
            <a:r>
              <a:rPr lang="en-AU" dirty="0" smtClean="0"/>
              <a:t>Promisor intended for promisee to rely on the assumption</a:t>
            </a:r>
          </a:p>
          <a:p>
            <a:pPr marL="536575" lvl="1" indent="-536575">
              <a:buFont typeface="+mj-lt"/>
              <a:buAutoNum type="arabicPeriod"/>
              <a:tabLst>
                <a:tab pos="536575" algn="l"/>
              </a:tabLst>
            </a:pPr>
            <a:r>
              <a:rPr lang="en-AU" dirty="0" smtClean="0"/>
              <a:t>Promisee suffers detriment because of reliance</a:t>
            </a:r>
          </a:p>
          <a:p>
            <a:pPr marL="536575" lvl="1" indent="-536575">
              <a:buFont typeface="+mj-lt"/>
              <a:buAutoNum type="arabicPeriod"/>
              <a:tabLst>
                <a:tab pos="536575" algn="l"/>
              </a:tabLst>
            </a:pPr>
            <a:r>
              <a:rPr lang="en-AU" dirty="0" smtClean="0"/>
              <a:t>Promisor has failed to warn promisee</a:t>
            </a:r>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t>37</a:t>
            </a:fld>
            <a:endParaRPr lang="en-US" dirty="0"/>
          </a:p>
        </p:txBody>
      </p:sp>
    </p:spTree>
    <p:extLst>
      <p:ext uri="{BB962C8B-B14F-4D97-AF65-F5344CB8AC3E}">
        <p14:creationId xmlns:p14="http://schemas.microsoft.com/office/powerpoint/2010/main" val="2004439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a:t>
            </a:r>
            <a:endParaRPr lang="en-AU" dirty="0"/>
          </a:p>
        </p:txBody>
      </p:sp>
      <p:sp>
        <p:nvSpPr>
          <p:cNvPr id="3" name="Content Placeholder 2"/>
          <p:cNvSpPr>
            <a:spLocks noGrp="1"/>
          </p:cNvSpPr>
          <p:nvPr>
            <p:ph idx="1"/>
          </p:nvPr>
        </p:nvSpPr>
        <p:spPr>
          <a:xfrm>
            <a:off x="457200" y="1282046"/>
            <a:ext cx="8229600" cy="5074304"/>
          </a:xfrm>
        </p:spPr>
        <p:txBody>
          <a:bodyPr>
            <a:normAutofit fontScale="47500" lnSpcReduction="20000"/>
          </a:bodyPr>
          <a:lstStyle/>
          <a:p>
            <a:pPr marL="0" indent="0">
              <a:buNone/>
            </a:pPr>
            <a:r>
              <a:rPr lang="en-US" dirty="0"/>
              <a:t>Jerry i</a:t>
            </a:r>
            <a:r>
              <a:rPr lang="en-US" dirty="0" smtClean="0"/>
              <a:t>s addicted to soccer. His </a:t>
            </a:r>
            <a:r>
              <a:rPr lang="en-US" dirty="0" err="1" smtClean="0"/>
              <a:t>favourite</a:t>
            </a:r>
            <a:r>
              <a:rPr lang="en-US" dirty="0" smtClean="0"/>
              <a:t> team is Liverpool FC. So he </a:t>
            </a:r>
            <a:r>
              <a:rPr lang="en-AU" dirty="0" smtClean="0"/>
              <a:t>invented a new program to track and predict soccer scores.</a:t>
            </a:r>
            <a:endParaRPr lang="en-AU" dirty="0"/>
          </a:p>
          <a:p>
            <a:pPr marL="0" indent="0">
              <a:buNone/>
            </a:pPr>
            <a:r>
              <a:rPr lang="en-US" dirty="0"/>
              <a:t> </a:t>
            </a:r>
            <a:endParaRPr lang="en-AU" dirty="0"/>
          </a:p>
          <a:p>
            <a:pPr marL="0" indent="0">
              <a:buNone/>
            </a:pPr>
            <a:r>
              <a:rPr lang="en-US" dirty="0"/>
              <a:t>Every </a:t>
            </a:r>
            <a:r>
              <a:rPr lang="en-US" dirty="0" smtClean="0"/>
              <a:t>betting company in the world wanted the exclusive use of the program. Ben, who is the CEO of </a:t>
            </a:r>
            <a:r>
              <a:rPr lang="en-US" dirty="0" err="1" smtClean="0"/>
              <a:t>Ulose</a:t>
            </a:r>
            <a:r>
              <a:rPr lang="en-US" dirty="0" smtClean="0"/>
              <a:t>, offers Jerry a lifetime pass to all Liverpool FC matches in return for exclusive use of the program.</a:t>
            </a:r>
            <a:endParaRPr lang="en-AU" dirty="0"/>
          </a:p>
          <a:p>
            <a:pPr marL="0" indent="0">
              <a:buNone/>
            </a:pPr>
            <a:endParaRPr lang="en-AU" dirty="0"/>
          </a:p>
          <a:p>
            <a:pPr marL="0" indent="0">
              <a:buNone/>
            </a:pPr>
            <a:r>
              <a:rPr lang="en-US" dirty="0"/>
              <a:t>Shortly after he enters this contract with </a:t>
            </a:r>
            <a:r>
              <a:rPr lang="en-US" dirty="0" err="1" smtClean="0"/>
              <a:t>Ulose</a:t>
            </a:r>
            <a:r>
              <a:rPr lang="en-US" dirty="0" smtClean="0"/>
              <a:t>, </a:t>
            </a:r>
            <a:r>
              <a:rPr lang="en-US" dirty="0"/>
              <a:t>Jerry is diagnosed with </a:t>
            </a:r>
            <a:r>
              <a:rPr lang="en-US" dirty="0" smtClean="0"/>
              <a:t>Motor </a:t>
            </a:r>
            <a:r>
              <a:rPr lang="en-US" dirty="0" err="1" smtClean="0"/>
              <a:t>Neurone</a:t>
            </a:r>
            <a:r>
              <a:rPr lang="en-US" dirty="0" smtClean="0"/>
              <a:t> disease which means that he cannot travel from Australia to England to attends Liverpool FC matches. Jerry </a:t>
            </a:r>
            <a:r>
              <a:rPr lang="en-US" dirty="0"/>
              <a:t>is devastated. He telephones Ben and says:</a:t>
            </a:r>
            <a:endParaRPr lang="en-AU" dirty="0"/>
          </a:p>
          <a:p>
            <a:pPr marL="0" indent="0">
              <a:buNone/>
            </a:pPr>
            <a:endParaRPr lang="en-AU" dirty="0"/>
          </a:p>
          <a:p>
            <a:pPr marL="0" indent="0">
              <a:buNone/>
            </a:pPr>
            <a:r>
              <a:rPr lang="en-US" dirty="0"/>
              <a:t>“The deal is off! The contract is not binding because I didn’t intend to be legally bound and because you didn’t provide money consideration in exchange for my </a:t>
            </a:r>
            <a:r>
              <a:rPr lang="en-US" dirty="0" smtClean="0"/>
              <a:t>program. </a:t>
            </a:r>
            <a:r>
              <a:rPr lang="en-US" dirty="0"/>
              <a:t>A lifetime </a:t>
            </a:r>
            <a:r>
              <a:rPr lang="en-US" dirty="0" smtClean="0"/>
              <a:t>pass to soccer matches is </a:t>
            </a:r>
            <a:r>
              <a:rPr lang="en-US" dirty="0"/>
              <a:t>not adequate consideration. I want a new deal. I want $5 million.”</a:t>
            </a:r>
            <a:endParaRPr lang="en-AU" dirty="0"/>
          </a:p>
          <a:p>
            <a:pPr marL="0" indent="0">
              <a:buNone/>
            </a:pPr>
            <a:endParaRPr lang="en-AU" dirty="0"/>
          </a:p>
          <a:p>
            <a:pPr marL="0" indent="0">
              <a:buNone/>
            </a:pPr>
            <a:r>
              <a:rPr lang="en-US" dirty="0"/>
              <a:t>Ben says “no” and hangs up the phone.  </a:t>
            </a:r>
            <a:endParaRPr lang="en-AU" dirty="0"/>
          </a:p>
          <a:p>
            <a:pPr marL="0" indent="0">
              <a:buNone/>
            </a:pPr>
            <a:endParaRPr lang="en-AU" dirty="0"/>
          </a:p>
          <a:p>
            <a:pPr marL="0" indent="0">
              <a:buNone/>
            </a:pPr>
            <a:r>
              <a:rPr lang="en-US" b="1" dirty="0"/>
              <a:t>Advise Jerry if he can demand a new contract from Ben. Use </a:t>
            </a:r>
            <a:r>
              <a:rPr lang="en-US" b="1" dirty="0" smtClean="0"/>
              <a:t>the:</a:t>
            </a:r>
          </a:p>
          <a:p>
            <a:pPr marL="0" indent="0">
              <a:buNone/>
            </a:pPr>
            <a:r>
              <a:rPr lang="en-US" b="1" dirty="0" smtClean="0"/>
              <a:t>Issue – Rule – Application – Conclusion</a:t>
            </a:r>
          </a:p>
          <a:p>
            <a:pPr marL="0" indent="0">
              <a:buNone/>
            </a:pPr>
            <a:r>
              <a:rPr lang="en-US" b="1" dirty="0" smtClean="0"/>
              <a:t>method </a:t>
            </a:r>
            <a:r>
              <a:rPr lang="en-US" b="1" dirty="0"/>
              <a:t>to structure your advice.</a:t>
            </a:r>
            <a:endParaRPr lang="en-AU" dirty="0"/>
          </a:p>
          <a:p>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38</a:t>
            </a:fld>
            <a:endParaRPr lang="en-US" dirty="0"/>
          </a:p>
        </p:txBody>
      </p:sp>
    </p:spTree>
    <p:extLst>
      <p:ext uri="{BB962C8B-B14F-4D97-AF65-F5344CB8AC3E}">
        <p14:creationId xmlns:p14="http://schemas.microsoft.com/office/powerpoint/2010/main" val="166382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What is contract law?</a:t>
            </a:r>
            <a:endParaRPr lang="en-US" dirty="0"/>
          </a:p>
        </p:txBody>
      </p:sp>
      <p:sp>
        <p:nvSpPr>
          <p:cNvPr id="3" name="Content Placeholder 2"/>
          <p:cNvSpPr>
            <a:spLocks noGrp="1"/>
          </p:cNvSpPr>
          <p:nvPr>
            <p:ph idx="1"/>
          </p:nvPr>
        </p:nvSpPr>
        <p:spPr/>
        <p:txBody>
          <a:bodyPr>
            <a:normAutofit lnSpcReduction="10000"/>
          </a:bodyPr>
          <a:lstStyle/>
          <a:p>
            <a:pPr marL="814388" indent="-457200">
              <a:buFont typeface="Arial" panose="020B0604020202020204" pitchFamily="34" charset="0"/>
              <a:buChar char="•"/>
            </a:pPr>
            <a:r>
              <a:rPr lang="en-AU" dirty="0" smtClean="0"/>
              <a:t>The </a:t>
            </a:r>
            <a:r>
              <a:rPr lang="en-AU" dirty="0"/>
              <a:t>courts apply the principles of contract law to hold promisors accountable for the promises they </a:t>
            </a:r>
            <a:r>
              <a:rPr lang="en-AU" dirty="0" smtClean="0"/>
              <a:t>make</a:t>
            </a:r>
          </a:p>
          <a:p>
            <a:pPr marL="814388" indent="-457200">
              <a:buFont typeface="Arial" panose="020B0604020202020204" pitchFamily="34" charset="0"/>
              <a:buChar char="•"/>
            </a:pPr>
            <a:r>
              <a:rPr lang="en-AU" dirty="0"/>
              <a:t>A contract is an agreement that a court will </a:t>
            </a:r>
            <a:r>
              <a:rPr lang="en-AU" dirty="0" smtClean="0"/>
              <a:t>enforce</a:t>
            </a:r>
          </a:p>
          <a:p>
            <a:pPr marL="814388" lvl="1" indent="-457200">
              <a:buFont typeface="Arial" panose="020B0604020202020204" pitchFamily="34" charset="0"/>
              <a:buChar char="•"/>
            </a:pPr>
            <a:r>
              <a:rPr lang="en-AU" sz="3200" dirty="0"/>
              <a:t>A contract must meet specific criteria to be a contract otherwise the court will not enforce </a:t>
            </a:r>
            <a:r>
              <a:rPr lang="en-AU" sz="3200" dirty="0" smtClean="0"/>
              <a:t>it</a:t>
            </a:r>
            <a:r>
              <a:rPr lang="en-AU" sz="3200" dirty="0"/>
              <a:t/>
            </a:r>
            <a:br>
              <a:rPr lang="en-AU" sz="3200" dirty="0"/>
            </a:br>
            <a:endParaRPr lang="en-US"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t>4</a:t>
            </a:fld>
            <a:endParaRPr lang="en-US" dirty="0"/>
          </a:p>
        </p:txBody>
      </p:sp>
    </p:spTree>
    <p:extLst>
      <p:ext uri="{BB962C8B-B14F-4D97-AF65-F5344CB8AC3E}">
        <p14:creationId xmlns:p14="http://schemas.microsoft.com/office/powerpoint/2010/main" val="3830846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Specific Criteria of a Contract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To be enforceable by a court a contract must have:</a:t>
            </a:r>
          </a:p>
          <a:p>
            <a:pPr marL="442913" indent="-442913">
              <a:buFont typeface="Arial" panose="020B0604020202020204" pitchFamily="34" charset="0"/>
              <a:buChar char="•"/>
            </a:pPr>
            <a:r>
              <a:rPr lang="en-AU" dirty="0" smtClean="0"/>
              <a:t>offer and acceptance</a:t>
            </a:r>
          </a:p>
          <a:p>
            <a:pPr marL="442913" indent="-442913">
              <a:buFont typeface="Arial" panose="020B0604020202020204" pitchFamily="34" charset="0"/>
              <a:buChar char="•"/>
            </a:pPr>
            <a:r>
              <a:rPr lang="en-AU" dirty="0"/>
              <a:t>i</a:t>
            </a:r>
            <a:r>
              <a:rPr lang="en-AU" sz="3200" dirty="0" smtClean="0"/>
              <a:t>ntention to be legally bound</a:t>
            </a:r>
          </a:p>
          <a:p>
            <a:pPr marL="442913" indent="-442913">
              <a:buFont typeface="Arial" panose="020B0604020202020204" pitchFamily="34" charset="0"/>
              <a:buChar char="•"/>
            </a:pPr>
            <a:r>
              <a:rPr lang="en-AU" dirty="0"/>
              <a:t>c</a:t>
            </a:r>
            <a:r>
              <a:rPr lang="en-AU" sz="3200" dirty="0" smtClean="0"/>
              <a:t>onsideration</a:t>
            </a:r>
          </a:p>
          <a:p>
            <a:pPr marL="442913" indent="-442913">
              <a:buFont typeface="Arial" panose="020B0604020202020204" pitchFamily="34" charset="0"/>
              <a:buChar char="•"/>
            </a:pPr>
            <a:r>
              <a:rPr lang="en-AU" dirty="0" smtClean="0"/>
              <a:t>capacity of parties</a:t>
            </a:r>
          </a:p>
          <a:p>
            <a:pPr marL="442913" indent="-442913">
              <a:buFont typeface="Arial" panose="020B0604020202020204" pitchFamily="34" charset="0"/>
              <a:buChar char="•"/>
            </a:pPr>
            <a:r>
              <a:rPr lang="en-AU" sz="3200" dirty="0" smtClean="0"/>
              <a:t>reality of consent</a:t>
            </a:r>
          </a:p>
          <a:p>
            <a:pPr marL="442913" indent="-442913">
              <a:buFont typeface="Arial" panose="020B0604020202020204" pitchFamily="34" charset="0"/>
              <a:buChar char="•"/>
            </a:pPr>
            <a:r>
              <a:rPr lang="en-AU" dirty="0" smtClean="0"/>
              <a:t>legality of object</a:t>
            </a:r>
            <a:r>
              <a:rPr lang="en-AU" sz="3200" dirty="0"/>
              <a:t/>
            </a:r>
            <a:br>
              <a:rPr lang="en-AU" sz="3200" dirty="0"/>
            </a:br>
            <a:endParaRPr lang="en-US"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t>5</a:t>
            </a:fld>
            <a:endParaRPr lang="en-US" dirty="0"/>
          </a:p>
        </p:txBody>
      </p:sp>
    </p:spTree>
    <p:extLst>
      <p:ext uri="{BB962C8B-B14F-4D97-AF65-F5344CB8AC3E}">
        <p14:creationId xmlns:p14="http://schemas.microsoft.com/office/powerpoint/2010/main" val="149827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omas mann"/>
          <p:cNvPicPr>
            <a:picLocks noChangeAspect="1" noChangeArrowheads="1"/>
          </p:cNvPicPr>
          <p:nvPr/>
        </p:nvPicPr>
        <p:blipFill rotWithShape="1">
          <a:blip r:embed="rId3">
            <a:extLst>
              <a:ext uri="{28A0092B-C50C-407E-A947-70E740481C1C}">
                <a14:useLocalDpi xmlns:a14="http://schemas.microsoft.com/office/drawing/2010/main" val="0"/>
              </a:ext>
            </a:extLst>
          </a:blip>
          <a:srcRect r="21009" b="13337"/>
          <a:stretch/>
        </p:blipFill>
        <p:spPr bwMode="auto">
          <a:xfrm>
            <a:off x="5701669" y="2829963"/>
            <a:ext cx="1903321" cy="271869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German novelist        Thomas Mann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307976" y="2881658"/>
            <a:ext cx="5102224" cy="2360902"/>
          </a:xfrm>
          <a:prstGeom prst="wedgeRoundRectCallout">
            <a:avLst>
              <a:gd name="adj1" fmla="val 62890"/>
              <a:gd name="adj2" fmla="val 30420"/>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You ask what is the use of classification, arrangement, systemisation? I answer you: order and simplification are the first steps toward the mastery of a subject – the actual enemy is the unknown</a:t>
            </a:r>
            <a:endParaRPr lang="en-AU" sz="24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8855B0-D62E-9E44-B7EF-8E49D31AD382}" type="slidenum">
              <a:rPr lang="en-US" smtClean="0"/>
              <a:t>6</a:t>
            </a:fld>
            <a:endParaRPr lang="en-US" dirty="0"/>
          </a:p>
        </p:txBody>
      </p:sp>
    </p:spTree>
    <p:extLst>
      <p:ext uri="{BB962C8B-B14F-4D97-AF65-F5344CB8AC3E}">
        <p14:creationId xmlns:p14="http://schemas.microsoft.com/office/powerpoint/2010/main" val="93598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515618"/>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b="1" dirty="0"/>
              <a:t>In groups, </a:t>
            </a:r>
            <a:r>
              <a:rPr lang="en-AU" sz="1700" b="1" dirty="0" smtClean="0"/>
              <a:t>create a system of rules that distinguishes between </a:t>
            </a:r>
            <a:r>
              <a:rPr lang="en-AU" sz="1700" b="1" dirty="0"/>
              <a:t>offer and non-offer, and acceptance and non-acceptance.</a:t>
            </a:r>
            <a:endParaRPr lang="en-US" sz="1700" b="1" dirty="0"/>
          </a:p>
        </p:txBody>
      </p:sp>
      <p:sp>
        <p:nvSpPr>
          <p:cNvPr id="3" name="Content Placeholder 2"/>
          <p:cNvSpPr>
            <a:spLocks noGrp="1"/>
          </p:cNvSpPr>
          <p:nvPr>
            <p:ph idx="1"/>
          </p:nvPr>
        </p:nvSpPr>
        <p:spPr>
          <a:xfrm>
            <a:off x="741957" y="1528987"/>
            <a:ext cx="7931224" cy="3370512"/>
          </a:xfrm>
        </p:spPr>
        <p:txBody>
          <a:bodyPr>
            <a:noAutofit/>
          </a:bodyPr>
          <a:lstStyle/>
          <a:p>
            <a:pPr marL="0" indent="0">
              <a:buNone/>
            </a:pPr>
            <a:r>
              <a:rPr lang="en-AU" sz="1700" dirty="0" smtClean="0"/>
              <a:t>They are trialling </a:t>
            </a:r>
            <a:r>
              <a:rPr lang="en-AU" sz="1700" dirty="0"/>
              <a:t>a new information hotline to assist people engaged in contractual disputes. An initial review of operations has revealed that call centre staff are regularly giving callers inaccurate advice. Specific examples of bad advice from recorded conversations include:</a:t>
            </a:r>
          </a:p>
          <a:p>
            <a:pPr marL="536575" indent="-536575">
              <a:tabLst>
                <a:tab pos="536575" algn="l"/>
              </a:tabLst>
            </a:pPr>
            <a:r>
              <a:rPr lang="en-AU" sz="1700" dirty="0"/>
              <a:t>“Yes, it is an offer. If she told you she might sell you her car then that is </a:t>
            </a:r>
            <a:r>
              <a:rPr lang="en-AU" sz="1700" dirty="0" smtClean="0"/>
              <a:t>an </a:t>
            </a:r>
            <a:r>
              <a:rPr lang="en-AU" sz="1700" dirty="0"/>
              <a:t>offer.”</a:t>
            </a:r>
          </a:p>
          <a:p>
            <a:pPr marL="0" indent="-457200">
              <a:tabLst>
                <a:tab pos="631825" algn="l"/>
              </a:tabLst>
            </a:pPr>
            <a:r>
              <a:rPr lang="en-AU" sz="1700" dirty="0"/>
              <a:t>“It can still be a contract even if he hasn’t agreed to your offer yet.”</a:t>
            </a:r>
          </a:p>
          <a:p>
            <a:pPr marL="536575" indent="-536575">
              <a:tabLst>
                <a:tab pos="536575" algn="l"/>
              </a:tabLst>
            </a:pPr>
            <a:r>
              <a:rPr lang="en-AU" sz="1700" dirty="0"/>
              <a:t>“It doesn’t matter if he didn’t really mean it. An offer is an offer and once </a:t>
            </a:r>
            <a:r>
              <a:rPr lang="en-AU" sz="1700" dirty="0" smtClean="0"/>
              <a:t>he </a:t>
            </a:r>
            <a:r>
              <a:rPr lang="en-AU" sz="1700" dirty="0"/>
              <a:t>made it he can’t take it back.”</a:t>
            </a:r>
          </a:p>
          <a:p>
            <a:pPr marL="442913" indent="-442913">
              <a:tabLst>
                <a:tab pos="442913" algn="l"/>
              </a:tabLst>
            </a:pPr>
            <a:r>
              <a:rPr lang="en-AU" sz="1700" dirty="0"/>
              <a:t>“You made a contract with him from the moment you decided to accept 	</a:t>
            </a:r>
            <a:r>
              <a:rPr lang="en-AU" sz="1700" dirty="0" smtClean="0"/>
              <a:t>his offer</a:t>
            </a:r>
            <a:r>
              <a:rPr lang="en-AU" sz="1700" dirty="0"/>
              <a:t>.”</a:t>
            </a:r>
          </a:p>
          <a:p>
            <a:pPr marL="442913" indent="-442913">
              <a:tabLst>
                <a:tab pos="442913" algn="l"/>
              </a:tabLst>
            </a:pPr>
            <a:r>
              <a:rPr lang="en-AU" sz="1700" dirty="0"/>
              <a:t>“It’s OK. Just because you agreed to pay $500 doesn’t mean you can’t 	re-negotiate.”</a:t>
            </a:r>
          </a:p>
          <a:p>
            <a:pPr marL="0" indent="0">
              <a:buNone/>
            </a:pPr>
            <a:r>
              <a:rPr lang="en-AU" sz="1700" dirty="0"/>
              <a:t>The NSW Department of Justice seeks your </a:t>
            </a:r>
            <a:r>
              <a:rPr lang="en-AU" sz="1700" dirty="0" smtClean="0"/>
              <a:t>assistance.</a:t>
            </a:r>
            <a:endParaRPr lang="en-AU" sz="1700"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256580"/>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dirty="0"/>
              <a:t>The NSW Department of Justice </a:t>
            </a:r>
            <a:r>
              <a:rPr lang="en-AU" sz="1700" dirty="0" smtClean="0"/>
              <a:t>has a some concerns …</a:t>
            </a:r>
            <a:endParaRPr lang="en-US" sz="17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t>7</a:t>
            </a:fld>
            <a:endParaRPr lang="en-US" dirty="0"/>
          </a:p>
        </p:txBody>
      </p:sp>
    </p:spTree>
    <p:extLst>
      <p:ext uri="{BB962C8B-B14F-4D97-AF65-F5344CB8AC3E}">
        <p14:creationId xmlns:p14="http://schemas.microsoft.com/office/powerpoint/2010/main" val="195469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Classification</a:t>
            </a:r>
            <a:endParaRPr lang="en-US" dirty="0"/>
          </a:p>
        </p:txBody>
      </p:sp>
      <p:sp>
        <p:nvSpPr>
          <p:cNvPr id="3" name="Content Placeholder 2"/>
          <p:cNvSpPr>
            <a:spLocks noGrp="1"/>
          </p:cNvSpPr>
          <p:nvPr>
            <p:ph idx="1"/>
          </p:nvPr>
        </p:nvSpPr>
        <p:spPr>
          <a:xfrm>
            <a:off x="840658" y="1231500"/>
            <a:ext cx="7846142" cy="4525963"/>
          </a:xfrm>
        </p:spPr>
        <p:txBody>
          <a:bodyPr>
            <a:normAutofit lnSpcReduction="10000"/>
          </a:bodyPr>
          <a:lstStyle/>
          <a:p>
            <a:pPr marL="357188" indent="0">
              <a:buNone/>
            </a:pPr>
            <a:endParaRPr lang="en-AU" sz="1200" dirty="0" smtClean="0"/>
          </a:p>
          <a:p>
            <a:pPr marL="442913" indent="-442913"/>
            <a:r>
              <a:rPr lang="en-AU" dirty="0" smtClean="0"/>
              <a:t>Discrimination </a:t>
            </a:r>
            <a:r>
              <a:rPr lang="en-AU" dirty="0"/>
              <a:t>also means the act of differentiating between this and that i.e. noting or observing a </a:t>
            </a:r>
            <a:r>
              <a:rPr lang="en-AU" dirty="0" smtClean="0"/>
              <a:t>difference</a:t>
            </a:r>
            <a:endParaRPr lang="en-AU" dirty="0"/>
          </a:p>
          <a:p>
            <a:pPr marL="442913" indent="-442913"/>
            <a:r>
              <a:rPr lang="en-AU" dirty="0" smtClean="0"/>
              <a:t>We </a:t>
            </a:r>
            <a:r>
              <a:rPr lang="en-AU" dirty="0"/>
              <a:t>can use discrimination constructively to create classification systems and algorithms for mapping processes and facilitating decision </a:t>
            </a:r>
            <a:r>
              <a:rPr lang="en-AU" dirty="0" smtClean="0"/>
              <a:t>making</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8</a:t>
            </a:fld>
            <a:endParaRPr lang="en-US" dirty="0"/>
          </a:p>
        </p:txBody>
      </p:sp>
    </p:spTree>
    <p:extLst>
      <p:ext uri="{BB962C8B-B14F-4D97-AF65-F5344CB8AC3E}">
        <p14:creationId xmlns:p14="http://schemas.microsoft.com/office/powerpoint/2010/main" val="2583835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Offer and Acceptance</a:t>
            </a:r>
            <a:endParaRPr lang="en-US" dirty="0"/>
          </a:p>
        </p:txBody>
      </p:sp>
      <p:sp>
        <p:nvSpPr>
          <p:cNvPr id="3" name="Content Placeholder 2"/>
          <p:cNvSpPr>
            <a:spLocks noGrp="1"/>
          </p:cNvSpPr>
          <p:nvPr>
            <p:ph idx="1"/>
          </p:nvPr>
        </p:nvSpPr>
        <p:spPr>
          <a:xfrm>
            <a:off x="870155" y="1246248"/>
            <a:ext cx="7816644" cy="4525963"/>
          </a:xfrm>
        </p:spPr>
        <p:txBody>
          <a:bodyPr>
            <a:normAutofit/>
          </a:bodyPr>
          <a:lstStyle/>
          <a:p>
            <a:pPr marL="357188" indent="0">
              <a:buNone/>
            </a:pPr>
            <a:endParaRPr lang="en-AU" sz="1200" dirty="0" smtClean="0"/>
          </a:p>
          <a:p>
            <a:r>
              <a:rPr lang="en-AU" dirty="0" smtClean="0"/>
              <a:t>To </a:t>
            </a:r>
            <a:r>
              <a:rPr lang="en-AU" dirty="0"/>
              <a:t>be legally enforceable a contract requires an offer and an </a:t>
            </a:r>
            <a:r>
              <a:rPr lang="en-AU" dirty="0" smtClean="0"/>
              <a:t>acceptance</a:t>
            </a:r>
            <a:endParaRPr lang="en-AU" dirty="0"/>
          </a:p>
          <a:p>
            <a:r>
              <a:rPr lang="en-AU" dirty="0" smtClean="0"/>
              <a:t>Offer </a:t>
            </a:r>
            <a:r>
              <a:rPr lang="en-AU" dirty="0"/>
              <a:t>and acceptance are specific concepts that must meet essential criteria to be recognised at law as an offer or an </a:t>
            </a:r>
            <a:r>
              <a:rPr lang="en-AU" dirty="0" smtClean="0"/>
              <a:t>acceptance</a:t>
            </a:r>
            <a:r>
              <a:rPr lang="en-AU" dirty="0"/>
              <a:t/>
            </a:r>
            <a:br>
              <a:rPr lang="en-AU" dirty="0"/>
            </a:br>
            <a:endParaRPr lang="en-US"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t>9</a:t>
            </a:fld>
            <a:endParaRPr lang="en-US" dirty="0"/>
          </a:p>
        </p:txBody>
      </p:sp>
    </p:spTree>
    <p:extLst>
      <p:ext uri="{BB962C8B-B14F-4D97-AF65-F5344CB8AC3E}">
        <p14:creationId xmlns:p14="http://schemas.microsoft.com/office/powerpoint/2010/main" val="285347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_KBS_PowerPoint_201504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_KBS_PowerPoint_20150424 [Read-Only]" id="{396F0CE7-CC32-4EE6-9226-7B1DF616916B}" vid="{7CEA13C7-FA89-4A3A-BADD-27694C180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K_KBS_PowerPoint_20150424</Template>
  <TotalTime>3730</TotalTime>
  <Words>2572</Words>
  <Application>Microsoft Office PowerPoint</Application>
  <PresentationFormat>On-screen Show (4:3)</PresentationFormat>
  <Paragraphs>345</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Narrow</vt:lpstr>
      <vt:lpstr>Calibri</vt:lpstr>
      <vt:lpstr>K_KBS_PowerPoint_20150424</vt:lpstr>
      <vt:lpstr>Contract Law: Essential Elements 1</vt:lpstr>
      <vt:lpstr>Small Group Discussion</vt:lpstr>
      <vt:lpstr>Small Group Challenge</vt:lpstr>
      <vt:lpstr>What is contract law?</vt:lpstr>
      <vt:lpstr>Specific Criteria of a Contract</vt:lpstr>
      <vt:lpstr>Small Group Discussion</vt:lpstr>
      <vt:lpstr>Small Group Challenge</vt:lpstr>
      <vt:lpstr>Classification</vt:lpstr>
      <vt:lpstr>Offer and Acceptance</vt:lpstr>
      <vt:lpstr>An offer …</vt:lpstr>
      <vt:lpstr>Offer must be a firm promise</vt:lpstr>
      <vt:lpstr>Offer may be withdrawn prior to acceptance</vt:lpstr>
      <vt:lpstr>Offer may be made to entire world</vt:lpstr>
      <vt:lpstr>Offer is different from an invitation to treat</vt:lpstr>
      <vt:lpstr>Offer is different from an invitation to treat</vt:lpstr>
      <vt:lpstr>An acceptance …</vt:lpstr>
      <vt:lpstr>An acceptance must be absolute and unconditional</vt:lpstr>
      <vt:lpstr>An acceptance must be absolute and unconditional</vt:lpstr>
      <vt:lpstr>Offer and Acceptance</vt:lpstr>
      <vt:lpstr>Small Group Discussion</vt:lpstr>
      <vt:lpstr>Small Group Challenge</vt:lpstr>
      <vt:lpstr>Presumptions</vt:lpstr>
      <vt:lpstr>Intention to be legally bound</vt:lpstr>
      <vt:lpstr>Social agreements</vt:lpstr>
      <vt:lpstr>Social agreements</vt:lpstr>
      <vt:lpstr>Commercial agreements</vt:lpstr>
      <vt:lpstr>Commercial agreements</vt:lpstr>
      <vt:lpstr>Small Group Discussion</vt:lpstr>
      <vt:lpstr>Small Group Challenge</vt:lpstr>
      <vt:lpstr>What is value?</vt:lpstr>
      <vt:lpstr>Consideration defined</vt:lpstr>
      <vt:lpstr>Consideration</vt:lpstr>
      <vt:lpstr>Consideration must not be past</vt:lpstr>
      <vt:lpstr>Consideration must be sufficient</vt:lpstr>
      <vt:lpstr>Promissory Estoppel</vt:lpstr>
      <vt:lpstr>Promissory Estoppel</vt:lpstr>
      <vt:lpstr>Promissory Estoppel</vt:lpstr>
      <vt:lpstr>Problem</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Natalie Murphy</dc:creator>
  <cp:lastModifiedBy>Guy</cp:lastModifiedBy>
  <cp:revision>143</cp:revision>
  <dcterms:created xsi:type="dcterms:W3CDTF">2015-04-24T09:41:14Z</dcterms:created>
  <dcterms:modified xsi:type="dcterms:W3CDTF">2018-11-19T22:09:11Z</dcterms:modified>
</cp:coreProperties>
</file>