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10" r:id="rId3"/>
    <p:sldId id="326" r:id="rId4"/>
    <p:sldId id="260" r:id="rId5"/>
    <p:sldId id="311" r:id="rId6"/>
    <p:sldId id="334" r:id="rId7"/>
    <p:sldId id="353" r:id="rId8"/>
    <p:sldId id="343" r:id="rId9"/>
    <p:sldId id="344" r:id="rId10"/>
    <p:sldId id="335" r:id="rId11"/>
    <p:sldId id="294" r:id="rId12"/>
    <p:sldId id="327" r:id="rId13"/>
    <p:sldId id="337" r:id="rId14"/>
    <p:sldId id="361" r:id="rId15"/>
    <p:sldId id="336" r:id="rId16"/>
    <p:sldId id="345" r:id="rId17"/>
    <p:sldId id="362" r:id="rId18"/>
    <p:sldId id="347" r:id="rId19"/>
    <p:sldId id="346" r:id="rId20"/>
    <p:sldId id="338" r:id="rId21"/>
    <p:sldId id="354" r:id="rId22"/>
    <p:sldId id="355" r:id="rId23"/>
    <p:sldId id="339" r:id="rId24"/>
    <p:sldId id="348" r:id="rId25"/>
    <p:sldId id="360" r:id="rId26"/>
    <p:sldId id="356" r:id="rId27"/>
    <p:sldId id="315" r:id="rId28"/>
    <p:sldId id="329" r:id="rId29"/>
    <p:sldId id="317" r:id="rId30"/>
    <p:sldId id="340" r:id="rId31"/>
    <p:sldId id="349" r:id="rId32"/>
    <p:sldId id="320" r:id="rId33"/>
    <p:sldId id="330" r:id="rId34"/>
    <p:sldId id="324" r:id="rId35"/>
    <p:sldId id="331" r:id="rId36"/>
    <p:sldId id="325" r:id="rId37"/>
    <p:sldId id="341" r:id="rId38"/>
    <p:sldId id="357" r:id="rId39"/>
    <p:sldId id="358" r:id="rId40"/>
    <p:sldId id="333" r:id="rId41"/>
    <p:sldId id="342" r:id="rId42"/>
    <p:sldId id="359" r:id="rId43"/>
    <p:sldId id="350" r:id="rId44"/>
    <p:sldId id="351" r:id="rId45"/>
    <p:sldId id="35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4660"/>
  </p:normalViewPr>
  <p:slideViewPr>
    <p:cSldViewPr snapToGrid="0" snapToObjects="1">
      <p:cViewPr varScale="1">
        <p:scale>
          <a:sx n="106" d="100"/>
          <a:sy n="106" d="100"/>
        </p:scale>
        <p:origin x="165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A27D4-6CE5-4B31-B959-185B7371AD5E}" type="datetimeFigureOut">
              <a:rPr lang="en-AU" smtClean="0"/>
              <a:t>27/11/2018</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5D600-1EF8-4790-B1D7-C14F4C41A122}" type="slidenum">
              <a:rPr lang="en-AU" smtClean="0"/>
              <a:t>‹#›</a:t>
            </a:fld>
            <a:endParaRPr lang="en-AU" dirty="0"/>
          </a:p>
        </p:txBody>
      </p:sp>
    </p:spTree>
    <p:extLst>
      <p:ext uri="{BB962C8B-B14F-4D97-AF65-F5344CB8AC3E}">
        <p14:creationId xmlns:p14="http://schemas.microsoft.com/office/powerpoint/2010/main" val="202027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a:t>
            </a:fld>
            <a:endParaRPr lang="en-AU" dirty="0"/>
          </a:p>
        </p:txBody>
      </p:sp>
    </p:spTree>
    <p:extLst>
      <p:ext uri="{BB962C8B-B14F-4D97-AF65-F5344CB8AC3E}">
        <p14:creationId xmlns:p14="http://schemas.microsoft.com/office/powerpoint/2010/main" val="57937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16</a:t>
            </a:fld>
            <a:endParaRPr lang="en-AU" dirty="0"/>
          </a:p>
        </p:txBody>
      </p:sp>
    </p:spTree>
    <p:extLst>
      <p:ext uri="{BB962C8B-B14F-4D97-AF65-F5344CB8AC3E}">
        <p14:creationId xmlns:p14="http://schemas.microsoft.com/office/powerpoint/2010/main" val="29459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17</a:t>
            </a:fld>
            <a:endParaRPr lang="en-AU" dirty="0"/>
          </a:p>
        </p:txBody>
      </p:sp>
    </p:spTree>
    <p:extLst>
      <p:ext uri="{BB962C8B-B14F-4D97-AF65-F5344CB8AC3E}">
        <p14:creationId xmlns:p14="http://schemas.microsoft.com/office/powerpoint/2010/main" val="298838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18</a:t>
            </a:fld>
            <a:endParaRPr lang="en-AU" dirty="0"/>
          </a:p>
        </p:txBody>
      </p:sp>
    </p:spTree>
    <p:extLst>
      <p:ext uri="{BB962C8B-B14F-4D97-AF65-F5344CB8AC3E}">
        <p14:creationId xmlns:p14="http://schemas.microsoft.com/office/powerpoint/2010/main" val="1106869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19</a:t>
            </a:fld>
            <a:endParaRPr lang="en-AU" dirty="0"/>
          </a:p>
        </p:txBody>
      </p:sp>
    </p:spTree>
    <p:extLst>
      <p:ext uri="{BB962C8B-B14F-4D97-AF65-F5344CB8AC3E}">
        <p14:creationId xmlns:p14="http://schemas.microsoft.com/office/powerpoint/2010/main" val="333720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24</a:t>
            </a:fld>
            <a:endParaRPr lang="en-AU" dirty="0"/>
          </a:p>
        </p:txBody>
      </p:sp>
    </p:spTree>
    <p:extLst>
      <p:ext uri="{BB962C8B-B14F-4D97-AF65-F5344CB8AC3E}">
        <p14:creationId xmlns:p14="http://schemas.microsoft.com/office/powerpoint/2010/main" val="255553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25</a:t>
            </a:fld>
            <a:endParaRPr lang="en-AU" dirty="0"/>
          </a:p>
        </p:txBody>
      </p:sp>
    </p:spTree>
    <p:extLst>
      <p:ext uri="{BB962C8B-B14F-4D97-AF65-F5344CB8AC3E}">
        <p14:creationId xmlns:p14="http://schemas.microsoft.com/office/powerpoint/2010/main" val="340673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27</a:t>
            </a:fld>
            <a:endParaRPr lang="en-AU" dirty="0"/>
          </a:p>
        </p:txBody>
      </p:sp>
    </p:spTree>
    <p:extLst>
      <p:ext uri="{BB962C8B-B14F-4D97-AF65-F5344CB8AC3E}">
        <p14:creationId xmlns:p14="http://schemas.microsoft.com/office/powerpoint/2010/main" val="2777760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31</a:t>
            </a:fld>
            <a:endParaRPr lang="en-AU" dirty="0"/>
          </a:p>
        </p:txBody>
      </p:sp>
    </p:spTree>
    <p:extLst>
      <p:ext uri="{BB962C8B-B14F-4D97-AF65-F5344CB8AC3E}">
        <p14:creationId xmlns:p14="http://schemas.microsoft.com/office/powerpoint/2010/main" val="370303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32</a:t>
            </a:fld>
            <a:endParaRPr lang="en-AU" dirty="0"/>
          </a:p>
        </p:txBody>
      </p:sp>
    </p:spTree>
    <p:extLst>
      <p:ext uri="{BB962C8B-B14F-4D97-AF65-F5344CB8AC3E}">
        <p14:creationId xmlns:p14="http://schemas.microsoft.com/office/powerpoint/2010/main" val="162835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smtClean="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38</a:t>
            </a:fld>
            <a:endParaRPr lang="en-AU" dirty="0"/>
          </a:p>
        </p:txBody>
      </p:sp>
    </p:spTree>
    <p:extLst>
      <p:ext uri="{BB962C8B-B14F-4D97-AF65-F5344CB8AC3E}">
        <p14:creationId xmlns:p14="http://schemas.microsoft.com/office/powerpoint/2010/main" val="263756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39</a:t>
            </a:fld>
            <a:endParaRPr lang="en-AU" dirty="0"/>
          </a:p>
        </p:txBody>
      </p:sp>
    </p:spTree>
    <p:extLst>
      <p:ext uri="{BB962C8B-B14F-4D97-AF65-F5344CB8AC3E}">
        <p14:creationId xmlns:p14="http://schemas.microsoft.com/office/powerpoint/2010/main" val="3894743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42</a:t>
            </a:fld>
            <a:endParaRPr lang="en-AU" dirty="0"/>
          </a:p>
        </p:txBody>
      </p:sp>
    </p:spTree>
    <p:extLst>
      <p:ext uri="{BB962C8B-B14F-4D97-AF65-F5344CB8AC3E}">
        <p14:creationId xmlns:p14="http://schemas.microsoft.com/office/powerpoint/2010/main" val="380386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8</a:t>
            </a:fld>
            <a:endParaRPr lang="en-AU" dirty="0"/>
          </a:p>
        </p:txBody>
      </p:sp>
    </p:spTree>
    <p:extLst>
      <p:ext uri="{BB962C8B-B14F-4D97-AF65-F5344CB8AC3E}">
        <p14:creationId xmlns:p14="http://schemas.microsoft.com/office/powerpoint/2010/main" val="387650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9</a:t>
            </a:fld>
            <a:endParaRPr lang="en-AU" dirty="0"/>
          </a:p>
        </p:txBody>
      </p:sp>
    </p:spTree>
    <p:extLst>
      <p:ext uri="{BB962C8B-B14F-4D97-AF65-F5344CB8AC3E}">
        <p14:creationId xmlns:p14="http://schemas.microsoft.com/office/powerpoint/2010/main" val="396522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11</a:t>
            </a:fld>
            <a:endParaRPr lang="en-AU" dirty="0"/>
          </a:p>
        </p:txBody>
      </p:sp>
    </p:spTree>
    <p:extLst>
      <p:ext uri="{BB962C8B-B14F-4D97-AF65-F5344CB8AC3E}">
        <p14:creationId xmlns:p14="http://schemas.microsoft.com/office/powerpoint/2010/main" val="42765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 y="6356349"/>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38166407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56349"/>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1201517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2313" y="6345767"/>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3847563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57200" y="6356350"/>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1072946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57200" y="6345767"/>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232132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0899-E8F7-824C-A505-994355AC0AC4}" type="datetimeFigureOut">
              <a:rPr lang="en-US" smtClean="0"/>
              <a:t>11/27/2018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55B0-D62E-9E44-B7EF-8E49D31AD382}" type="slidenum">
              <a:rPr lang="en-US" smtClean="0"/>
              <a:t>‹#›</a:t>
            </a:fld>
            <a:endParaRPr lang="en-US" dirty="0"/>
          </a:p>
        </p:txBody>
      </p:sp>
    </p:spTree>
    <p:extLst>
      <p:ext uri="{BB962C8B-B14F-4D97-AF65-F5344CB8AC3E}">
        <p14:creationId xmlns:p14="http://schemas.microsoft.com/office/powerpoint/2010/main" val="274672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89769" y="1817224"/>
            <a:ext cx="5686425" cy="967567"/>
          </a:xfrm>
          <a:noFill/>
        </p:spPr>
        <p:txBody>
          <a:bodyPr>
            <a:normAutofit fontScale="90000"/>
          </a:bodyPr>
          <a:lstStyle/>
          <a:p>
            <a:pPr algn="l"/>
            <a:r>
              <a:rPr lang="en-US" dirty="0" smtClean="0">
                <a:solidFill>
                  <a:srgbClr val="000090"/>
                </a:solidFill>
                <a:latin typeface="Arial"/>
                <a:cs typeface="Arial"/>
              </a:rPr>
              <a:t>Contract Law:</a:t>
            </a:r>
            <a:br>
              <a:rPr lang="en-US" dirty="0" smtClean="0">
                <a:solidFill>
                  <a:srgbClr val="000090"/>
                </a:solidFill>
                <a:latin typeface="Arial"/>
                <a:cs typeface="Arial"/>
              </a:rPr>
            </a:br>
            <a:r>
              <a:rPr lang="en-US" dirty="0" smtClean="0">
                <a:solidFill>
                  <a:srgbClr val="000090"/>
                </a:solidFill>
                <a:latin typeface="Arial"/>
                <a:cs typeface="Arial"/>
              </a:rPr>
              <a:t>Essential Elements 2</a:t>
            </a:r>
            <a:endParaRPr lang="en-US" dirty="0">
              <a:solidFill>
                <a:srgbClr val="000090"/>
              </a:solidFill>
              <a:latin typeface="Arial"/>
              <a:cs typeface="Arial"/>
            </a:endParaRPr>
          </a:p>
        </p:txBody>
      </p:sp>
      <p:sp>
        <p:nvSpPr>
          <p:cNvPr id="5" name="Rectangle 4"/>
          <p:cNvSpPr>
            <a:spLocks noChangeArrowheads="1"/>
          </p:cNvSpPr>
          <p:nvPr/>
        </p:nvSpPr>
        <p:spPr bwMode="auto">
          <a:xfrm>
            <a:off x="3289769" y="3886200"/>
            <a:ext cx="42957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pPr>
            <a:r>
              <a:rPr lang="en-US" sz="1600" dirty="0" smtClean="0">
                <a:solidFill>
                  <a:srgbClr val="000090"/>
                </a:solidFill>
                <a:latin typeface="Arial"/>
                <a:cs typeface="Arial"/>
              </a:rPr>
              <a:t>Week 3 Lecture</a:t>
            </a:r>
            <a:endParaRPr lang="en-US" sz="1600" dirty="0">
              <a:solidFill>
                <a:srgbClr val="000090"/>
              </a:solidFill>
              <a:latin typeface="Arial"/>
              <a:cs typeface="Arial"/>
            </a:endParaRPr>
          </a:p>
          <a:p>
            <a:pPr>
              <a:spcBef>
                <a:spcPct val="20000"/>
              </a:spcBef>
            </a:pPr>
            <a:endParaRPr lang="en-US" sz="1600" dirty="0">
              <a:solidFill>
                <a:srgbClr val="000090"/>
              </a:solidFill>
              <a:latin typeface="Arial"/>
              <a:cs typeface="Arial"/>
            </a:endParaRPr>
          </a:p>
        </p:txBody>
      </p:sp>
      <p:sp>
        <p:nvSpPr>
          <p:cNvPr id="12" name="Rectangle 3"/>
          <p:cNvSpPr>
            <a:spLocks noGrp="1" noChangeArrowheads="1"/>
          </p:cNvSpPr>
          <p:nvPr>
            <p:ph type="subTitle" idx="1"/>
          </p:nvPr>
        </p:nvSpPr>
        <p:spPr>
          <a:xfrm>
            <a:off x="3289769" y="2860381"/>
            <a:ext cx="6035675" cy="904875"/>
          </a:xfrm>
          <a:noFill/>
        </p:spPr>
        <p:txBody>
          <a:bodyPr>
            <a:normAutofit fontScale="92500" lnSpcReduction="10000"/>
          </a:bodyPr>
          <a:lstStyle/>
          <a:p>
            <a:pPr algn="l"/>
            <a:endParaRPr lang="en-US" sz="2800" dirty="0" smtClean="0">
              <a:solidFill>
                <a:srgbClr val="00AEEF"/>
              </a:solidFill>
              <a:latin typeface="Arial"/>
              <a:cs typeface="Arial"/>
            </a:endParaRPr>
          </a:p>
          <a:p>
            <a:pPr algn="l"/>
            <a:r>
              <a:rPr lang="en-US" sz="2800" dirty="0" smtClean="0">
                <a:solidFill>
                  <a:srgbClr val="00AEEF"/>
                </a:solidFill>
                <a:latin typeface="Arial"/>
                <a:cs typeface="Arial"/>
              </a:rPr>
              <a:t>BUS107 Commercial Law</a:t>
            </a:r>
            <a:endParaRPr lang="en-US" sz="2800" dirty="0">
              <a:solidFill>
                <a:srgbClr val="00AEEF"/>
              </a:solidFill>
              <a:latin typeface="Arial"/>
              <a:cs typeface="Arial"/>
            </a:endParaRPr>
          </a:p>
          <a:p>
            <a:pPr algn="l"/>
            <a:endParaRPr lang="en-US" sz="2800" dirty="0">
              <a:solidFill>
                <a:srgbClr val="00AEEF"/>
              </a:solidFill>
              <a:latin typeface="Arial"/>
              <a:cs typeface="Arial"/>
            </a:endParaRPr>
          </a:p>
        </p:txBody>
      </p:sp>
      <p:sp>
        <p:nvSpPr>
          <p:cNvPr id="2" name="Slide Number Placeholder 1"/>
          <p:cNvSpPr>
            <a:spLocks noGrp="1"/>
          </p:cNvSpPr>
          <p:nvPr>
            <p:ph type="sldNum" sz="quarter" idx="12"/>
          </p:nvPr>
        </p:nvSpPr>
        <p:spPr/>
        <p:txBody>
          <a:bodyPr/>
          <a:lstStyle/>
          <a:p>
            <a:fld id="{228855B0-D62E-9E44-B7EF-8E49D31AD382}" type="slidenum">
              <a:rPr lang="en-US" smtClean="0"/>
              <a:t>1</a:t>
            </a:fld>
            <a:endParaRPr lang="en-US" dirty="0"/>
          </a:p>
        </p:txBody>
      </p:sp>
    </p:spTree>
    <p:extLst>
      <p:ext uri="{BB962C8B-B14F-4D97-AF65-F5344CB8AC3E}">
        <p14:creationId xmlns:p14="http://schemas.microsoft.com/office/powerpoint/2010/main" val="256820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Capacity of corporations</a:t>
            </a:r>
            <a:endParaRPr lang="en-US" dirty="0"/>
          </a:p>
        </p:txBody>
      </p:sp>
      <p:sp>
        <p:nvSpPr>
          <p:cNvPr id="3" name="Content Placeholder 2"/>
          <p:cNvSpPr>
            <a:spLocks noGrp="1"/>
          </p:cNvSpPr>
          <p:nvPr>
            <p:ph idx="1"/>
          </p:nvPr>
        </p:nvSpPr>
        <p:spPr/>
        <p:txBody>
          <a:bodyPr>
            <a:normAutofit/>
          </a:bodyPr>
          <a:lstStyle/>
          <a:p>
            <a:pPr marL="361950" indent="-361950" defTabSz="361950">
              <a:buFont typeface="Arial" panose="020B0604020202020204" pitchFamily="34" charset="0"/>
              <a:buChar char="•"/>
            </a:pPr>
            <a:r>
              <a:rPr lang="en-AU" dirty="0" smtClean="0"/>
              <a:t>A company is a legal person in the same way as a natural person is a person</a:t>
            </a:r>
          </a:p>
          <a:p>
            <a:pPr marL="361950" indent="-361950" defTabSz="361950">
              <a:buFont typeface="Arial" panose="020B0604020202020204" pitchFamily="34" charset="0"/>
              <a:buChar char="•"/>
            </a:pPr>
            <a:r>
              <a:rPr lang="en-AU" dirty="0" smtClean="0"/>
              <a:t>When a company has the legal capacity to enter contracts</a:t>
            </a:r>
          </a:p>
          <a:p>
            <a:pPr marL="361950" indent="-361950" defTabSz="361950">
              <a:buFont typeface="Arial" panose="020B0604020202020204" pitchFamily="34" charset="0"/>
              <a:buChar char="•"/>
            </a:pPr>
            <a:r>
              <a:rPr lang="en-AU" i="1" dirty="0" smtClean="0"/>
              <a:t>s.124 Corporations Act 2001 (</a:t>
            </a:r>
            <a:r>
              <a:rPr lang="en-AU" i="1" dirty="0" err="1" smtClean="0"/>
              <a:t>Cth</a:t>
            </a:r>
            <a:r>
              <a:rPr lang="en-AU" i="1" dirty="0" smtClean="0"/>
              <a:t>)</a:t>
            </a:r>
          </a:p>
          <a:p>
            <a:pPr marL="1077913" indent="-715963" defTabSz="358775">
              <a:buNone/>
            </a:pPr>
            <a:r>
              <a:rPr lang="en-AU" i="1" dirty="0" smtClean="0"/>
              <a:t>(1)</a:t>
            </a:r>
            <a:r>
              <a:rPr lang="en-AU" i="1" dirty="0"/>
              <a:t>	</a:t>
            </a:r>
            <a:r>
              <a:rPr lang="en-AU" i="1" dirty="0" smtClean="0"/>
              <a:t>A </a:t>
            </a:r>
            <a:r>
              <a:rPr lang="en-AU" i="1" dirty="0"/>
              <a:t>company has the legal capacity and powers of an individual both in and outside this jurisdiction. …</a:t>
            </a:r>
          </a:p>
          <a:p>
            <a:pPr marL="812800" indent="-455613">
              <a:buNone/>
            </a:pPr>
            <a:endParaRPr lang="en-AU"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10</a:t>
            </a:fld>
            <a:endParaRPr lang="en-US" dirty="0"/>
          </a:p>
        </p:txBody>
      </p:sp>
    </p:spTree>
    <p:extLst>
      <p:ext uri="{BB962C8B-B14F-4D97-AF65-F5344CB8AC3E}">
        <p14:creationId xmlns:p14="http://schemas.microsoft.com/office/powerpoint/2010/main" val="351872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l="17894" t="8900" r="16620" b="23494"/>
          <a:stretch/>
        </p:blipFill>
        <p:spPr bwMode="auto">
          <a:xfrm>
            <a:off x="5825612" y="2841873"/>
            <a:ext cx="1957325" cy="270678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57200" y="1600200"/>
            <a:ext cx="8229600" cy="4525963"/>
          </a:xfrm>
        </p:spPr>
        <p:txBody>
          <a:bodyPr>
            <a:normAutofit/>
          </a:bodyPr>
          <a:lstStyle/>
          <a:p>
            <a:pPr marL="357188" indent="0">
              <a:buNone/>
            </a:pPr>
            <a:r>
              <a:rPr lang="en-AU" dirty="0" smtClean="0"/>
              <a:t>What does British journalist        		    Dorothy Richardson mean when she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1873045" y="3451122"/>
            <a:ext cx="3417750" cy="1194619"/>
          </a:xfrm>
          <a:prstGeom prst="wedgeRoundRectCallout">
            <a:avLst>
              <a:gd name="adj1" fmla="val 63345"/>
              <a:gd name="adj2" fmla="val 36739"/>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Coercion. </a:t>
            </a:r>
          </a:p>
          <a:p>
            <a:pPr algn="ctr" fontAlgn="base"/>
            <a:r>
              <a:rPr lang="en-AU" sz="2400" dirty="0" smtClean="0">
                <a:solidFill>
                  <a:schemeClr val="tx1"/>
                </a:solidFill>
                <a:latin typeface="Arial Narrow" panose="020B0606020202030204" pitchFamily="34" charset="0"/>
              </a:rPr>
              <a:t>The unpardonable crime</a:t>
            </a:r>
            <a:endParaRPr lang="en-AU" sz="24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8855B0-D62E-9E44-B7EF-8E49D31AD382}" type="slidenum">
              <a:rPr lang="en-US" smtClean="0"/>
              <a:pPr/>
              <a:t>11</a:t>
            </a:fld>
            <a:endParaRPr lang="en-US" dirty="0"/>
          </a:p>
        </p:txBody>
      </p:sp>
    </p:spTree>
    <p:extLst>
      <p:ext uri="{BB962C8B-B14F-4D97-AF65-F5344CB8AC3E}">
        <p14:creationId xmlns:p14="http://schemas.microsoft.com/office/powerpoint/2010/main" val="93598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7" y="1669149"/>
            <a:ext cx="7931224" cy="3767581"/>
          </a:xfrm>
        </p:spPr>
        <p:txBody>
          <a:bodyPr>
            <a:noAutofit/>
          </a:bodyPr>
          <a:lstStyle/>
          <a:p>
            <a:pPr marL="0" indent="0">
              <a:buNone/>
            </a:pPr>
            <a:r>
              <a:rPr lang="en-AU" sz="1700" dirty="0"/>
              <a:t>A business client with no assets has defaulted on his loan. Luckily, his bank manager secured a personal guarantee from the businessman’s parents. The parents own their home which the bank now wants to take to repay the loan.</a:t>
            </a:r>
          </a:p>
          <a:p>
            <a:pPr marL="0" indent="0">
              <a:buNone/>
            </a:pPr>
            <a:r>
              <a:rPr lang="en-AU" sz="1700" dirty="0"/>
              <a:t>The parents are refusing to surrender their home for these reasons:</a:t>
            </a:r>
          </a:p>
          <a:p>
            <a:pPr marL="536575" indent="-274638">
              <a:buNone/>
            </a:pPr>
            <a:r>
              <a:rPr lang="en-AU" sz="1700" dirty="0"/>
              <a:t>i)   The parents are elderly immigrants from Italy that do not understand English well and did not realise their home could be taken to repay their son’s loan;</a:t>
            </a:r>
          </a:p>
          <a:p>
            <a:pPr marL="536575" indent="-274638">
              <a:buNone/>
            </a:pPr>
            <a:r>
              <a:rPr lang="en-AU" sz="1700" dirty="0"/>
              <a:t>ii)  The bank manager knew this and did not offer to provide them an interpreter or recommend they seek independent legal advice before signing the guarantee;</a:t>
            </a:r>
          </a:p>
          <a:p>
            <a:pPr marL="536575" indent="-274638">
              <a:buNone/>
            </a:pPr>
            <a:r>
              <a:rPr lang="en-AU" sz="1700" dirty="0"/>
              <a:t>iii) The parents mistakenly believed their son’s business was doing very </a:t>
            </a:r>
            <a:r>
              <a:rPr lang="en-AU" sz="1700" dirty="0" smtClean="0"/>
              <a:t>well;</a:t>
            </a:r>
          </a:p>
          <a:p>
            <a:pPr marL="536575" indent="-274638">
              <a:buNone/>
            </a:pPr>
            <a:r>
              <a:rPr lang="en-AU" sz="1700" dirty="0" smtClean="0"/>
              <a:t>iv</a:t>
            </a:r>
            <a:r>
              <a:rPr lang="en-AU" sz="1700" dirty="0"/>
              <a:t>) The bank manager knew the son’s business was failing.   </a:t>
            </a:r>
          </a:p>
          <a:p>
            <a:pPr marL="0" indent="0">
              <a:buNone/>
            </a:pPr>
            <a:r>
              <a:rPr lang="en-AU" sz="1700" dirty="0"/>
              <a:t>The Commonwealth Bank seeks your advice.</a:t>
            </a:r>
          </a:p>
        </p:txBody>
      </p:sp>
      <p:sp>
        <p:nvSpPr>
          <p:cNvPr id="10" name="Content Placeholder 2"/>
          <p:cNvSpPr txBox="1">
            <a:spLocks/>
          </p:cNvSpPr>
          <p:nvPr/>
        </p:nvSpPr>
        <p:spPr>
          <a:xfrm>
            <a:off x="749408" y="5436730"/>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b="1" dirty="0"/>
              <a:t>In groups, prepare a letter to the bank explaining whether or not you believe the parents are bound by the guarantee.</a:t>
            </a:r>
            <a:endParaRPr lang="en-US" sz="1700" b="1" dirty="0"/>
          </a:p>
          <a:p>
            <a:pPr marL="0" indent="0">
              <a:buNone/>
            </a:pPr>
            <a:endParaRPr lang="en-US" sz="1700" b="1"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4009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dirty="0"/>
              <a:t>The Commonwealth Bank has a </a:t>
            </a:r>
            <a:r>
              <a:rPr lang="en-AU" sz="1700" dirty="0" smtClean="0"/>
              <a:t>problem …</a:t>
            </a:r>
            <a:endParaRPr lang="en-US" sz="17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12</a:t>
            </a:fld>
            <a:endParaRPr lang="en-US" dirty="0"/>
          </a:p>
        </p:txBody>
      </p:sp>
    </p:spTree>
    <p:extLst>
      <p:ext uri="{BB962C8B-B14F-4D97-AF65-F5344CB8AC3E}">
        <p14:creationId xmlns:p14="http://schemas.microsoft.com/office/powerpoint/2010/main" val="1475179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Reality of consent</a:t>
            </a:r>
            <a:endParaRPr lang="en-US" dirty="0"/>
          </a:p>
        </p:txBody>
      </p:sp>
      <p:sp>
        <p:nvSpPr>
          <p:cNvPr id="3" name="Content Placeholder 2"/>
          <p:cNvSpPr>
            <a:spLocks noGrp="1"/>
          </p:cNvSpPr>
          <p:nvPr>
            <p:ph idx="1"/>
          </p:nvPr>
        </p:nvSpPr>
        <p:spPr/>
        <p:txBody>
          <a:bodyPr>
            <a:normAutofit fontScale="92500"/>
          </a:bodyPr>
          <a:lstStyle/>
          <a:p>
            <a:pPr marL="814388" indent="-457200">
              <a:buFont typeface="Arial" panose="020B0604020202020204" pitchFamily="34" charset="0"/>
              <a:buChar char="•"/>
            </a:pPr>
            <a:r>
              <a:rPr lang="en-AU" dirty="0"/>
              <a:t>Even if you have the capacity to agree to be bound to a contract there are some circumstances where your agreement cannot really be said to be </a:t>
            </a:r>
            <a:r>
              <a:rPr lang="en-AU" dirty="0" smtClean="0"/>
              <a:t>agreement</a:t>
            </a:r>
          </a:p>
          <a:p>
            <a:pPr marL="814388" indent="-457200">
              <a:buFont typeface="Arial" panose="020B0604020202020204" pitchFamily="34" charset="0"/>
              <a:buChar char="•"/>
            </a:pPr>
            <a:r>
              <a:rPr lang="en-AU" dirty="0"/>
              <a:t>Agreement is not legally binding if it is forced or coerced from you, or if you are deceived into </a:t>
            </a:r>
            <a:r>
              <a:rPr lang="en-AU" dirty="0" smtClean="0"/>
              <a:t>agreeing</a:t>
            </a:r>
          </a:p>
          <a:p>
            <a:pPr marL="814388" indent="-457200">
              <a:buFont typeface="Arial" panose="020B0604020202020204" pitchFamily="34" charset="0"/>
              <a:buChar char="•"/>
            </a:pPr>
            <a:r>
              <a:rPr lang="en-AU" dirty="0" smtClean="0"/>
              <a:t>The contract will be voidable at the option of the innocent party</a:t>
            </a:r>
          </a:p>
        </p:txBody>
      </p:sp>
      <p:sp>
        <p:nvSpPr>
          <p:cNvPr id="4" name="Slide Number Placeholder 3"/>
          <p:cNvSpPr>
            <a:spLocks noGrp="1"/>
          </p:cNvSpPr>
          <p:nvPr>
            <p:ph type="sldNum" sz="quarter" idx="12"/>
          </p:nvPr>
        </p:nvSpPr>
        <p:spPr/>
        <p:txBody>
          <a:bodyPr/>
          <a:lstStyle/>
          <a:p>
            <a:fld id="{228855B0-D62E-9E44-B7EF-8E49D31AD382}" type="slidenum">
              <a:rPr lang="en-US" smtClean="0"/>
              <a:pPr/>
              <a:t>13</a:t>
            </a:fld>
            <a:endParaRPr lang="en-US" dirty="0"/>
          </a:p>
        </p:txBody>
      </p:sp>
    </p:spTree>
    <p:extLst>
      <p:ext uri="{BB962C8B-B14F-4D97-AF65-F5344CB8AC3E}">
        <p14:creationId xmlns:p14="http://schemas.microsoft.com/office/powerpoint/2010/main" val="3043577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Reality of Consent	</a:t>
            </a:r>
            <a:endParaRPr lang="en-AU" dirty="0"/>
          </a:p>
        </p:txBody>
      </p:sp>
      <p:sp>
        <p:nvSpPr>
          <p:cNvPr id="3" name="Content Placeholder 2"/>
          <p:cNvSpPr>
            <a:spLocks noGrp="1"/>
          </p:cNvSpPr>
          <p:nvPr>
            <p:ph idx="1"/>
          </p:nvPr>
        </p:nvSpPr>
        <p:spPr/>
        <p:txBody>
          <a:bodyPr/>
          <a:lstStyle/>
          <a:p>
            <a:pPr marL="0" indent="0">
              <a:buNone/>
            </a:pPr>
            <a:r>
              <a:rPr lang="en-AU" dirty="0" smtClean="0"/>
              <a:t>Reality of consent will not be present if there is:</a:t>
            </a:r>
          </a:p>
          <a:p>
            <a:r>
              <a:rPr lang="en-AU" dirty="0" smtClean="0"/>
              <a:t>Duress</a:t>
            </a:r>
          </a:p>
          <a:p>
            <a:r>
              <a:rPr lang="en-AU" dirty="0" smtClean="0"/>
              <a:t>Undue Influence</a:t>
            </a:r>
          </a:p>
          <a:p>
            <a:r>
              <a:rPr lang="en-AU" dirty="0" smtClean="0"/>
              <a:t>Unconscionable Conduct</a:t>
            </a:r>
          </a:p>
          <a:p>
            <a:r>
              <a:rPr lang="en-AU" dirty="0" smtClean="0"/>
              <a:t>Misrepresentation</a:t>
            </a:r>
            <a:endParaRPr lang="en-AU" dirty="0"/>
          </a:p>
        </p:txBody>
      </p:sp>
    </p:spTree>
    <p:extLst>
      <p:ext uri="{BB962C8B-B14F-4D97-AF65-F5344CB8AC3E}">
        <p14:creationId xmlns:p14="http://schemas.microsoft.com/office/powerpoint/2010/main" val="2926002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Duress</a:t>
            </a:r>
            <a:endParaRPr lang="en-US" dirty="0"/>
          </a:p>
        </p:txBody>
      </p:sp>
      <p:sp>
        <p:nvSpPr>
          <p:cNvPr id="3" name="Content Placeholder 2"/>
          <p:cNvSpPr>
            <a:spLocks noGrp="1"/>
          </p:cNvSpPr>
          <p:nvPr>
            <p:ph idx="1"/>
          </p:nvPr>
        </p:nvSpPr>
        <p:spPr/>
        <p:txBody>
          <a:bodyPr>
            <a:normAutofit/>
          </a:bodyPr>
          <a:lstStyle/>
          <a:p>
            <a:pPr marL="361950" indent="-361950" defTabSz="361950">
              <a:buFont typeface="Arial" panose="020B0604020202020204" pitchFamily="34" charset="0"/>
              <a:buChar char="•"/>
            </a:pPr>
            <a:r>
              <a:rPr lang="en-AU" dirty="0"/>
              <a:t>You cannot threaten someone to force them to enter a </a:t>
            </a:r>
            <a:r>
              <a:rPr lang="en-AU" dirty="0" smtClean="0"/>
              <a:t>contract</a:t>
            </a:r>
          </a:p>
          <a:p>
            <a:pPr marL="800100" lvl="2" indent="0" defTabSz="361950">
              <a:buNone/>
            </a:pPr>
            <a:r>
              <a:rPr lang="en-AU" sz="3100" i="1" dirty="0"/>
              <a:t>Barton v Armstrong</a:t>
            </a:r>
          </a:p>
          <a:p>
            <a:pPr marL="361950" indent="-361950" defTabSz="361950">
              <a:buFont typeface="Arial" panose="020B0604020202020204" pitchFamily="34" charset="0"/>
              <a:buChar char="•"/>
            </a:pPr>
            <a:r>
              <a:rPr lang="en-AU" sz="3500" dirty="0" smtClean="0"/>
              <a:t>Normal </a:t>
            </a:r>
            <a:r>
              <a:rPr lang="en-AU" sz="3500" dirty="0"/>
              <a:t>commercial pressure is not </a:t>
            </a:r>
            <a:r>
              <a:rPr lang="en-AU" sz="3500" dirty="0" smtClean="0"/>
              <a:t>duress</a:t>
            </a:r>
          </a:p>
          <a:p>
            <a:pPr marL="762000" lvl="1" indent="0" defTabSz="358775">
              <a:buNone/>
            </a:pPr>
            <a:r>
              <a:rPr lang="en-AU" i="1" dirty="0"/>
              <a:t>Electricity Generation Corporation v Woodside Energy </a:t>
            </a:r>
            <a:r>
              <a:rPr lang="en-AU" i="1" dirty="0" smtClean="0"/>
              <a:t>Ltd</a:t>
            </a:r>
            <a:endParaRPr lang="en-AU" sz="3100" dirty="0"/>
          </a:p>
          <a:p>
            <a:pPr marL="1262063" lvl="1" indent="-504825">
              <a:buNone/>
            </a:pPr>
            <a:r>
              <a:rPr lang="en-AU" sz="3200" dirty="0"/>
              <a:t>	</a:t>
            </a:r>
            <a:endParaRPr lang="en-AU" sz="32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15</a:t>
            </a:fld>
            <a:endParaRPr lang="en-US" dirty="0"/>
          </a:p>
        </p:txBody>
      </p:sp>
    </p:spTree>
    <p:extLst>
      <p:ext uri="{BB962C8B-B14F-4D97-AF65-F5344CB8AC3E}">
        <p14:creationId xmlns:p14="http://schemas.microsoft.com/office/powerpoint/2010/main" val="18178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AU" i="1" dirty="0"/>
              <a:t>Barton v Armstrong</a:t>
            </a:r>
            <a:endParaRPr lang="en-US" dirty="0"/>
          </a:p>
        </p:txBody>
      </p:sp>
      <p:sp>
        <p:nvSpPr>
          <p:cNvPr id="3" name="Content Placeholder 2"/>
          <p:cNvSpPr>
            <a:spLocks noGrp="1"/>
          </p:cNvSpPr>
          <p:nvPr>
            <p:ph idx="1"/>
          </p:nvPr>
        </p:nvSpPr>
        <p:spPr/>
        <p:txBody>
          <a:bodyPr>
            <a:noAutofit/>
          </a:bodyPr>
          <a:lstStyle/>
          <a:p>
            <a:r>
              <a:rPr lang="en-AU" sz="1600" dirty="0"/>
              <a:t>Armstrong was the chairman and held the largest sharing holding in Landmark Corporation Ltd a public </a:t>
            </a:r>
            <a:r>
              <a:rPr lang="en-AU" sz="1600" dirty="0" smtClean="0"/>
              <a:t>company.</a:t>
            </a:r>
          </a:p>
          <a:p>
            <a:r>
              <a:rPr lang="en-AU" sz="1600" dirty="0" smtClean="0"/>
              <a:t>Barton </a:t>
            </a:r>
            <a:r>
              <a:rPr lang="en-AU" sz="1600" dirty="0"/>
              <a:t>was the managing director and also had a substantial </a:t>
            </a:r>
            <a:r>
              <a:rPr lang="en-AU" sz="1600" dirty="0" smtClean="0"/>
              <a:t>shareholding.</a:t>
            </a:r>
            <a:endParaRPr lang="en-AU" sz="1600" dirty="0" smtClean="0"/>
          </a:p>
          <a:p>
            <a:r>
              <a:rPr lang="en-AU" sz="1600" dirty="0" smtClean="0"/>
              <a:t>There </a:t>
            </a:r>
            <a:r>
              <a:rPr lang="en-AU" sz="1600" dirty="0" smtClean="0"/>
              <a:t>was a </a:t>
            </a:r>
            <a:r>
              <a:rPr lang="en-AU" sz="1600" dirty="0"/>
              <a:t>long history of ill will between the parties and a struggle over </a:t>
            </a:r>
            <a:r>
              <a:rPr lang="en-AU" sz="1600" dirty="0" smtClean="0"/>
              <a:t>the controlling </a:t>
            </a:r>
            <a:r>
              <a:rPr lang="en-AU" sz="1600" dirty="0" smtClean="0"/>
              <a:t>power.</a:t>
            </a:r>
          </a:p>
          <a:p>
            <a:r>
              <a:rPr lang="en-AU" sz="1600" dirty="0" smtClean="0"/>
              <a:t>Barton and the </a:t>
            </a:r>
            <a:r>
              <a:rPr lang="en-AU" sz="1600" dirty="0" smtClean="0"/>
              <a:t>other 2 </a:t>
            </a:r>
            <a:r>
              <a:rPr lang="en-AU" sz="1600" dirty="0"/>
              <a:t>directors </a:t>
            </a:r>
            <a:r>
              <a:rPr lang="en-AU" sz="1600" dirty="0" smtClean="0"/>
              <a:t>managed to cancel all </a:t>
            </a:r>
            <a:r>
              <a:rPr lang="en-AU" sz="1600" dirty="0"/>
              <a:t>credit facilities </a:t>
            </a:r>
            <a:r>
              <a:rPr lang="en-AU" sz="1600" dirty="0" err="1" smtClean="0"/>
              <a:t>forLandmark</a:t>
            </a:r>
            <a:r>
              <a:rPr lang="en-AU" sz="1600" dirty="0" smtClean="0"/>
              <a:t> </a:t>
            </a:r>
            <a:r>
              <a:rPr lang="en-AU" sz="1600" dirty="0" smtClean="0"/>
              <a:t>Corp.</a:t>
            </a:r>
          </a:p>
          <a:p>
            <a:r>
              <a:rPr lang="en-AU" sz="1600" dirty="0" smtClean="0"/>
              <a:t>When </a:t>
            </a:r>
            <a:r>
              <a:rPr lang="en-AU" sz="1600" dirty="0"/>
              <a:t>Armstrong discovered the credit had been </a:t>
            </a:r>
            <a:r>
              <a:rPr lang="en-AU" sz="1600" dirty="0" smtClean="0"/>
              <a:t>cancelled he threatened to kill Barton </a:t>
            </a:r>
            <a:r>
              <a:rPr lang="en-AU" sz="1600" dirty="0"/>
              <a:t>to pressure him into signing an agreement </a:t>
            </a:r>
            <a:r>
              <a:rPr lang="en-AU" sz="1600" dirty="0" smtClean="0"/>
              <a:t>to purchase Armstrong's </a:t>
            </a:r>
            <a:r>
              <a:rPr lang="en-AU" sz="1600" dirty="0"/>
              <a:t>shares in the company at a substantial over </a:t>
            </a:r>
            <a:r>
              <a:rPr lang="en-AU" sz="1600" dirty="0" smtClean="0"/>
              <a:t>value.</a:t>
            </a:r>
          </a:p>
          <a:p>
            <a:r>
              <a:rPr lang="en-AU" sz="1600" dirty="0" smtClean="0"/>
              <a:t>Barton </a:t>
            </a:r>
            <a:r>
              <a:rPr lang="en-AU" sz="1600" dirty="0"/>
              <a:t>agreed </a:t>
            </a:r>
            <a:r>
              <a:rPr lang="en-AU" sz="1600" dirty="0" smtClean="0"/>
              <a:t>due </a:t>
            </a:r>
            <a:r>
              <a:rPr lang="en-AU" sz="1600" dirty="0"/>
              <a:t>to the </a:t>
            </a:r>
            <a:r>
              <a:rPr lang="en-AU" sz="1600" dirty="0" smtClean="0"/>
              <a:t>threats, </a:t>
            </a:r>
            <a:r>
              <a:rPr lang="en-AU" sz="1600" dirty="0"/>
              <a:t>the fact </a:t>
            </a:r>
            <a:r>
              <a:rPr lang="en-AU" sz="1600" dirty="0" smtClean="0"/>
              <a:t>Armstrong </a:t>
            </a:r>
            <a:r>
              <a:rPr lang="en-AU" sz="1600" dirty="0"/>
              <a:t>would no longer have controlling interest and </a:t>
            </a:r>
            <a:r>
              <a:rPr lang="en-AU" sz="1600" dirty="0" smtClean="0"/>
              <a:t>his belief that </a:t>
            </a:r>
            <a:r>
              <a:rPr lang="en-AU" sz="1600" dirty="0"/>
              <a:t>he </a:t>
            </a:r>
            <a:r>
              <a:rPr lang="en-AU" sz="1600" dirty="0" smtClean="0"/>
              <a:t>could turn </a:t>
            </a:r>
            <a:r>
              <a:rPr lang="en-AU" sz="1600" dirty="0"/>
              <a:t>the company </a:t>
            </a:r>
            <a:r>
              <a:rPr lang="en-AU" sz="1600" dirty="0" smtClean="0"/>
              <a:t>around.</a:t>
            </a:r>
          </a:p>
          <a:p>
            <a:r>
              <a:rPr lang="en-AU" sz="1600" dirty="0"/>
              <a:t>T</a:t>
            </a:r>
            <a:r>
              <a:rPr lang="en-AU" sz="1600" dirty="0" smtClean="0"/>
              <a:t>he </a:t>
            </a:r>
            <a:r>
              <a:rPr lang="en-AU" sz="1600" dirty="0"/>
              <a:t>company became insolvent </a:t>
            </a:r>
            <a:r>
              <a:rPr lang="en-AU" sz="1600" dirty="0" smtClean="0"/>
              <a:t>and </a:t>
            </a:r>
            <a:r>
              <a:rPr lang="en-AU" sz="1600" dirty="0"/>
              <a:t>Barton sought to have the contract set </a:t>
            </a:r>
            <a:r>
              <a:rPr lang="en-AU" sz="1600" dirty="0" smtClean="0"/>
              <a:t>aside.</a:t>
            </a:r>
          </a:p>
          <a:p>
            <a:pPr marL="0" indent="0">
              <a:buNone/>
            </a:pPr>
            <a:r>
              <a:rPr lang="en-AU" sz="1600" dirty="0" smtClean="0"/>
              <a:t>The court held:</a:t>
            </a:r>
          </a:p>
          <a:p>
            <a:r>
              <a:rPr lang="en-AU" sz="1600" dirty="0" smtClean="0"/>
              <a:t>There </a:t>
            </a:r>
            <a:r>
              <a:rPr lang="en-AU" sz="1600" dirty="0"/>
              <a:t>was no obligation to show that </a:t>
            </a:r>
            <a:r>
              <a:rPr lang="en-AU" sz="1600" dirty="0" smtClean="0"/>
              <a:t>Barton would </a:t>
            </a:r>
            <a:r>
              <a:rPr lang="en-AU" sz="1600" dirty="0"/>
              <a:t>not have entered the agreement but for the threat, it </a:t>
            </a:r>
            <a:r>
              <a:rPr lang="en-AU" sz="1600" dirty="0" smtClean="0"/>
              <a:t>was sufficient </a:t>
            </a:r>
            <a:r>
              <a:rPr lang="en-AU" sz="1600" dirty="0"/>
              <a:t>that the death threats were a cause</a:t>
            </a:r>
            <a:r>
              <a:rPr lang="en-AU" sz="1600" dirty="0" smtClean="0"/>
              <a:t>.</a:t>
            </a:r>
          </a:p>
          <a:p>
            <a:r>
              <a:rPr lang="en-AU" sz="1600" dirty="0" smtClean="0"/>
              <a:t>The contract was void.</a:t>
            </a:r>
          </a:p>
        </p:txBody>
      </p:sp>
      <p:sp>
        <p:nvSpPr>
          <p:cNvPr id="4" name="Slide Number Placeholder 3"/>
          <p:cNvSpPr>
            <a:spLocks noGrp="1"/>
          </p:cNvSpPr>
          <p:nvPr>
            <p:ph type="sldNum" sz="quarter" idx="12"/>
          </p:nvPr>
        </p:nvSpPr>
        <p:spPr/>
        <p:txBody>
          <a:bodyPr/>
          <a:lstStyle/>
          <a:p>
            <a:fld id="{228855B0-D62E-9E44-B7EF-8E49D31AD382}" type="slidenum">
              <a:rPr lang="en-US" smtClean="0"/>
              <a:pPr/>
              <a:t>16</a:t>
            </a:fld>
            <a:endParaRPr lang="en-US" dirty="0"/>
          </a:p>
        </p:txBody>
      </p:sp>
    </p:spTree>
    <p:extLst>
      <p:ext uri="{BB962C8B-B14F-4D97-AF65-F5344CB8AC3E}">
        <p14:creationId xmlns:p14="http://schemas.microsoft.com/office/powerpoint/2010/main" val="250216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Undue Influence</a:t>
            </a:r>
            <a:endParaRPr lang="en-US" dirty="0"/>
          </a:p>
        </p:txBody>
      </p:sp>
      <p:sp>
        <p:nvSpPr>
          <p:cNvPr id="3" name="Content Placeholder 2"/>
          <p:cNvSpPr>
            <a:spLocks noGrp="1"/>
          </p:cNvSpPr>
          <p:nvPr>
            <p:ph idx="1"/>
          </p:nvPr>
        </p:nvSpPr>
        <p:spPr/>
        <p:txBody>
          <a:bodyPr>
            <a:normAutofit/>
          </a:bodyPr>
          <a:lstStyle/>
          <a:p>
            <a:pPr marL="361950" indent="-361950" defTabSz="361950">
              <a:buFont typeface="Arial" panose="020B0604020202020204" pitchFamily="34" charset="0"/>
              <a:buChar char="•"/>
            </a:pPr>
            <a:r>
              <a:rPr lang="en-AU" dirty="0" smtClean="0"/>
              <a:t>A contract is unenforceable if it has been entered because of </a:t>
            </a:r>
            <a:r>
              <a:rPr lang="en-AU" sz="3500" dirty="0" smtClean="0"/>
              <a:t>Undue influence</a:t>
            </a:r>
          </a:p>
          <a:p>
            <a:pPr marL="762000" lvl="2" indent="0">
              <a:buNone/>
            </a:pPr>
            <a:r>
              <a:rPr lang="en-AU" sz="3500" i="1" dirty="0" err="1" smtClean="0"/>
              <a:t>Allcard</a:t>
            </a:r>
            <a:r>
              <a:rPr lang="en-AU" sz="3500" i="1" dirty="0" smtClean="0"/>
              <a:t> </a:t>
            </a:r>
            <a:r>
              <a:rPr lang="en-AU" sz="3500" i="1" dirty="0"/>
              <a:t>v Skinner</a:t>
            </a:r>
          </a:p>
          <a:p>
            <a:pPr marL="1262063" lvl="1" indent="-504825">
              <a:buNone/>
            </a:pPr>
            <a:r>
              <a:rPr lang="en-AU" sz="3200" dirty="0"/>
              <a:t>	</a:t>
            </a:r>
            <a:endParaRPr lang="en-AU" sz="3200"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17</a:t>
            </a:fld>
            <a:endParaRPr lang="en-US" dirty="0"/>
          </a:p>
        </p:txBody>
      </p:sp>
    </p:spTree>
    <p:extLst>
      <p:ext uri="{BB962C8B-B14F-4D97-AF65-F5344CB8AC3E}">
        <p14:creationId xmlns:p14="http://schemas.microsoft.com/office/powerpoint/2010/main" val="1424795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262063" lvl="1" indent="-504825">
              <a:buNone/>
            </a:pPr>
            <a:r>
              <a:rPr lang="en-AU" sz="3200" i="1" dirty="0" err="1" smtClean="0"/>
              <a:t>Allcard</a:t>
            </a:r>
            <a:r>
              <a:rPr lang="en-AU" sz="3200" i="1" dirty="0" smtClean="0"/>
              <a:t> v Skinner</a:t>
            </a:r>
          </a:p>
        </p:txBody>
      </p:sp>
      <p:sp>
        <p:nvSpPr>
          <p:cNvPr id="3" name="Content Placeholder 2"/>
          <p:cNvSpPr>
            <a:spLocks noGrp="1"/>
          </p:cNvSpPr>
          <p:nvPr>
            <p:ph idx="1"/>
          </p:nvPr>
        </p:nvSpPr>
        <p:spPr/>
        <p:txBody>
          <a:bodyPr>
            <a:noAutofit/>
          </a:bodyPr>
          <a:lstStyle/>
          <a:p>
            <a:r>
              <a:rPr lang="en-AU" sz="1600" dirty="0" smtClean="0"/>
              <a:t>Miss Skinner was the head </a:t>
            </a:r>
            <a:r>
              <a:rPr lang="en-AU" sz="1600" dirty="0"/>
              <a:t>of a religious order named "Protestant Sisters of the Poor</a:t>
            </a:r>
            <a:r>
              <a:rPr lang="en-AU" sz="1600" dirty="0" smtClean="0"/>
              <a:t>".</a:t>
            </a:r>
          </a:p>
          <a:p>
            <a:r>
              <a:rPr lang="en-AU" sz="1600" dirty="0" smtClean="0"/>
              <a:t>Miss </a:t>
            </a:r>
            <a:r>
              <a:rPr lang="en-AU" sz="1600" dirty="0" err="1" smtClean="0"/>
              <a:t>Allcard</a:t>
            </a:r>
            <a:r>
              <a:rPr lang="en-AU" sz="1600" dirty="0" smtClean="0"/>
              <a:t> joined the order and had </a:t>
            </a:r>
            <a:r>
              <a:rPr lang="en-AU" sz="1600" dirty="0"/>
              <a:t>to observe vows of poverty and </a:t>
            </a:r>
            <a:r>
              <a:rPr lang="en-AU" sz="1600" dirty="0" smtClean="0"/>
              <a:t>obedience.</a:t>
            </a:r>
          </a:p>
          <a:p>
            <a:r>
              <a:rPr lang="en-AU" sz="1600" dirty="0" smtClean="0"/>
              <a:t>Miss </a:t>
            </a:r>
            <a:r>
              <a:rPr lang="en-AU" sz="1600" dirty="0" err="1"/>
              <a:t>Allcard</a:t>
            </a:r>
            <a:r>
              <a:rPr lang="en-AU" sz="1600" dirty="0"/>
              <a:t> </a:t>
            </a:r>
            <a:r>
              <a:rPr lang="en-AU" sz="1600" dirty="0" smtClean="0"/>
              <a:t>gave all her railway shares to Miss Skinner.</a:t>
            </a:r>
          </a:p>
          <a:p>
            <a:r>
              <a:rPr lang="en-AU" sz="1600" dirty="0" err="1" smtClean="0"/>
              <a:t>Allcard</a:t>
            </a:r>
            <a:r>
              <a:rPr lang="en-AU" sz="1600" dirty="0" smtClean="0"/>
              <a:t> claimed </a:t>
            </a:r>
            <a:r>
              <a:rPr lang="en-AU" sz="1600" dirty="0"/>
              <a:t>the money back after she left the </a:t>
            </a:r>
            <a:r>
              <a:rPr lang="en-AU" sz="1600" dirty="0" smtClean="0"/>
              <a:t>order.</a:t>
            </a:r>
            <a:endParaRPr lang="en-AU" sz="1600" dirty="0"/>
          </a:p>
          <a:p>
            <a:pPr marL="0" indent="0">
              <a:buNone/>
            </a:pPr>
            <a:r>
              <a:rPr lang="en-AU" sz="1600" dirty="0" smtClean="0"/>
              <a:t>The court held:</a:t>
            </a:r>
          </a:p>
          <a:p>
            <a:r>
              <a:rPr lang="en-AU" sz="1600" dirty="0" smtClean="0"/>
              <a:t>“What </a:t>
            </a:r>
            <a:r>
              <a:rPr lang="en-AU" sz="1600" dirty="0"/>
              <a:t>then is the principle? Is it that it is right and expedient to save persons from the consequences of their own folly? </a:t>
            </a:r>
            <a:r>
              <a:rPr lang="en-AU" sz="1600" dirty="0" smtClean="0"/>
              <a:t>Or </a:t>
            </a:r>
            <a:r>
              <a:rPr lang="en-AU" sz="1600" dirty="0"/>
              <a:t>is it that it is right and expedient to save them from being victimised by other people? In my opinion the doctrine of undue influence is founded upon the second of these two principles. </a:t>
            </a:r>
            <a:r>
              <a:rPr lang="en-AU" sz="1600" dirty="0" smtClean="0"/>
              <a:t>…</a:t>
            </a:r>
          </a:p>
          <a:p>
            <a:r>
              <a:rPr lang="en-AU" sz="1600" dirty="0" smtClean="0"/>
              <a:t>It </a:t>
            </a:r>
            <a:r>
              <a:rPr lang="en-AU" sz="1600" dirty="0"/>
              <a:t>would obviously be to encourage folly, recklessness, extravagance and vice if persons could get back property which they foolishly made away with, whether by giving it to charitable institutions or by bestowing it on less worthy </a:t>
            </a:r>
            <a:r>
              <a:rPr lang="en-AU" sz="1600" dirty="0" smtClean="0"/>
              <a:t>objects.</a:t>
            </a:r>
          </a:p>
          <a:p>
            <a:r>
              <a:rPr lang="en-AU" sz="1600" dirty="0" smtClean="0"/>
              <a:t>On </a:t>
            </a:r>
            <a:r>
              <a:rPr lang="en-AU" sz="1600" dirty="0"/>
              <a:t>the other hand, to protect people from being forced, tricked or misled in any way by others into parting with their property is one of the most legitimate objects of all laws; and the equitable doctrine of undue influence has grown out of and been developed by the necessity of grappling with insidious forms of spiritual tyranny and with the infinite varieties of fraud.”</a:t>
            </a:r>
          </a:p>
        </p:txBody>
      </p:sp>
      <p:sp>
        <p:nvSpPr>
          <p:cNvPr id="4" name="Slide Number Placeholder 3"/>
          <p:cNvSpPr>
            <a:spLocks noGrp="1"/>
          </p:cNvSpPr>
          <p:nvPr>
            <p:ph type="sldNum" sz="quarter" idx="12"/>
          </p:nvPr>
        </p:nvSpPr>
        <p:spPr/>
        <p:txBody>
          <a:bodyPr/>
          <a:lstStyle/>
          <a:p>
            <a:fld id="{228855B0-D62E-9E44-B7EF-8E49D31AD382}" type="slidenum">
              <a:rPr lang="en-US" smtClean="0"/>
              <a:pPr/>
              <a:t>18</a:t>
            </a:fld>
            <a:endParaRPr lang="en-US" dirty="0"/>
          </a:p>
        </p:txBody>
      </p:sp>
    </p:spTree>
    <p:extLst>
      <p:ext uri="{BB962C8B-B14F-4D97-AF65-F5344CB8AC3E}">
        <p14:creationId xmlns:p14="http://schemas.microsoft.com/office/powerpoint/2010/main" val="144026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57238" lvl="1"/>
            <a:r>
              <a:rPr lang="en-AU" sz="3200" i="1" dirty="0" smtClean="0"/>
              <a:t>Electricity Generation Corporation v Woodside Energy Ltd</a:t>
            </a:r>
          </a:p>
        </p:txBody>
      </p:sp>
      <p:sp>
        <p:nvSpPr>
          <p:cNvPr id="3" name="Content Placeholder 2"/>
          <p:cNvSpPr>
            <a:spLocks noGrp="1"/>
          </p:cNvSpPr>
          <p:nvPr>
            <p:ph idx="1"/>
          </p:nvPr>
        </p:nvSpPr>
        <p:spPr/>
        <p:txBody>
          <a:bodyPr>
            <a:normAutofit fontScale="62500" lnSpcReduction="20000"/>
          </a:bodyPr>
          <a:lstStyle/>
          <a:p>
            <a:r>
              <a:rPr lang="en-AU" dirty="0"/>
              <a:t>Long term gas supply </a:t>
            </a:r>
            <a:r>
              <a:rPr lang="en-AU" dirty="0" smtClean="0"/>
              <a:t>agreement</a:t>
            </a:r>
          </a:p>
          <a:p>
            <a:r>
              <a:rPr lang="en-AU" dirty="0" smtClean="0"/>
              <a:t>Sellers </a:t>
            </a:r>
            <a:r>
              <a:rPr lang="en-AU" dirty="0"/>
              <a:t>obliged to use "reasonable endeavours" to supply </a:t>
            </a:r>
            <a:r>
              <a:rPr lang="en-AU" dirty="0" smtClean="0"/>
              <a:t>gas</a:t>
            </a:r>
          </a:p>
          <a:p>
            <a:r>
              <a:rPr lang="en-AU" dirty="0" smtClean="0"/>
              <a:t>Sellers </a:t>
            </a:r>
            <a:r>
              <a:rPr lang="en-AU" dirty="0"/>
              <a:t>allowed to take into account all "relevant commercial, economic and operational matters" in determining whether able to supply </a:t>
            </a:r>
            <a:r>
              <a:rPr lang="en-AU" dirty="0" smtClean="0"/>
              <a:t>gas</a:t>
            </a:r>
          </a:p>
          <a:p>
            <a:r>
              <a:rPr lang="en-AU" dirty="0" smtClean="0"/>
              <a:t>Gas </a:t>
            </a:r>
            <a:r>
              <a:rPr lang="en-AU" dirty="0"/>
              <a:t>explosion at plant operated by third party temporarily reduced supply of gas to </a:t>
            </a:r>
            <a:r>
              <a:rPr lang="en-AU" dirty="0" smtClean="0"/>
              <a:t>market</a:t>
            </a:r>
          </a:p>
          <a:p>
            <a:r>
              <a:rPr lang="en-AU" dirty="0" smtClean="0"/>
              <a:t>Sellers </a:t>
            </a:r>
            <a:r>
              <a:rPr lang="en-AU" dirty="0"/>
              <a:t>refused to supply </a:t>
            </a:r>
            <a:r>
              <a:rPr lang="en-AU" dirty="0" smtClean="0"/>
              <a:t>gas </a:t>
            </a:r>
            <a:r>
              <a:rPr lang="en-AU" dirty="0"/>
              <a:t>at price stipulated in agreement during period of reduced </a:t>
            </a:r>
            <a:r>
              <a:rPr lang="en-AU" dirty="0" smtClean="0"/>
              <a:t>supply</a:t>
            </a:r>
          </a:p>
          <a:p>
            <a:r>
              <a:rPr lang="en-AU" dirty="0" smtClean="0"/>
              <a:t>Sellers </a:t>
            </a:r>
            <a:r>
              <a:rPr lang="en-AU" dirty="0"/>
              <a:t>offered to supply equivalent quantities of gas at higher price under separate short term </a:t>
            </a:r>
            <a:r>
              <a:rPr lang="en-AU" dirty="0" smtClean="0"/>
              <a:t>agreements</a:t>
            </a:r>
          </a:p>
          <a:p>
            <a:pPr marL="0" indent="0">
              <a:buNone/>
            </a:pPr>
            <a:r>
              <a:rPr lang="en-AU" dirty="0" smtClean="0"/>
              <a:t>Court held that:</a:t>
            </a:r>
          </a:p>
          <a:p>
            <a:r>
              <a:rPr lang="en-AU" dirty="0" smtClean="0"/>
              <a:t>Seller had not </a:t>
            </a:r>
            <a:r>
              <a:rPr lang="en-AU" dirty="0"/>
              <a:t>breached obligation to use "reasonable endeavours" to supply </a:t>
            </a:r>
            <a:r>
              <a:rPr lang="en-AU" dirty="0" smtClean="0"/>
              <a:t>gas.</a:t>
            </a:r>
          </a:p>
          <a:p>
            <a:r>
              <a:rPr lang="en-AU" dirty="0" smtClean="0"/>
              <a:t>Higher price not obtained by duress but normal commercial pressure</a:t>
            </a:r>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19</a:t>
            </a:fld>
            <a:endParaRPr lang="en-US" dirty="0"/>
          </a:p>
        </p:txBody>
      </p:sp>
    </p:spTree>
    <p:extLst>
      <p:ext uri="{BB962C8B-B14F-4D97-AF65-F5344CB8AC3E}">
        <p14:creationId xmlns:p14="http://schemas.microsoft.com/office/powerpoint/2010/main" val="424116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English playwright        William Shakespeare</a:t>
            </a:r>
            <a:r>
              <a:rPr lang="en-AU" dirty="0"/>
              <a:t> </a:t>
            </a:r>
            <a:r>
              <a:rPr lang="en-AU" dirty="0" smtClean="0"/>
              <a:t>when he says:</a:t>
            </a:r>
          </a:p>
        </p:txBody>
      </p:sp>
      <p:pic>
        <p:nvPicPr>
          <p:cNvPr id="3" name="Picture 2" descr="Image result for william shakespeare"/>
          <p:cNvPicPr>
            <a:picLocks noChangeAspect="1" noChangeArrowheads="1"/>
          </p:cNvPicPr>
          <p:nvPr/>
        </p:nvPicPr>
        <p:blipFill rotWithShape="1">
          <a:blip r:embed="rId3">
            <a:extLst>
              <a:ext uri="{28A0092B-C50C-407E-A947-70E740481C1C}">
                <a14:useLocalDpi xmlns:a14="http://schemas.microsoft.com/office/drawing/2010/main" val="0"/>
              </a:ext>
            </a:extLst>
          </a:blip>
          <a:srcRect l="22258" t="5987" r="14179" b="24332"/>
          <a:stretch/>
        </p:blipFill>
        <p:spPr bwMode="auto">
          <a:xfrm>
            <a:off x="6005990" y="2881657"/>
            <a:ext cx="1903322" cy="2673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1610154" y="3156738"/>
            <a:ext cx="3982305" cy="1188156"/>
          </a:xfrm>
          <a:prstGeom prst="wedgeRoundRectCallout">
            <a:avLst>
              <a:gd name="adj1" fmla="val 63198"/>
              <a:gd name="adj2" fmla="val 42421"/>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Love is too young to know what conscience is</a:t>
            </a:r>
            <a:endParaRPr lang="en-AU" sz="2400" dirty="0">
              <a:solidFill>
                <a:schemeClr val="tx1"/>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228855B0-D62E-9E44-B7EF-8E49D31AD382}" type="slidenum">
              <a:rPr lang="en-US" smtClean="0"/>
              <a:pPr/>
              <a:t>2</a:t>
            </a:fld>
            <a:endParaRPr lang="en-US" dirty="0"/>
          </a:p>
        </p:txBody>
      </p:sp>
    </p:spTree>
    <p:extLst>
      <p:ext uri="{BB962C8B-B14F-4D97-AF65-F5344CB8AC3E}">
        <p14:creationId xmlns:p14="http://schemas.microsoft.com/office/powerpoint/2010/main" val="11855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Unconscionable Conduct</a:t>
            </a:r>
            <a:endParaRPr lang="en-US" dirty="0"/>
          </a:p>
        </p:txBody>
      </p:sp>
      <p:sp>
        <p:nvSpPr>
          <p:cNvPr id="3" name="Content Placeholder 2"/>
          <p:cNvSpPr>
            <a:spLocks noGrp="1"/>
          </p:cNvSpPr>
          <p:nvPr>
            <p:ph idx="1"/>
          </p:nvPr>
        </p:nvSpPr>
        <p:spPr/>
        <p:txBody>
          <a:bodyPr>
            <a:normAutofit lnSpcReduction="10000"/>
          </a:bodyPr>
          <a:lstStyle/>
          <a:p>
            <a:pPr marL="814388" indent="-457200">
              <a:buFont typeface="Arial" panose="020B0604020202020204" pitchFamily="34" charset="0"/>
              <a:buChar char="•"/>
            </a:pPr>
            <a:r>
              <a:rPr lang="en-AU" dirty="0" smtClean="0"/>
              <a:t>You cannot take advantage of someone in a position of ‘special disadvantage’ when arranging contracts</a:t>
            </a:r>
          </a:p>
          <a:p>
            <a:pPr marL="814388" indent="-457200">
              <a:buFont typeface="Arial" panose="020B0604020202020204" pitchFamily="34" charset="0"/>
              <a:buChar char="•"/>
            </a:pPr>
            <a:r>
              <a:rPr lang="en-AU" dirty="0" smtClean="0"/>
              <a:t>People with a special disadvantage include the elderly and people with poor understanding of the English language</a:t>
            </a:r>
          </a:p>
          <a:p>
            <a:pPr marL="814388" indent="-457200">
              <a:buFont typeface="Arial" panose="020B0604020202020204" pitchFamily="34" charset="0"/>
              <a:buChar char="•"/>
            </a:pPr>
            <a:r>
              <a:rPr lang="en-AU" dirty="0" smtClean="0"/>
              <a:t>Contracts entered under these circumstances are unenforceable: see </a:t>
            </a:r>
            <a:r>
              <a:rPr lang="en-AU" i="1" dirty="0" smtClean="0"/>
              <a:t>Commercial Bank of Australia v Amadio </a:t>
            </a:r>
          </a:p>
        </p:txBody>
      </p:sp>
      <p:sp>
        <p:nvSpPr>
          <p:cNvPr id="4" name="Slide Number Placeholder 3"/>
          <p:cNvSpPr>
            <a:spLocks noGrp="1"/>
          </p:cNvSpPr>
          <p:nvPr>
            <p:ph type="sldNum" sz="quarter" idx="12"/>
          </p:nvPr>
        </p:nvSpPr>
        <p:spPr/>
        <p:txBody>
          <a:bodyPr/>
          <a:lstStyle/>
          <a:p>
            <a:fld id="{228855B0-D62E-9E44-B7EF-8E49D31AD382}" type="slidenum">
              <a:rPr lang="en-US" smtClean="0"/>
              <a:pPr/>
              <a:t>20</a:t>
            </a:fld>
            <a:endParaRPr lang="en-US" dirty="0"/>
          </a:p>
        </p:txBody>
      </p:sp>
    </p:spTree>
    <p:extLst>
      <p:ext uri="{BB962C8B-B14F-4D97-AF65-F5344CB8AC3E}">
        <p14:creationId xmlns:p14="http://schemas.microsoft.com/office/powerpoint/2010/main" val="3040683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Commercial Bank of Australia v </a:t>
            </a:r>
            <a:r>
              <a:rPr lang="en-AU" i="1" dirty="0" err="1"/>
              <a:t>Amadio</a:t>
            </a:r>
            <a:endParaRPr lang="en-AU" dirty="0"/>
          </a:p>
        </p:txBody>
      </p:sp>
      <p:sp>
        <p:nvSpPr>
          <p:cNvPr id="3" name="Content Placeholder 2"/>
          <p:cNvSpPr>
            <a:spLocks noGrp="1"/>
          </p:cNvSpPr>
          <p:nvPr>
            <p:ph idx="1"/>
          </p:nvPr>
        </p:nvSpPr>
        <p:spPr/>
        <p:txBody>
          <a:bodyPr>
            <a:noAutofit/>
          </a:bodyPr>
          <a:lstStyle/>
          <a:p>
            <a:pPr marL="0" indent="0">
              <a:buNone/>
            </a:pPr>
            <a:r>
              <a:rPr lang="en-AU" sz="2000" dirty="0"/>
              <a:t>The </a:t>
            </a:r>
            <a:r>
              <a:rPr lang="en-AU" sz="2000" dirty="0" err="1" smtClean="0"/>
              <a:t>Amadios</a:t>
            </a:r>
            <a:r>
              <a:rPr lang="en-AU" sz="2000" dirty="0" smtClean="0"/>
              <a:t> were:</a:t>
            </a:r>
          </a:p>
          <a:p>
            <a:r>
              <a:rPr lang="en-AU" sz="2000" dirty="0" smtClean="0"/>
              <a:t>Elderly </a:t>
            </a:r>
            <a:r>
              <a:rPr lang="en-AU" sz="2000" dirty="0"/>
              <a:t>Italians who understood little English.</a:t>
            </a:r>
          </a:p>
          <a:p>
            <a:r>
              <a:rPr lang="en-AU" sz="2000" dirty="0" smtClean="0"/>
              <a:t>Thought </a:t>
            </a:r>
            <a:r>
              <a:rPr lang="en-AU" sz="2000" dirty="0"/>
              <a:t>their </a:t>
            </a:r>
            <a:r>
              <a:rPr lang="en-AU" sz="2000" dirty="0" smtClean="0"/>
              <a:t>son’s </a:t>
            </a:r>
            <a:r>
              <a:rPr lang="en-AU" sz="2000" dirty="0"/>
              <a:t>business was </a:t>
            </a:r>
            <a:r>
              <a:rPr lang="en-AU" sz="2000" dirty="0" smtClean="0"/>
              <a:t>successful but it was insolvent.</a:t>
            </a:r>
            <a:endParaRPr lang="en-AU" sz="2000" dirty="0"/>
          </a:p>
          <a:p>
            <a:r>
              <a:rPr lang="en-AU" sz="2000" dirty="0" smtClean="0"/>
              <a:t>Relied solely upon </a:t>
            </a:r>
            <a:r>
              <a:rPr lang="en-AU" sz="2000" dirty="0"/>
              <a:t>the domineering influence of their son.</a:t>
            </a:r>
          </a:p>
          <a:p>
            <a:pPr marL="0" indent="0">
              <a:buNone/>
            </a:pPr>
            <a:r>
              <a:rPr lang="en-AU" sz="2000" dirty="0"/>
              <a:t>The bank required them to sign a guarantee and mortgage of their </a:t>
            </a:r>
            <a:r>
              <a:rPr lang="en-AU" sz="2000" dirty="0" smtClean="0"/>
              <a:t>house to secure their son’s </a:t>
            </a:r>
            <a:r>
              <a:rPr lang="en-AU" sz="2000" dirty="0"/>
              <a:t>overdraft.</a:t>
            </a:r>
          </a:p>
          <a:p>
            <a:pPr marL="0" indent="0">
              <a:buNone/>
            </a:pPr>
            <a:r>
              <a:rPr lang="en-AU" sz="2000" dirty="0" smtClean="0"/>
              <a:t>The </a:t>
            </a:r>
            <a:r>
              <a:rPr lang="en-AU" sz="2000" dirty="0"/>
              <a:t>bank manager was aware </a:t>
            </a:r>
            <a:r>
              <a:rPr lang="en-AU" sz="2000" dirty="0" smtClean="0"/>
              <a:t>that the son’s business was insolvent and the son had </a:t>
            </a:r>
            <a:r>
              <a:rPr lang="en-AU" sz="2000" dirty="0"/>
              <a:t>influence over his parents.</a:t>
            </a:r>
          </a:p>
          <a:p>
            <a:pPr marL="0" indent="0">
              <a:buNone/>
            </a:pPr>
            <a:r>
              <a:rPr lang="en-AU" sz="2000" dirty="0"/>
              <a:t>The bank manager should have been aware that the </a:t>
            </a:r>
            <a:r>
              <a:rPr lang="en-AU" sz="2000" dirty="0" err="1" smtClean="0"/>
              <a:t>Amadios</a:t>
            </a:r>
            <a:r>
              <a:rPr lang="en-AU" sz="2000" dirty="0" smtClean="0"/>
              <a:t> did </a:t>
            </a:r>
            <a:r>
              <a:rPr lang="en-AU" sz="2000" dirty="0"/>
              <a:t>not </a:t>
            </a:r>
            <a:r>
              <a:rPr lang="en-AU" sz="2000" dirty="0" smtClean="0"/>
              <a:t>understand </a:t>
            </a:r>
            <a:r>
              <a:rPr lang="en-AU" sz="2000" dirty="0"/>
              <a:t>the </a:t>
            </a:r>
            <a:r>
              <a:rPr lang="en-AU" sz="2000" dirty="0" smtClean="0"/>
              <a:t>guarantee</a:t>
            </a:r>
            <a:r>
              <a:rPr lang="en-AU" sz="2000" dirty="0"/>
              <a:t>.</a:t>
            </a:r>
          </a:p>
          <a:p>
            <a:pPr marL="0" indent="0">
              <a:buNone/>
            </a:pPr>
            <a:r>
              <a:rPr lang="en-AU" sz="2000" dirty="0" smtClean="0"/>
              <a:t>The bank manager </a:t>
            </a:r>
            <a:r>
              <a:rPr lang="en-AU" sz="2000" dirty="0"/>
              <a:t>did not advise the </a:t>
            </a:r>
            <a:r>
              <a:rPr lang="en-AU" sz="2000" dirty="0" err="1" smtClean="0"/>
              <a:t>Amadios</a:t>
            </a:r>
            <a:r>
              <a:rPr lang="en-AU" sz="2000" dirty="0" smtClean="0"/>
              <a:t> </a:t>
            </a:r>
            <a:r>
              <a:rPr lang="en-AU" sz="2000" dirty="0"/>
              <a:t>to obtain independent advice.</a:t>
            </a:r>
          </a:p>
          <a:p>
            <a:pPr marL="0" indent="0">
              <a:buNone/>
            </a:pPr>
            <a:r>
              <a:rPr lang="en-AU" sz="2000" dirty="0"/>
              <a:t>The </a:t>
            </a:r>
            <a:r>
              <a:rPr lang="en-AU" sz="2000" dirty="0" smtClean="0"/>
              <a:t>son’s </a:t>
            </a:r>
            <a:r>
              <a:rPr lang="en-AU" sz="2000" dirty="0"/>
              <a:t>business collapsed and the bank called up the guarantee</a:t>
            </a:r>
            <a:r>
              <a:rPr lang="en-AU" sz="2000" dirty="0" smtClean="0"/>
              <a:t>.</a:t>
            </a:r>
            <a:endParaRPr lang="en-AU" sz="2000" dirty="0"/>
          </a:p>
        </p:txBody>
      </p:sp>
    </p:spTree>
    <p:extLst>
      <p:ext uri="{BB962C8B-B14F-4D97-AF65-F5344CB8AC3E}">
        <p14:creationId xmlns:p14="http://schemas.microsoft.com/office/powerpoint/2010/main" val="9731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Commercial Bank of Australia v </a:t>
            </a:r>
            <a:r>
              <a:rPr lang="en-AU" i="1" dirty="0" err="1"/>
              <a:t>Amadio</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a:t>T</a:t>
            </a:r>
            <a:r>
              <a:rPr lang="en-AU" dirty="0" smtClean="0"/>
              <a:t>he </a:t>
            </a:r>
            <a:r>
              <a:rPr lang="en-AU" dirty="0"/>
              <a:t>court held that it had power to set aside agreements where:-</a:t>
            </a:r>
          </a:p>
          <a:p>
            <a:r>
              <a:rPr lang="en-AU" dirty="0" smtClean="0"/>
              <a:t>A </a:t>
            </a:r>
            <a:r>
              <a:rPr lang="en-AU" dirty="0"/>
              <a:t>party to the transaction was under a special disability in dealing with the other party with the consequence </a:t>
            </a:r>
            <a:r>
              <a:rPr lang="en-AU" dirty="0" smtClean="0"/>
              <a:t>that there </a:t>
            </a:r>
            <a:r>
              <a:rPr lang="en-AU" dirty="0"/>
              <a:t>was an absence of any reasonable degree of equality between them; and</a:t>
            </a:r>
          </a:p>
          <a:p>
            <a:r>
              <a:rPr lang="en-AU" dirty="0" smtClean="0"/>
              <a:t>The </a:t>
            </a:r>
            <a:r>
              <a:rPr lang="en-AU" dirty="0"/>
              <a:t>disability was sufficiently evident to the stronger party to make it unfair to accept the weaker </a:t>
            </a:r>
            <a:r>
              <a:rPr lang="en-AU" dirty="0" smtClean="0"/>
              <a:t>party’s </a:t>
            </a:r>
            <a:r>
              <a:rPr lang="en-AU" dirty="0"/>
              <a:t>consent to the transaction.</a:t>
            </a:r>
          </a:p>
        </p:txBody>
      </p:sp>
    </p:spTree>
    <p:extLst>
      <p:ext uri="{BB962C8B-B14F-4D97-AF65-F5344CB8AC3E}">
        <p14:creationId xmlns:p14="http://schemas.microsoft.com/office/powerpoint/2010/main" val="9021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Misrepresentation</a:t>
            </a:r>
            <a:endParaRPr lang="en-US" dirty="0"/>
          </a:p>
        </p:txBody>
      </p:sp>
      <p:sp>
        <p:nvSpPr>
          <p:cNvPr id="3" name="Content Placeholder 2"/>
          <p:cNvSpPr>
            <a:spLocks noGrp="1"/>
          </p:cNvSpPr>
          <p:nvPr>
            <p:ph idx="1"/>
          </p:nvPr>
        </p:nvSpPr>
        <p:spPr/>
        <p:txBody>
          <a:bodyPr>
            <a:normAutofit fontScale="92500" lnSpcReduction="10000"/>
          </a:bodyPr>
          <a:lstStyle/>
          <a:p>
            <a:pPr marL="814388" indent="-457200">
              <a:buFont typeface="Arial" panose="020B0604020202020204" pitchFamily="34" charset="0"/>
              <a:buChar char="•"/>
            </a:pPr>
            <a:r>
              <a:rPr lang="en-AU" dirty="0" smtClean="0"/>
              <a:t>A false statement made to induce somebody to enter a contract </a:t>
            </a:r>
          </a:p>
          <a:p>
            <a:pPr marL="806450" indent="0">
              <a:buNone/>
            </a:pPr>
            <a:r>
              <a:rPr lang="en-AU" dirty="0"/>
              <a:t>	</a:t>
            </a:r>
            <a:r>
              <a:rPr lang="en-AU" dirty="0" smtClean="0"/>
              <a:t>Misrepresentation </a:t>
            </a:r>
            <a:r>
              <a:rPr lang="en-AU" dirty="0"/>
              <a:t>c</a:t>
            </a:r>
            <a:r>
              <a:rPr lang="en-AU" dirty="0" smtClean="0"/>
              <a:t>an be:</a:t>
            </a:r>
          </a:p>
          <a:p>
            <a:pPr marL="1349375" lvl="1" indent="-449263">
              <a:buFont typeface="Arial" panose="020B0604020202020204" pitchFamily="34" charset="0"/>
              <a:buChar char="•"/>
            </a:pPr>
            <a:r>
              <a:rPr lang="en-AU" dirty="0" smtClean="0"/>
              <a:t>fraudulent – where the statement is intentionally deceptive: see </a:t>
            </a:r>
            <a:r>
              <a:rPr lang="en-AU" i="1" dirty="0" smtClean="0"/>
              <a:t>Derry v Peek</a:t>
            </a:r>
          </a:p>
          <a:p>
            <a:pPr marL="1349375" lvl="1" indent="-449263">
              <a:buFont typeface="Arial" panose="020B0604020202020204" pitchFamily="34" charset="0"/>
              <a:buChar char="•"/>
            </a:pPr>
            <a:r>
              <a:rPr lang="en-AU" dirty="0" smtClean="0"/>
              <a:t>innocent – where the statement </a:t>
            </a:r>
            <a:r>
              <a:rPr lang="en-AU" dirty="0"/>
              <a:t> </a:t>
            </a:r>
            <a:r>
              <a:rPr lang="en-AU" dirty="0" smtClean="0"/>
              <a:t>is not intentionally deceptive</a:t>
            </a:r>
          </a:p>
          <a:p>
            <a:pPr marL="1349375" lvl="1" indent="-449263">
              <a:buFont typeface="Arial" panose="020B0604020202020204" pitchFamily="34" charset="0"/>
              <a:buChar char="•"/>
            </a:pPr>
            <a:r>
              <a:rPr lang="en-AU" dirty="0" smtClean="0"/>
              <a:t>negligent – where the statement is made recklessly: see </a:t>
            </a:r>
            <a:r>
              <a:rPr lang="en-AU" i="1" dirty="0" smtClean="0"/>
              <a:t>Hedley Byrne &amp; Co Ltd v Heller and Partners Ltd</a:t>
            </a:r>
          </a:p>
        </p:txBody>
      </p:sp>
      <p:sp>
        <p:nvSpPr>
          <p:cNvPr id="4" name="Slide Number Placeholder 3"/>
          <p:cNvSpPr>
            <a:spLocks noGrp="1"/>
          </p:cNvSpPr>
          <p:nvPr>
            <p:ph type="sldNum" sz="quarter" idx="12"/>
          </p:nvPr>
        </p:nvSpPr>
        <p:spPr/>
        <p:txBody>
          <a:bodyPr/>
          <a:lstStyle/>
          <a:p>
            <a:fld id="{228855B0-D62E-9E44-B7EF-8E49D31AD382}" type="slidenum">
              <a:rPr lang="en-US" smtClean="0"/>
              <a:pPr/>
              <a:t>23</a:t>
            </a:fld>
            <a:endParaRPr lang="en-US" dirty="0"/>
          </a:p>
        </p:txBody>
      </p:sp>
    </p:spTree>
    <p:extLst>
      <p:ext uri="{BB962C8B-B14F-4D97-AF65-F5344CB8AC3E}">
        <p14:creationId xmlns:p14="http://schemas.microsoft.com/office/powerpoint/2010/main" val="208348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00112" lvl="1" algn="ctr"/>
            <a:r>
              <a:rPr lang="en-AU" sz="3200" i="1" dirty="0" smtClean="0"/>
              <a:t>Derry v Peek</a:t>
            </a:r>
          </a:p>
        </p:txBody>
      </p:sp>
      <p:sp>
        <p:nvSpPr>
          <p:cNvPr id="3" name="Content Placeholder 2"/>
          <p:cNvSpPr>
            <a:spLocks noGrp="1"/>
          </p:cNvSpPr>
          <p:nvPr>
            <p:ph idx="1"/>
          </p:nvPr>
        </p:nvSpPr>
        <p:spPr/>
        <p:txBody>
          <a:bodyPr>
            <a:normAutofit fontScale="77500" lnSpcReduction="20000"/>
          </a:bodyPr>
          <a:lstStyle/>
          <a:p>
            <a:r>
              <a:rPr lang="en-AU" dirty="0" smtClean="0"/>
              <a:t>A Tramway </a:t>
            </a:r>
            <a:r>
              <a:rPr lang="en-AU" dirty="0" smtClean="0"/>
              <a:t>company's prospectus stated that the company had permission to use steam trams, rather than horse powered ones.</a:t>
            </a:r>
          </a:p>
          <a:p>
            <a:r>
              <a:rPr lang="en-AU" dirty="0" smtClean="0"/>
              <a:t>In fact, it did not because the right to use steam power was subject to the Board of Trade's consent.</a:t>
            </a:r>
          </a:p>
          <a:p>
            <a:r>
              <a:rPr lang="en-AU" dirty="0" smtClean="0"/>
              <a:t>The company applied, honestly believing that they would get it because permission was a mere formality. </a:t>
            </a:r>
          </a:p>
          <a:p>
            <a:r>
              <a:rPr lang="en-AU" dirty="0" smtClean="0"/>
              <a:t>In fact, after the prospectus was issued, they did not get permission.</a:t>
            </a:r>
          </a:p>
          <a:p>
            <a:r>
              <a:rPr lang="en-AU" dirty="0" smtClean="0"/>
              <a:t>Shareholders who had purchased their stakes in the company on the faith of the statement, sued when the company's business ended up in liquidation.</a:t>
            </a:r>
          </a:p>
          <a:p>
            <a:pPr marL="0" indent="0">
              <a:buNone/>
            </a:pPr>
            <a:endParaRPr lang="en-AU"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24</a:t>
            </a:fld>
            <a:endParaRPr lang="en-US" dirty="0"/>
          </a:p>
        </p:txBody>
      </p:sp>
    </p:spTree>
    <p:extLst>
      <p:ext uri="{BB962C8B-B14F-4D97-AF65-F5344CB8AC3E}">
        <p14:creationId xmlns:p14="http://schemas.microsoft.com/office/powerpoint/2010/main" val="1723207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00112" lvl="1" algn="ctr"/>
            <a:r>
              <a:rPr lang="en-AU" sz="3200" i="1" dirty="0" smtClean="0"/>
              <a:t>Derry v Peek</a:t>
            </a:r>
          </a:p>
        </p:txBody>
      </p:sp>
      <p:sp>
        <p:nvSpPr>
          <p:cNvPr id="3" name="Content Placeholder 2"/>
          <p:cNvSpPr>
            <a:spLocks noGrp="1"/>
          </p:cNvSpPr>
          <p:nvPr>
            <p:ph idx="1"/>
          </p:nvPr>
        </p:nvSpPr>
        <p:spPr/>
        <p:txBody>
          <a:bodyPr>
            <a:normAutofit fontScale="85000" lnSpcReduction="10000"/>
          </a:bodyPr>
          <a:lstStyle/>
          <a:p>
            <a:pPr marL="0" indent="0">
              <a:buNone/>
            </a:pPr>
            <a:r>
              <a:rPr lang="en-AU" dirty="0" smtClean="0"/>
              <a:t>The court held </a:t>
            </a:r>
            <a:r>
              <a:rPr lang="en-AU" dirty="0"/>
              <a:t>that the shareholders' action failed because it was not proved that the director lacked </a:t>
            </a:r>
            <a:r>
              <a:rPr lang="en-AU" dirty="0" smtClean="0"/>
              <a:t>an honest </a:t>
            </a:r>
            <a:r>
              <a:rPr lang="en-AU" dirty="0"/>
              <a:t>belief in what they had </a:t>
            </a:r>
            <a:r>
              <a:rPr lang="en-AU" dirty="0" smtClean="0"/>
              <a:t>said.</a:t>
            </a:r>
          </a:p>
          <a:p>
            <a:pPr marL="0" indent="0">
              <a:buNone/>
            </a:pPr>
            <a:r>
              <a:rPr lang="en-AU" dirty="0" smtClean="0"/>
              <a:t>Although </a:t>
            </a:r>
            <a:r>
              <a:rPr lang="en-AU" dirty="0"/>
              <a:t>unreasonableness of the grounds of belief is not deceitful, it is evidence from which deceit may be inferred. There are many cases, "where the fact that an alleged belief was destitute of all reasonable foundation would suffice of itself to convince the court that it was not really entertained, and that the representation was a fraudulent one."</a:t>
            </a:r>
          </a:p>
          <a:p>
            <a:pPr marL="0" indent="0">
              <a:buNone/>
            </a:pPr>
            <a:endParaRPr lang="en-AU" i="1"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25</a:t>
            </a:fld>
            <a:endParaRPr lang="en-US" dirty="0"/>
          </a:p>
        </p:txBody>
      </p:sp>
    </p:spTree>
    <p:extLst>
      <p:ext uri="{BB962C8B-B14F-4D97-AF65-F5344CB8AC3E}">
        <p14:creationId xmlns:p14="http://schemas.microsoft.com/office/powerpoint/2010/main" val="1869418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Hedley Byrne &amp; Co Ltd v Heller and Partners </a:t>
            </a:r>
            <a:r>
              <a:rPr lang="en-AU" i="1" dirty="0" smtClean="0"/>
              <a:t>Ltd</a:t>
            </a:r>
            <a:endParaRPr lang="en-AU" dirty="0"/>
          </a:p>
        </p:txBody>
      </p:sp>
      <p:sp>
        <p:nvSpPr>
          <p:cNvPr id="3" name="Content Placeholder 2"/>
          <p:cNvSpPr>
            <a:spLocks noGrp="1"/>
          </p:cNvSpPr>
          <p:nvPr>
            <p:ph idx="1"/>
          </p:nvPr>
        </p:nvSpPr>
        <p:spPr/>
        <p:txBody>
          <a:bodyPr>
            <a:noAutofit/>
          </a:bodyPr>
          <a:lstStyle/>
          <a:p>
            <a:r>
              <a:rPr lang="en-AU" sz="2000" dirty="0"/>
              <a:t>An advertising agency asked </a:t>
            </a:r>
            <a:r>
              <a:rPr lang="en-AU" sz="2000" dirty="0" smtClean="0"/>
              <a:t>for a </a:t>
            </a:r>
            <a:r>
              <a:rPr lang="en-AU" sz="2000" dirty="0"/>
              <a:t>reference for a potential customer from the customer's bank.</a:t>
            </a:r>
          </a:p>
          <a:p>
            <a:r>
              <a:rPr lang="en-AU" sz="2000" dirty="0"/>
              <a:t>The customer's bank gave the </a:t>
            </a:r>
            <a:r>
              <a:rPr lang="en-AU" sz="2000" dirty="0" smtClean="0"/>
              <a:t>reference with the disclaimer:-</a:t>
            </a:r>
            <a:endParaRPr lang="en-AU" sz="2000" dirty="0"/>
          </a:p>
          <a:p>
            <a:pPr marL="800100" lvl="2" indent="0">
              <a:buNone/>
            </a:pPr>
            <a:r>
              <a:rPr lang="en-AU" sz="1600" i="1" dirty="0" smtClean="0"/>
              <a:t>“Confidential</a:t>
            </a:r>
            <a:r>
              <a:rPr lang="en-AU" sz="1600" i="1" dirty="0"/>
              <a:t>. For your private use and without responsibility on the part of the bank or its officials</a:t>
            </a:r>
            <a:r>
              <a:rPr lang="en-AU" sz="1600" i="1" dirty="0" smtClean="0"/>
              <a:t>.”</a:t>
            </a:r>
            <a:endParaRPr lang="en-AU" sz="1600" i="1" dirty="0"/>
          </a:p>
          <a:p>
            <a:r>
              <a:rPr lang="en-AU" sz="2000" dirty="0"/>
              <a:t>The advertising agency relied on the reference, gave credit to the customer and lost a considerable amount of money.</a:t>
            </a:r>
          </a:p>
          <a:p>
            <a:pPr marL="0" indent="0">
              <a:buNone/>
            </a:pPr>
            <a:r>
              <a:rPr lang="en-AU" sz="2000" dirty="0"/>
              <a:t>The court held </a:t>
            </a:r>
            <a:r>
              <a:rPr lang="en-AU" sz="2000" dirty="0" smtClean="0"/>
              <a:t>that:</a:t>
            </a:r>
          </a:p>
          <a:p>
            <a:r>
              <a:rPr lang="en-AU" sz="2000" dirty="0" smtClean="0"/>
              <a:t>A </a:t>
            </a:r>
            <a:r>
              <a:rPr lang="en-AU" sz="2000" dirty="0"/>
              <a:t>person giving advice could </a:t>
            </a:r>
            <a:r>
              <a:rPr lang="en-AU" sz="2000" dirty="0" smtClean="0"/>
              <a:t>owe a duty </a:t>
            </a:r>
            <a:r>
              <a:rPr lang="en-AU" sz="2000" dirty="0"/>
              <a:t>of care to the recipient to take reasonable care in providing that advice if a special relationship existed between </a:t>
            </a:r>
            <a:r>
              <a:rPr lang="en-AU" sz="2000" dirty="0" smtClean="0"/>
              <a:t>them.</a:t>
            </a:r>
          </a:p>
          <a:p>
            <a:r>
              <a:rPr lang="en-AU" sz="2000" dirty="0" smtClean="0"/>
              <a:t>No </a:t>
            </a:r>
            <a:r>
              <a:rPr lang="en-AU" sz="2000" dirty="0"/>
              <a:t>special relationship existed because the customer's bank </a:t>
            </a:r>
            <a:r>
              <a:rPr lang="en-AU" sz="2000" dirty="0" smtClean="0"/>
              <a:t>provided </a:t>
            </a:r>
            <a:r>
              <a:rPr lang="en-AU" sz="2000" dirty="0"/>
              <a:t>the reference </a:t>
            </a:r>
            <a:r>
              <a:rPr lang="en-AU" sz="2000" dirty="0" smtClean="0"/>
              <a:t>with a </a:t>
            </a:r>
            <a:r>
              <a:rPr lang="en-AU" sz="2000" dirty="0"/>
              <a:t>disclaimer.</a:t>
            </a:r>
          </a:p>
        </p:txBody>
      </p:sp>
    </p:spTree>
    <p:extLst>
      <p:ext uri="{BB962C8B-B14F-4D97-AF65-F5344CB8AC3E}">
        <p14:creationId xmlns:p14="http://schemas.microsoft.com/office/powerpoint/2010/main" val="1741926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lbert einstein"/>
          <p:cNvPicPr>
            <a:picLocks noChangeAspect="1" noChangeArrowheads="1"/>
          </p:cNvPicPr>
          <p:nvPr/>
        </p:nvPicPr>
        <p:blipFill rotWithShape="1">
          <a:blip r:embed="rId3">
            <a:extLst>
              <a:ext uri="{28A0092B-C50C-407E-A947-70E740481C1C}">
                <a14:useLocalDpi xmlns:a14="http://schemas.microsoft.com/office/drawing/2010/main" val="0"/>
              </a:ext>
            </a:extLst>
          </a:blip>
          <a:srcRect b="7766"/>
          <a:stretch/>
        </p:blipFill>
        <p:spPr bwMode="auto">
          <a:xfrm>
            <a:off x="1293370" y="2858787"/>
            <a:ext cx="2180278" cy="268107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German physicist Albert Einstein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3744685" y="3067665"/>
            <a:ext cx="4529159" cy="1576907"/>
          </a:xfrm>
          <a:prstGeom prst="wedgeRoundRectCallout">
            <a:avLst>
              <a:gd name="adj1" fmla="val -61857"/>
              <a:gd name="adj2" fmla="val 40515"/>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It is my conviction that killing under the cloak of war is nothing but an act of murder</a:t>
            </a:r>
            <a:endParaRPr lang="en-AU" sz="2400" dirty="0">
              <a:solidFill>
                <a:schemeClr val="tx1"/>
              </a:solidFill>
              <a:latin typeface="Arial Narrow" panose="020B0606020202030204" pitchFamily="34" charset="0"/>
            </a:endParaRPr>
          </a:p>
        </p:txBody>
      </p:sp>
      <p:sp>
        <p:nvSpPr>
          <p:cNvPr id="6" name="AutoShape 2" descr="Image result for abraham lincol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 name="Slide Number Placeholder 2"/>
          <p:cNvSpPr>
            <a:spLocks noGrp="1"/>
          </p:cNvSpPr>
          <p:nvPr>
            <p:ph type="sldNum" sz="quarter" idx="12"/>
          </p:nvPr>
        </p:nvSpPr>
        <p:spPr/>
        <p:txBody>
          <a:bodyPr/>
          <a:lstStyle/>
          <a:p>
            <a:fld id="{228855B0-D62E-9E44-B7EF-8E49D31AD382}" type="slidenum">
              <a:rPr lang="en-US" smtClean="0"/>
              <a:pPr/>
              <a:t>27</a:t>
            </a:fld>
            <a:endParaRPr lang="en-US" dirty="0"/>
          </a:p>
        </p:txBody>
      </p:sp>
    </p:spTree>
    <p:extLst>
      <p:ext uri="{BB962C8B-B14F-4D97-AF65-F5344CB8AC3E}">
        <p14:creationId xmlns:p14="http://schemas.microsoft.com/office/powerpoint/2010/main" val="2682564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7" y="1770747"/>
            <a:ext cx="7931224" cy="3767581"/>
          </a:xfrm>
        </p:spPr>
        <p:txBody>
          <a:bodyPr>
            <a:noAutofit/>
          </a:bodyPr>
          <a:lstStyle/>
          <a:p>
            <a:pPr marL="0" indent="0">
              <a:buNone/>
            </a:pPr>
            <a:r>
              <a:rPr lang="en-AU" sz="1900" dirty="0" smtClean="0"/>
              <a:t>The Council is being </a:t>
            </a:r>
            <a:r>
              <a:rPr lang="en-AU" sz="1900" dirty="0"/>
              <a:t>sued by a major real estate developer for not approving the development of a five storey unit complex in the Surry Hills district.</a:t>
            </a:r>
          </a:p>
          <a:p>
            <a:pPr marL="0" indent="0">
              <a:buNone/>
            </a:pPr>
            <a:r>
              <a:rPr lang="en-AU" sz="1900" dirty="0"/>
              <a:t>The developer claims that the Town Planner responsible for reviewing the application agreed to approve the development in exchange for expensive gifts and cash payments.</a:t>
            </a:r>
          </a:p>
          <a:p>
            <a:pPr marL="0" indent="0">
              <a:buNone/>
            </a:pPr>
            <a:r>
              <a:rPr lang="en-AU" sz="1900" dirty="0"/>
              <a:t>The developer honoured this agreement by supplying the gifts and cash and wants to sue the Town Planner and the Council for failing to fulfil their part of the bargain.</a:t>
            </a:r>
          </a:p>
          <a:p>
            <a:pPr marL="0" indent="0">
              <a:buNone/>
            </a:pPr>
            <a:r>
              <a:rPr lang="en-AU" sz="1900" dirty="0"/>
              <a:t>The Local Council of Sydney seeks your opinion.</a:t>
            </a:r>
          </a:p>
        </p:txBody>
      </p:sp>
      <p:sp>
        <p:nvSpPr>
          <p:cNvPr id="10" name="Content Placeholder 2"/>
          <p:cNvSpPr txBox="1">
            <a:spLocks/>
          </p:cNvSpPr>
          <p:nvPr/>
        </p:nvSpPr>
        <p:spPr>
          <a:xfrm>
            <a:off x="749408" y="5001310"/>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b="1" dirty="0"/>
              <a:t>In groups, prepare a short brief advising the Council on the likely outcome of the dispute.</a:t>
            </a:r>
            <a:endParaRPr lang="en-US" sz="1700" b="1"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4009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900" dirty="0"/>
              <a:t>The Local Council of Sydney </a:t>
            </a:r>
            <a:r>
              <a:rPr lang="en-AU" sz="1900" dirty="0" smtClean="0"/>
              <a:t>has an issue…</a:t>
            </a:r>
            <a:endParaRPr lang="en-US" sz="19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28</a:t>
            </a:fld>
            <a:endParaRPr lang="en-US" dirty="0"/>
          </a:p>
        </p:txBody>
      </p:sp>
    </p:spTree>
    <p:extLst>
      <p:ext uri="{BB962C8B-B14F-4D97-AF65-F5344CB8AC3E}">
        <p14:creationId xmlns:p14="http://schemas.microsoft.com/office/powerpoint/2010/main" val="414847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Killing and murder</a:t>
            </a:r>
            <a:endParaRPr lang="en-US" dirty="0"/>
          </a:p>
        </p:txBody>
      </p:sp>
      <p:sp>
        <p:nvSpPr>
          <p:cNvPr id="3" name="Content Placeholder 2"/>
          <p:cNvSpPr>
            <a:spLocks noGrp="1"/>
          </p:cNvSpPr>
          <p:nvPr>
            <p:ph idx="1"/>
          </p:nvPr>
        </p:nvSpPr>
        <p:spPr/>
        <p:txBody>
          <a:bodyPr>
            <a:normAutofit lnSpcReduction="10000"/>
          </a:bodyPr>
          <a:lstStyle/>
          <a:p>
            <a:pPr marL="814388" indent="-457200">
              <a:buFont typeface="Arial" panose="020B0604020202020204" pitchFamily="34" charset="0"/>
              <a:buChar char="•"/>
            </a:pPr>
            <a:r>
              <a:rPr lang="en-AU" dirty="0"/>
              <a:t>Killing a person is legal if you are acting in self-defence, executing a convicted criminal on the government’s behalf, or fulfilling law enforcement or armed forces </a:t>
            </a:r>
            <a:r>
              <a:rPr lang="en-AU" dirty="0" smtClean="0"/>
              <a:t>duties</a:t>
            </a:r>
          </a:p>
          <a:p>
            <a:pPr marL="814388" indent="-457200">
              <a:buFont typeface="Arial" panose="020B0604020202020204" pitchFamily="34" charset="0"/>
              <a:buChar char="•"/>
            </a:pPr>
            <a:r>
              <a:rPr lang="en-AU" dirty="0"/>
              <a:t>Beyond these circumstances, killing another person is illegal and any contract to perform a killing or any other illegal activity is not enforceable</a:t>
            </a: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29</a:t>
            </a:fld>
            <a:endParaRPr lang="en-US" dirty="0"/>
          </a:p>
        </p:txBody>
      </p:sp>
    </p:spTree>
    <p:extLst>
      <p:ext uri="{BB962C8B-B14F-4D97-AF65-F5344CB8AC3E}">
        <p14:creationId xmlns:p14="http://schemas.microsoft.com/office/powerpoint/2010/main" val="116025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57" y="1669149"/>
            <a:ext cx="7931224" cy="3251201"/>
          </a:xfrm>
        </p:spPr>
        <p:txBody>
          <a:bodyPr>
            <a:noAutofit/>
          </a:bodyPr>
          <a:lstStyle/>
          <a:p>
            <a:pPr marL="0" indent="0">
              <a:buNone/>
            </a:pPr>
            <a:r>
              <a:rPr lang="en-AU" sz="1600" dirty="0" smtClean="0"/>
              <a:t>The Office of the Special Representative of the Secretary-General for Children and Armed Conflict has written a formal letter of protest against the Australian government for recruiting minors into the armed forces.</a:t>
            </a:r>
          </a:p>
          <a:p>
            <a:pPr marL="0" indent="0">
              <a:buNone/>
            </a:pPr>
            <a:r>
              <a:rPr lang="en-AU" sz="1600" dirty="0" smtClean="0"/>
              <a:t>A person aged 17 years of age can apply to serve so long as their application is voluntary and approved in writing by a parent or guardian.</a:t>
            </a:r>
            <a:r>
              <a:rPr lang="en-AU" sz="1600" dirty="0"/>
              <a:t> </a:t>
            </a:r>
            <a:r>
              <a:rPr lang="en-AU" sz="1600" dirty="0" smtClean="0"/>
              <a:t>The Australian Defence Forces state that they abide by the spirit and intent of the Optional Protocol on the Rights of the Child in Armed Conflict. They also say they will take all feasible measures to ensure that minors do not participate in hostilities, however there may be times when they may have to.</a:t>
            </a:r>
          </a:p>
          <a:p>
            <a:pPr marL="0" indent="0">
              <a:buNone/>
            </a:pPr>
            <a:r>
              <a:rPr lang="en-AU" sz="1600" dirty="0" smtClean="0"/>
              <a:t>The UN Secretary-General believes this is unacceptable and want the Australian Defence Forces to raise the minimum recruitment age to 18.</a:t>
            </a:r>
          </a:p>
        </p:txBody>
      </p:sp>
      <p:sp>
        <p:nvSpPr>
          <p:cNvPr id="10" name="Content Placeholder 2"/>
          <p:cNvSpPr txBox="1">
            <a:spLocks/>
          </p:cNvSpPr>
          <p:nvPr/>
        </p:nvSpPr>
        <p:spPr>
          <a:xfrm>
            <a:off x="749408" y="4972282"/>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b="1" dirty="0"/>
              <a:t>In groups, </a:t>
            </a:r>
            <a:r>
              <a:rPr lang="en-AU" sz="1700" b="1" dirty="0" smtClean="0"/>
              <a:t>decide whether or not it is morally right for the Australian Defence Forces to recruit minors and explain why </a:t>
            </a:r>
            <a:endParaRPr lang="en-US" sz="1700" b="1"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700" dirty="0"/>
              <a:t>The </a:t>
            </a:r>
            <a:r>
              <a:rPr lang="en-AU" sz="1700" dirty="0" smtClean="0"/>
              <a:t>Australian Defence Forces have a problem…</a:t>
            </a:r>
            <a:endParaRPr lang="en-US" sz="17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3</a:t>
            </a:fld>
            <a:endParaRPr lang="en-US" dirty="0"/>
          </a:p>
        </p:txBody>
      </p:sp>
    </p:spTree>
    <p:extLst>
      <p:ext uri="{BB962C8B-B14F-4D97-AF65-F5344CB8AC3E}">
        <p14:creationId xmlns:p14="http://schemas.microsoft.com/office/powerpoint/2010/main" val="1389906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Legality of </a:t>
            </a:r>
            <a:r>
              <a:rPr lang="en-US" dirty="0"/>
              <a:t>O</a:t>
            </a:r>
            <a:r>
              <a:rPr lang="en-US" dirty="0" smtClean="0"/>
              <a:t>bject</a:t>
            </a:r>
            <a:endParaRPr lang="en-US" dirty="0"/>
          </a:p>
        </p:txBody>
      </p:sp>
      <p:sp>
        <p:nvSpPr>
          <p:cNvPr id="3" name="Content Placeholder 2"/>
          <p:cNvSpPr>
            <a:spLocks noGrp="1"/>
          </p:cNvSpPr>
          <p:nvPr>
            <p:ph idx="1"/>
          </p:nvPr>
        </p:nvSpPr>
        <p:spPr/>
        <p:txBody>
          <a:bodyPr>
            <a:normAutofit/>
          </a:bodyPr>
          <a:lstStyle/>
          <a:p>
            <a:pPr marL="814388" indent="-457200">
              <a:buFont typeface="Arial" panose="020B0604020202020204" pitchFamily="34" charset="0"/>
              <a:buChar char="•"/>
            </a:pPr>
            <a:r>
              <a:rPr lang="en-AU" dirty="0"/>
              <a:t>Some contracts, although possessing all the formal requirements of valid contracts, will be void because the object of the contract is one which is not allowed, or is discouraged by </a:t>
            </a:r>
            <a:r>
              <a:rPr lang="en-AU" dirty="0" smtClean="0"/>
              <a:t>law: </a:t>
            </a:r>
          </a:p>
          <a:p>
            <a:pPr marL="812800" indent="-455613">
              <a:buNone/>
            </a:pPr>
            <a:r>
              <a:rPr lang="en-AU" dirty="0"/>
              <a:t>	</a:t>
            </a:r>
            <a:r>
              <a:rPr lang="en-AU" dirty="0" smtClean="0"/>
              <a:t>see </a:t>
            </a:r>
            <a:r>
              <a:rPr lang="en-AU" i="1" dirty="0" smtClean="0"/>
              <a:t>Pham v Doan</a:t>
            </a:r>
          </a:p>
        </p:txBody>
      </p:sp>
      <p:sp>
        <p:nvSpPr>
          <p:cNvPr id="4" name="Slide Number Placeholder 3"/>
          <p:cNvSpPr>
            <a:spLocks noGrp="1"/>
          </p:cNvSpPr>
          <p:nvPr>
            <p:ph type="sldNum" sz="quarter" idx="12"/>
          </p:nvPr>
        </p:nvSpPr>
        <p:spPr/>
        <p:txBody>
          <a:bodyPr/>
          <a:lstStyle/>
          <a:p>
            <a:fld id="{228855B0-D62E-9E44-B7EF-8E49D31AD382}" type="slidenum">
              <a:rPr lang="en-US" smtClean="0"/>
              <a:pPr/>
              <a:t>30</a:t>
            </a:fld>
            <a:endParaRPr lang="en-US" dirty="0"/>
          </a:p>
        </p:txBody>
      </p:sp>
    </p:spTree>
    <p:extLst>
      <p:ext uri="{BB962C8B-B14F-4D97-AF65-F5344CB8AC3E}">
        <p14:creationId xmlns:p14="http://schemas.microsoft.com/office/powerpoint/2010/main" val="3647245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12800" indent="-455613"/>
            <a:r>
              <a:rPr lang="en-AU" i="1" dirty="0"/>
              <a:t>Pham v Doan</a:t>
            </a:r>
          </a:p>
        </p:txBody>
      </p:sp>
      <p:sp>
        <p:nvSpPr>
          <p:cNvPr id="3" name="Content Placeholder 2"/>
          <p:cNvSpPr>
            <a:spLocks noGrp="1"/>
          </p:cNvSpPr>
          <p:nvPr>
            <p:ph idx="1"/>
          </p:nvPr>
        </p:nvSpPr>
        <p:spPr/>
        <p:txBody>
          <a:bodyPr>
            <a:normAutofit lnSpcReduction="10000"/>
          </a:bodyPr>
          <a:lstStyle/>
          <a:p>
            <a:r>
              <a:rPr lang="en-AU" dirty="0"/>
              <a:t>A partnership in a pharmacy was illegal under the legislation because it included a non-pharmacist and therefore the partnership agreement was unenforceable. </a:t>
            </a:r>
          </a:p>
          <a:p>
            <a:r>
              <a:rPr lang="en-AU" dirty="0"/>
              <a:t>A contract may be legally formed, and still be classified as illegal if it is for an illegal purpose or is performed in an illegal manner</a:t>
            </a:r>
          </a:p>
        </p:txBody>
      </p:sp>
      <p:sp>
        <p:nvSpPr>
          <p:cNvPr id="4" name="Slide Number Placeholder 3"/>
          <p:cNvSpPr>
            <a:spLocks noGrp="1"/>
          </p:cNvSpPr>
          <p:nvPr>
            <p:ph type="sldNum" sz="quarter" idx="12"/>
          </p:nvPr>
        </p:nvSpPr>
        <p:spPr/>
        <p:txBody>
          <a:bodyPr/>
          <a:lstStyle/>
          <a:p>
            <a:fld id="{228855B0-D62E-9E44-B7EF-8E49D31AD382}" type="slidenum">
              <a:rPr lang="en-US" smtClean="0"/>
              <a:pPr/>
              <a:t>31</a:t>
            </a:fld>
            <a:endParaRPr lang="en-US" dirty="0"/>
          </a:p>
        </p:txBody>
      </p:sp>
    </p:spTree>
    <p:extLst>
      <p:ext uri="{BB962C8B-B14F-4D97-AF65-F5344CB8AC3E}">
        <p14:creationId xmlns:p14="http://schemas.microsoft.com/office/powerpoint/2010/main" val="355096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bn Gabirol.JPG"/>
          <p:cNvPicPr>
            <a:picLocks noChangeAspect="1" noChangeArrowheads="1"/>
          </p:cNvPicPr>
          <p:nvPr/>
        </p:nvPicPr>
        <p:blipFill rotWithShape="1">
          <a:blip r:embed="rId3">
            <a:extLst>
              <a:ext uri="{28A0092B-C50C-407E-A947-70E740481C1C}">
                <a14:useLocalDpi xmlns:a14="http://schemas.microsoft.com/office/drawing/2010/main" val="0"/>
              </a:ext>
            </a:extLst>
          </a:blip>
          <a:srcRect l="7253" r="8272" b="7120"/>
          <a:stretch/>
        </p:blipFill>
        <p:spPr bwMode="auto">
          <a:xfrm>
            <a:off x="1342105" y="2931839"/>
            <a:ext cx="1917290" cy="256694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Andalusian poet Solomon Ibn Gabirol</a:t>
            </a:r>
            <a:r>
              <a:rPr lang="en-AU" dirty="0"/>
              <a:t> </a:t>
            </a:r>
            <a:r>
              <a:rPr lang="en-AU" dirty="0" smtClean="0"/>
              <a:t>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3495368" y="3141406"/>
            <a:ext cx="4601497" cy="1843549"/>
          </a:xfrm>
          <a:prstGeom prst="wedgeRoundRectCallout">
            <a:avLst>
              <a:gd name="adj1" fmla="val -61508"/>
              <a:gd name="adj2" fmla="val 19083"/>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As long as a word remains unspoken, you are its master; once you utter it you are its slave</a:t>
            </a:r>
            <a:endParaRPr lang="en-AU" sz="2400" dirty="0">
              <a:solidFill>
                <a:schemeClr val="tx1"/>
              </a:solidFill>
              <a:latin typeface="Arial Narrow" panose="020B0606020202030204" pitchFamily="34" charset="0"/>
            </a:endParaRPr>
          </a:p>
        </p:txBody>
      </p:sp>
      <p:sp>
        <p:nvSpPr>
          <p:cNvPr id="6" name="AutoShape 2" descr="Image result for abraham lincol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 name="Slide Number Placeholder 2"/>
          <p:cNvSpPr>
            <a:spLocks noGrp="1"/>
          </p:cNvSpPr>
          <p:nvPr>
            <p:ph type="sldNum" sz="quarter" idx="12"/>
          </p:nvPr>
        </p:nvSpPr>
        <p:spPr/>
        <p:txBody>
          <a:bodyPr/>
          <a:lstStyle/>
          <a:p>
            <a:fld id="{228855B0-D62E-9E44-B7EF-8E49D31AD382}" type="slidenum">
              <a:rPr lang="en-US" smtClean="0"/>
              <a:pPr/>
              <a:t>32</a:t>
            </a:fld>
            <a:endParaRPr lang="en-US" dirty="0"/>
          </a:p>
        </p:txBody>
      </p:sp>
    </p:spTree>
    <p:extLst>
      <p:ext uri="{BB962C8B-B14F-4D97-AF65-F5344CB8AC3E}">
        <p14:creationId xmlns:p14="http://schemas.microsoft.com/office/powerpoint/2010/main" val="438783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030338"/>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b="1" dirty="0"/>
              <a:t>In groups, prepare a short brief to the Commission recommending whether or not each of the above promises should become contractual terms and why.</a:t>
            </a:r>
            <a:endParaRPr lang="en-US" sz="1600" b="1" dirty="0"/>
          </a:p>
        </p:txBody>
      </p:sp>
      <p:sp>
        <p:nvSpPr>
          <p:cNvPr id="3" name="Content Placeholder 2"/>
          <p:cNvSpPr>
            <a:spLocks noGrp="1"/>
          </p:cNvSpPr>
          <p:nvPr>
            <p:ph idx="1"/>
          </p:nvPr>
        </p:nvSpPr>
        <p:spPr>
          <a:xfrm>
            <a:off x="741957" y="1814289"/>
            <a:ext cx="7931224" cy="3767581"/>
          </a:xfrm>
        </p:spPr>
        <p:txBody>
          <a:bodyPr>
            <a:noAutofit/>
          </a:bodyPr>
          <a:lstStyle/>
          <a:p>
            <a:pPr marL="0" indent="0">
              <a:buNone/>
            </a:pPr>
            <a:r>
              <a:rPr lang="en-AU" sz="1600" dirty="0"/>
              <a:t>The Commission is currently considering how some promises ultimately become contractual terms, that is commitments giving rise to rights and obligations between parties, and some don’t. </a:t>
            </a:r>
          </a:p>
          <a:p>
            <a:pPr marL="0" indent="0">
              <a:buNone/>
            </a:pPr>
            <a:r>
              <a:rPr lang="en-AU" sz="1600" dirty="0"/>
              <a:t>The Commission has specifically identified six kinds of promises: </a:t>
            </a:r>
          </a:p>
          <a:p>
            <a:pPr marL="168275" lvl="1" indent="0">
              <a:buNone/>
            </a:pPr>
            <a:r>
              <a:rPr lang="en-AU" sz="1600" dirty="0"/>
              <a:t>i)  	A promise made during negotiations but not included in the written contract;</a:t>
            </a:r>
          </a:p>
          <a:p>
            <a:pPr marL="168275" lvl="1" indent="0">
              <a:buNone/>
            </a:pPr>
            <a:r>
              <a:rPr lang="en-AU" sz="1600" dirty="0"/>
              <a:t>ii) 	A promise that a party did not read before signing the contract;</a:t>
            </a:r>
          </a:p>
          <a:p>
            <a:pPr marL="168275" lvl="1" indent="0">
              <a:buNone/>
            </a:pPr>
            <a:r>
              <a:rPr lang="en-AU" sz="1600" dirty="0"/>
              <a:t>iii) 	A promise that one party will not be sued by the other if they breach the contract;</a:t>
            </a:r>
          </a:p>
          <a:p>
            <a:pPr marL="168275" lvl="1" indent="0">
              <a:buNone/>
            </a:pPr>
            <a:r>
              <a:rPr lang="en-AU" sz="1600" dirty="0"/>
              <a:t>iv) 	A promise made after the contract has already been signed;</a:t>
            </a:r>
          </a:p>
          <a:p>
            <a:pPr marL="168275" lvl="1" indent="0">
              <a:buNone/>
            </a:pPr>
            <a:r>
              <a:rPr lang="en-AU" sz="1600" dirty="0"/>
              <a:t>v)  </a:t>
            </a:r>
            <a:r>
              <a:rPr lang="en-AU" sz="1600" dirty="0" smtClean="0"/>
              <a:t>A </a:t>
            </a:r>
            <a:r>
              <a:rPr lang="en-AU" sz="1600" dirty="0"/>
              <a:t>promise to act in good faith even though neither party agreed to do so;</a:t>
            </a:r>
          </a:p>
          <a:p>
            <a:pPr marL="168275" lvl="1" indent="0">
              <a:buNone/>
            </a:pPr>
            <a:r>
              <a:rPr lang="en-AU" sz="1600" dirty="0"/>
              <a:t>vi) 	A promise both parties forgot to include rendering the entire contract unworkable.</a:t>
            </a:r>
          </a:p>
          <a:p>
            <a:pPr marL="0" indent="0">
              <a:buNone/>
            </a:pPr>
            <a:r>
              <a:rPr lang="en-AU" sz="1600" dirty="0"/>
              <a:t>The Commission seeks your assistance. </a:t>
            </a:r>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243470"/>
            <a:ext cx="7931224" cy="5708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dirty="0"/>
              <a:t>The NSW Law Reform </a:t>
            </a:r>
            <a:r>
              <a:rPr lang="en-AU" sz="1600" dirty="0" smtClean="0"/>
              <a:t>Commission, which </a:t>
            </a:r>
            <a:r>
              <a:rPr lang="en-AU" sz="1600" dirty="0"/>
              <a:t>reviews the law in NSW and makes recommendations for change to the Attorney </a:t>
            </a:r>
            <a:r>
              <a:rPr lang="en-AU" sz="1600" dirty="0" smtClean="0"/>
              <a:t>General, has a problem …</a:t>
            </a:r>
            <a:endParaRPr lang="en-US" sz="16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33</a:t>
            </a:fld>
            <a:endParaRPr lang="en-US" dirty="0"/>
          </a:p>
        </p:txBody>
      </p:sp>
    </p:spTree>
    <p:extLst>
      <p:ext uri="{BB962C8B-B14F-4D97-AF65-F5344CB8AC3E}">
        <p14:creationId xmlns:p14="http://schemas.microsoft.com/office/powerpoint/2010/main" val="1741547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Express vs Implied Terms</a:t>
            </a:r>
            <a:endParaRPr lang="en-US" dirty="0"/>
          </a:p>
        </p:txBody>
      </p:sp>
      <p:sp>
        <p:nvSpPr>
          <p:cNvPr id="3" name="Content Placeholder 2"/>
          <p:cNvSpPr>
            <a:spLocks noGrp="1"/>
          </p:cNvSpPr>
          <p:nvPr>
            <p:ph idx="1"/>
          </p:nvPr>
        </p:nvSpPr>
        <p:spPr>
          <a:xfrm>
            <a:off x="841828" y="1600200"/>
            <a:ext cx="7888514" cy="4525963"/>
          </a:xfrm>
        </p:spPr>
        <p:txBody>
          <a:bodyPr>
            <a:normAutofit fontScale="92500" lnSpcReduction="10000"/>
          </a:bodyPr>
          <a:lstStyle/>
          <a:p>
            <a:r>
              <a:rPr lang="en-AU" dirty="0" smtClean="0"/>
              <a:t>Contracts </a:t>
            </a:r>
            <a:r>
              <a:rPr lang="en-AU" dirty="0"/>
              <a:t>often contain multiple promises between the parties that we call </a:t>
            </a:r>
            <a:r>
              <a:rPr lang="en-AU" dirty="0" smtClean="0"/>
              <a:t>terms</a:t>
            </a:r>
            <a:endParaRPr lang="en-AU" dirty="0"/>
          </a:p>
          <a:p>
            <a:r>
              <a:rPr lang="en-AU" dirty="0" smtClean="0"/>
              <a:t>Some </a:t>
            </a:r>
            <a:r>
              <a:rPr lang="en-AU" dirty="0"/>
              <a:t>terms are express, that is they are explicitly written or spoken as being part of the contract by the parties </a:t>
            </a:r>
            <a:r>
              <a:rPr lang="en-AU" dirty="0" smtClean="0"/>
              <a:t>themselves</a:t>
            </a:r>
            <a:endParaRPr lang="en-AU" dirty="0"/>
          </a:p>
          <a:p>
            <a:r>
              <a:rPr lang="en-AU" dirty="0" smtClean="0"/>
              <a:t>Some </a:t>
            </a:r>
            <a:r>
              <a:rPr lang="en-AU" dirty="0"/>
              <a:t>terms are implied, that is they are not explicitly written or spoken but are put into the contract by </a:t>
            </a:r>
            <a:r>
              <a:rPr lang="en-AU" dirty="0" smtClean="0"/>
              <a:t>legislation </a:t>
            </a:r>
            <a:r>
              <a:rPr lang="en-AU" dirty="0"/>
              <a:t>or sometimes </a:t>
            </a:r>
            <a:r>
              <a:rPr lang="en-AU" dirty="0" smtClean="0"/>
              <a:t>by the </a:t>
            </a:r>
            <a:r>
              <a:rPr lang="en-AU" dirty="0"/>
              <a:t>conduct of the </a:t>
            </a:r>
            <a:r>
              <a:rPr lang="en-AU" dirty="0" smtClean="0"/>
              <a:t>parties </a:t>
            </a:r>
            <a:r>
              <a:rPr lang="en-AU" dirty="0"/>
              <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34</a:t>
            </a:fld>
            <a:endParaRPr lang="en-US" dirty="0"/>
          </a:p>
        </p:txBody>
      </p:sp>
    </p:spTree>
    <p:extLst>
      <p:ext uri="{BB962C8B-B14F-4D97-AF65-F5344CB8AC3E}">
        <p14:creationId xmlns:p14="http://schemas.microsoft.com/office/powerpoint/2010/main" val="3872488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Express Terms in Writing</a:t>
            </a:r>
            <a:endParaRPr lang="en-US" dirty="0"/>
          </a:p>
        </p:txBody>
      </p:sp>
      <p:sp>
        <p:nvSpPr>
          <p:cNvPr id="3" name="Content Placeholder 2"/>
          <p:cNvSpPr>
            <a:spLocks noGrp="1"/>
          </p:cNvSpPr>
          <p:nvPr>
            <p:ph idx="1"/>
          </p:nvPr>
        </p:nvSpPr>
        <p:spPr>
          <a:xfrm>
            <a:off x="841828" y="1600200"/>
            <a:ext cx="7888514" cy="4525963"/>
          </a:xfrm>
        </p:spPr>
        <p:txBody>
          <a:bodyPr>
            <a:normAutofit fontScale="92500" lnSpcReduction="10000"/>
          </a:bodyPr>
          <a:lstStyle/>
          <a:p>
            <a:r>
              <a:rPr lang="en-AU" dirty="0"/>
              <a:t>The courts will presume that a written contract </a:t>
            </a:r>
            <a:r>
              <a:rPr lang="en-AU" dirty="0" smtClean="0"/>
              <a:t>which appears </a:t>
            </a:r>
            <a:r>
              <a:rPr lang="en-AU" dirty="0"/>
              <a:t>complete on its face </a:t>
            </a:r>
            <a:r>
              <a:rPr lang="en-AU" dirty="0" smtClean="0"/>
              <a:t>contains </a:t>
            </a:r>
            <a:r>
              <a:rPr lang="en-AU" dirty="0"/>
              <a:t>the </a:t>
            </a:r>
            <a:r>
              <a:rPr lang="en-AU" dirty="0" smtClean="0"/>
              <a:t>whole agreement </a:t>
            </a:r>
            <a:r>
              <a:rPr lang="en-AU" dirty="0"/>
              <a:t>and will not permit a</a:t>
            </a:r>
            <a:r>
              <a:rPr lang="en-AU" dirty="0" smtClean="0"/>
              <a:t> party </a:t>
            </a:r>
            <a:r>
              <a:rPr lang="en-AU" dirty="0"/>
              <a:t>to add to or </a:t>
            </a:r>
            <a:r>
              <a:rPr lang="en-AU" dirty="0" smtClean="0"/>
              <a:t>vary or </a:t>
            </a:r>
            <a:r>
              <a:rPr lang="en-AU" dirty="0"/>
              <a:t>contradict the written agreement</a:t>
            </a:r>
          </a:p>
          <a:p>
            <a:r>
              <a:rPr lang="en-AU" dirty="0" smtClean="0"/>
              <a:t>This presumption can </a:t>
            </a:r>
            <a:r>
              <a:rPr lang="en-AU" dirty="0"/>
              <a:t>be rebutted if </a:t>
            </a:r>
            <a:r>
              <a:rPr lang="en-AU" dirty="0" smtClean="0"/>
              <a:t>evidence clearly </a:t>
            </a:r>
            <a:r>
              <a:rPr lang="en-AU" dirty="0"/>
              <a:t>indicates </a:t>
            </a:r>
            <a:r>
              <a:rPr lang="en-AU" dirty="0" smtClean="0"/>
              <a:t>the contract </a:t>
            </a:r>
            <a:r>
              <a:rPr lang="en-AU" dirty="0"/>
              <a:t>is not </a:t>
            </a:r>
            <a:r>
              <a:rPr lang="en-AU" dirty="0" smtClean="0"/>
              <a:t>complete</a:t>
            </a:r>
          </a:p>
          <a:p>
            <a:r>
              <a:rPr lang="en-AU" dirty="0" smtClean="0"/>
              <a:t>This is called the </a:t>
            </a:r>
            <a:r>
              <a:rPr lang="en-AU" b="1" dirty="0" smtClean="0"/>
              <a:t>parol evidence rule</a:t>
            </a:r>
            <a:r>
              <a:rPr lang="en-AU" dirty="0"/>
              <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35</a:t>
            </a:fld>
            <a:endParaRPr lang="en-US" dirty="0"/>
          </a:p>
        </p:txBody>
      </p:sp>
    </p:spTree>
    <p:extLst>
      <p:ext uri="{BB962C8B-B14F-4D97-AF65-F5344CB8AC3E}">
        <p14:creationId xmlns:p14="http://schemas.microsoft.com/office/powerpoint/2010/main" val="311765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Implied Terms</a:t>
            </a:r>
            <a:endParaRPr lang="en-US" dirty="0"/>
          </a:p>
        </p:txBody>
      </p:sp>
      <p:sp>
        <p:nvSpPr>
          <p:cNvPr id="3" name="Content Placeholder 2"/>
          <p:cNvSpPr>
            <a:spLocks noGrp="1"/>
          </p:cNvSpPr>
          <p:nvPr>
            <p:ph idx="1"/>
          </p:nvPr>
        </p:nvSpPr>
        <p:spPr>
          <a:xfrm>
            <a:off x="856343" y="1600200"/>
            <a:ext cx="7830456" cy="4525963"/>
          </a:xfrm>
        </p:spPr>
        <p:txBody>
          <a:bodyPr>
            <a:noAutofit/>
          </a:bodyPr>
          <a:lstStyle/>
          <a:p>
            <a:r>
              <a:rPr lang="en-AU" sz="2400" dirty="0" smtClean="0"/>
              <a:t>Let’s say you buy a mobile phone that turns out to be a dud</a:t>
            </a:r>
            <a:endParaRPr lang="en-AU" sz="2400" dirty="0"/>
          </a:p>
          <a:p>
            <a:r>
              <a:rPr lang="en-AU" sz="2400" dirty="0" smtClean="0"/>
              <a:t>You take it back to the shop but the salesman refers you to the contract and points out that nothing in there actually says that the phone has to work </a:t>
            </a:r>
            <a:endParaRPr lang="en-AU" sz="2400" dirty="0"/>
          </a:p>
          <a:p>
            <a:r>
              <a:rPr lang="en-AU" sz="2400" dirty="0" smtClean="0"/>
              <a:t>At common law there is a term implied into contracts for the sale of goods that the goods be of ‘merchantable’ quality, that is, they work</a:t>
            </a:r>
          </a:p>
          <a:p>
            <a:r>
              <a:rPr lang="en-AU" sz="2400" dirty="0" smtClean="0"/>
              <a:t>Legislation would also cover you with a statutory guarantee under the Australian Consumer Law </a:t>
            </a:r>
            <a:r>
              <a:rPr lang="en-AU" sz="2400" dirty="0"/>
              <a:t/>
            </a:r>
            <a:br>
              <a:rPr lang="en-AU" sz="2400" dirty="0"/>
            </a:br>
            <a:endParaRPr lang="en-AU" sz="2400"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36</a:t>
            </a:fld>
            <a:endParaRPr lang="en-US" dirty="0"/>
          </a:p>
        </p:txBody>
      </p:sp>
    </p:spTree>
    <p:extLst>
      <p:ext uri="{BB962C8B-B14F-4D97-AF65-F5344CB8AC3E}">
        <p14:creationId xmlns:p14="http://schemas.microsoft.com/office/powerpoint/2010/main" val="797910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Post Contractual Statements</a:t>
            </a:r>
            <a:endParaRPr lang="en-US" dirty="0"/>
          </a:p>
        </p:txBody>
      </p:sp>
      <p:sp>
        <p:nvSpPr>
          <p:cNvPr id="3" name="Content Placeholder 2"/>
          <p:cNvSpPr>
            <a:spLocks noGrp="1"/>
          </p:cNvSpPr>
          <p:nvPr>
            <p:ph idx="1"/>
          </p:nvPr>
        </p:nvSpPr>
        <p:spPr>
          <a:xfrm>
            <a:off x="841828" y="1600200"/>
            <a:ext cx="7888514" cy="4525963"/>
          </a:xfrm>
        </p:spPr>
        <p:txBody>
          <a:bodyPr>
            <a:normAutofit fontScale="92500" lnSpcReduction="10000"/>
          </a:bodyPr>
          <a:lstStyle/>
          <a:p>
            <a:r>
              <a:rPr lang="en-AU" dirty="0" smtClean="0"/>
              <a:t>As a general rule, contracts you sign are binding even if you did not read the contract: see </a:t>
            </a:r>
            <a:r>
              <a:rPr lang="en-AU" i="1" dirty="0" smtClean="0"/>
              <a:t>L’Estrange v Graucob</a:t>
            </a:r>
          </a:p>
          <a:p>
            <a:r>
              <a:rPr lang="en-AU" dirty="0" smtClean="0"/>
              <a:t>But you </a:t>
            </a:r>
            <a:r>
              <a:rPr lang="en-AU" dirty="0"/>
              <a:t>cannot be bound by statements, promises </a:t>
            </a:r>
            <a:r>
              <a:rPr lang="en-AU" dirty="0" smtClean="0"/>
              <a:t>or representations </a:t>
            </a:r>
            <a:r>
              <a:rPr lang="en-AU" dirty="0"/>
              <a:t>made after the contract has </a:t>
            </a:r>
            <a:r>
              <a:rPr lang="en-AU" dirty="0" smtClean="0"/>
              <a:t>been formed: </a:t>
            </a:r>
          </a:p>
          <a:p>
            <a:pPr marL="363538" indent="-363538">
              <a:buNone/>
            </a:pPr>
            <a:r>
              <a:rPr lang="en-AU" dirty="0"/>
              <a:t>	</a:t>
            </a:r>
            <a:r>
              <a:rPr lang="en-AU" dirty="0" smtClean="0"/>
              <a:t>see </a:t>
            </a:r>
            <a:r>
              <a:rPr lang="en-AU" i="1" dirty="0" smtClean="0"/>
              <a:t>Olley v Marlborough Court</a:t>
            </a:r>
          </a:p>
          <a:p>
            <a:r>
              <a:rPr lang="en-AU" dirty="0" smtClean="0"/>
              <a:t>These are called post contractual statements</a:t>
            </a:r>
            <a:r>
              <a:rPr lang="en-AU" dirty="0"/>
              <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37</a:t>
            </a:fld>
            <a:endParaRPr lang="en-US" dirty="0"/>
          </a:p>
        </p:txBody>
      </p:sp>
    </p:spTree>
    <p:extLst>
      <p:ext uri="{BB962C8B-B14F-4D97-AF65-F5344CB8AC3E}">
        <p14:creationId xmlns:p14="http://schemas.microsoft.com/office/powerpoint/2010/main" val="4157921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err="1"/>
              <a:t>L’Estrange</a:t>
            </a:r>
            <a:r>
              <a:rPr lang="en-AU" i="1" dirty="0"/>
              <a:t> v </a:t>
            </a:r>
            <a:r>
              <a:rPr lang="en-AU" i="1" dirty="0" err="1"/>
              <a:t>Graucob</a:t>
            </a:r>
            <a:endParaRPr lang="en-AU" i="1" dirty="0"/>
          </a:p>
        </p:txBody>
      </p:sp>
      <p:sp>
        <p:nvSpPr>
          <p:cNvPr id="3" name="Content Placeholder 2"/>
          <p:cNvSpPr>
            <a:spLocks noGrp="1"/>
          </p:cNvSpPr>
          <p:nvPr>
            <p:ph idx="1"/>
          </p:nvPr>
        </p:nvSpPr>
        <p:spPr>
          <a:xfrm>
            <a:off x="841828" y="1600200"/>
            <a:ext cx="7888514" cy="4525963"/>
          </a:xfrm>
        </p:spPr>
        <p:txBody>
          <a:bodyPr>
            <a:normAutofit fontScale="32500" lnSpcReduction="20000"/>
          </a:bodyPr>
          <a:lstStyle/>
          <a:p>
            <a:r>
              <a:rPr lang="en-AU" sz="6000" dirty="0"/>
              <a:t>The plaintiff signed a sales agreement for a machine </a:t>
            </a:r>
            <a:r>
              <a:rPr lang="en-AU" sz="6000" dirty="0" smtClean="0"/>
              <a:t>which contained </a:t>
            </a:r>
            <a:r>
              <a:rPr lang="en-AU" sz="6000" dirty="0"/>
              <a:t>an exemption clause "in regrettably small print but quite legible" which read:-</a:t>
            </a:r>
          </a:p>
          <a:p>
            <a:pPr marL="800100" lvl="2" indent="0">
              <a:buNone/>
            </a:pPr>
            <a:r>
              <a:rPr lang="en-AU" sz="4300" i="1" dirty="0" smtClean="0"/>
              <a:t>“This </a:t>
            </a:r>
            <a:r>
              <a:rPr lang="en-AU" sz="4300" i="1" dirty="0"/>
              <a:t>agreement contains all the terms and conditions under which I </a:t>
            </a:r>
            <a:r>
              <a:rPr lang="en-AU" sz="4300" i="1" dirty="0" smtClean="0"/>
              <a:t>agree </a:t>
            </a:r>
            <a:r>
              <a:rPr lang="en-AU" sz="4300" i="1" dirty="0"/>
              <a:t>to purchase the machine specified above and any express or implied condition, statement or warranty, statutory or otherwise, not stated herein is hereby excluded</a:t>
            </a:r>
            <a:r>
              <a:rPr lang="en-AU" sz="4300" i="1" dirty="0" smtClean="0"/>
              <a:t>.”</a:t>
            </a:r>
            <a:endParaRPr lang="en-AU" sz="4300" i="1" dirty="0"/>
          </a:p>
          <a:p>
            <a:r>
              <a:rPr lang="en-AU" sz="6000" dirty="0"/>
              <a:t>The vendor did not take any steps to bring the clause to the attention of the purchaser.</a:t>
            </a:r>
          </a:p>
          <a:p>
            <a:r>
              <a:rPr lang="en-AU" sz="6000" dirty="0"/>
              <a:t>The purchaser was aware of the nature of the document she was signing but had not read it.</a:t>
            </a:r>
          </a:p>
          <a:p>
            <a:r>
              <a:rPr lang="en-AU" sz="6000" dirty="0"/>
              <a:t>The machine failed.</a:t>
            </a:r>
          </a:p>
          <a:p>
            <a:pPr marL="0" indent="0">
              <a:buNone/>
            </a:pPr>
            <a:r>
              <a:rPr lang="en-AU" sz="6000" dirty="0"/>
              <a:t>The court held </a:t>
            </a:r>
            <a:r>
              <a:rPr lang="en-AU" sz="6000" dirty="0" smtClean="0"/>
              <a:t>that:</a:t>
            </a:r>
          </a:p>
          <a:p>
            <a:r>
              <a:rPr lang="en-AU" sz="6000" dirty="0" smtClean="0"/>
              <a:t>The </a:t>
            </a:r>
            <a:r>
              <a:rPr lang="en-AU" sz="6000" dirty="0"/>
              <a:t>purchaser had signed the agreement and therefore </a:t>
            </a:r>
            <a:r>
              <a:rPr lang="en-AU" sz="6000" dirty="0" smtClean="0"/>
              <a:t>was </a:t>
            </a:r>
            <a:r>
              <a:rPr lang="en-AU" sz="6000" dirty="0"/>
              <a:t>bound by </a:t>
            </a:r>
            <a:r>
              <a:rPr lang="en-AU" sz="6000" dirty="0" smtClean="0"/>
              <a:t>it.</a:t>
            </a:r>
          </a:p>
          <a:p>
            <a:r>
              <a:rPr lang="en-AU" sz="6000" dirty="0" smtClean="0"/>
              <a:t>It </a:t>
            </a:r>
            <a:r>
              <a:rPr lang="en-AU" sz="6000" dirty="0"/>
              <a:t>was </a:t>
            </a:r>
            <a:r>
              <a:rPr lang="en-AU" sz="6000" dirty="0" smtClean="0"/>
              <a:t>irrelevant </a:t>
            </a:r>
            <a:r>
              <a:rPr lang="en-AU" sz="6000" dirty="0"/>
              <a:t>that she had not read it and was unaware of the term.</a:t>
            </a:r>
            <a:r>
              <a:rPr lang="en-AU" dirty="0"/>
              <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38</a:t>
            </a:fld>
            <a:endParaRPr lang="en-US" dirty="0"/>
          </a:p>
        </p:txBody>
      </p:sp>
    </p:spTree>
    <p:extLst>
      <p:ext uri="{BB962C8B-B14F-4D97-AF65-F5344CB8AC3E}">
        <p14:creationId xmlns:p14="http://schemas.microsoft.com/office/powerpoint/2010/main" val="2451512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63538" indent="-363538"/>
            <a:r>
              <a:rPr lang="en-AU" i="1" dirty="0" err="1"/>
              <a:t>Olley</a:t>
            </a:r>
            <a:r>
              <a:rPr lang="en-AU" i="1" dirty="0"/>
              <a:t> v Marlborough Court</a:t>
            </a:r>
          </a:p>
        </p:txBody>
      </p:sp>
      <p:sp>
        <p:nvSpPr>
          <p:cNvPr id="3" name="Content Placeholder 2"/>
          <p:cNvSpPr>
            <a:spLocks noGrp="1"/>
          </p:cNvSpPr>
          <p:nvPr>
            <p:ph idx="1"/>
          </p:nvPr>
        </p:nvSpPr>
        <p:spPr>
          <a:xfrm>
            <a:off x="841828" y="1600200"/>
            <a:ext cx="7888514" cy="4525963"/>
          </a:xfrm>
        </p:spPr>
        <p:txBody>
          <a:bodyPr>
            <a:normAutofit fontScale="70000" lnSpcReduction="20000"/>
          </a:bodyPr>
          <a:lstStyle/>
          <a:p>
            <a:r>
              <a:rPr lang="en-AU" dirty="0" smtClean="0"/>
              <a:t>The plaintiffs booked &amp; paid for a </a:t>
            </a:r>
            <a:r>
              <a:rPr lang="en-AU" dirty="0"/>
              <a:t>hotel room for a </a:t>
            </a:r>
            <a:r>
              <a:rPr lang="en-AU" dirty="0" smtClean="0"/>
              <a:t>week.</a:t>
            </a:r>
            <a:endParaRPr lang="en-AU" dirty="0"/>
          </a:p>
          <a:p>
            <a:r>
              <a:rPr lang="en-AU" dirty="0"/>
              <a:t>When they got to their room, they noticed a sign on the back of the door which said:-</a:t>
            </a:r>
          </a:p>
          <a:p>
            <a:pPr marL="800100" lvl="2" indent="0">
              <a:buNone/>
            </a:pPr>
            <a:r>
              <a:rPr lang="en-AU" i="1" dirty="0" smtClean="0"/>
              <a:t>The </a:t>
            </a:r>
            <a:r>
              <a:rPr lang="en-AU" i="1" dirty="0"/>
              <a:t>proprietors will not hold themselves responsible for articles lost or stolen unless handed to the manageress for safe custody.</a:t>
            </a:r>
          </a:p>
          <a:p>
            <a:r>
              <a:rPr lang="en-AU" dirty="0"/>
              <a:t>The </a:t>
            </a:r>
            <a:r>
              <a:rPr lang="en-AU" dirty="0" smtClean="0"/>
              <a:t>plaintiff’s furs were stolen </a:t>
            </a:r>
            <a:r>
              <a:rPr lang="en-AU" dirty="0"/>
              <a:t>as a result of the carelessness of </a:t>
            </a:r>
            <a:r>
              <a:rPr lang="en-AU" dirty="0" smtClean="0"/>
              <a:t>hotel’s </a:t>
            </a:r>
            <a:r>
              <a:rPr lang="en-AU" dirty="0"/>
              <a:t>staff.</a:t>
            </a:r>
          </a:p>
          <a:p>
            <a:pPr marL="0" indent="0">
              <a:buNone/>
            </a:pPr>
            <a:r>
              <a:rPr lang="en-AU" dirty="0"/>
              <a:t>The court held </a:t>
            </a:r>
            <a:r>
              <a:rPr lang="en-AU" dirty="0" smtClean="0"/>
              <a:t>that:</a:t>
            </a:r>
          </a:p>
          <a:p>
            <a:r>
              <a:rPr lang="en-AU" dirty="0"/>
              <a:t>T</a:t>
            </a:r>
            <a:r>
              <a:rPr lang="en-AU" dirty="0" smtClean="0"/>
              <a:t>he </a:t>
            </a:r>
            <a:r>
              <a:rPr lang="en-AU" dirty="0"/>
              <a:t>Hotel could only rely on the exclusion clause if it was a term of the contract.</a:t>
            </a:r>
          </a:p>
          <a:p>
            <a:r>
              <a:rPr lang="en-AU" dirty="0"/>
              <a:t>The contract was made at the reception desk before the </a:t>
            </a:r>
            <a:r>
              <a:rPr lang="en-AU" dirty="0" smtClean="0"/>
              <a:t>plaintiff went </a:t>
            </a:r>
            <a:r>
              <a:rPr lang="en-AU" dirty="0"/>
              <a:t>to </a:t>
            </a:r>
            <a:r>
              <a:rPr lang="en-AU" dirty="0" smtClean="0"/>
              <a:t>her room</a:t>
            </a:r>
            <a:r>
              <a:rPr lang="en-AU" dirty="0" smtClean="0"/>
              <a:t>.</a:t>
            </a:r>
          </a:p>
          <a:p>
            <a:r>
              <a:rPr lang="en-AU" dirty="0" smtClean="0"/>
              <a:t>Therefore </a:t>
            </a:r>
            <a:r>
              <a:rPr lang="en-AU" dirty="0"/>
              <a:t>the exclusion </a:t>
            </a:r>
            <a:r>
              <a:rPr lang="en-AU" dirty="0" smtClean="0"/>
              <a:t>clause </a:t>
            </a:r>
            <a:r>
              <a:rPr lang="en-AU" dirty="0"/>
              <a:t>was not a term of the contract.</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39</a:t>
            </a:fld>
            <a:endParaRPr lang="en-US" dirty="0"/>
          </a:p>
        </p:txBody>
      </p:sp>
    </p:spTree>
    <p:extLst>
      <p:ext uri="{BB962C8B-B14F-4D97-AF65-F5344CB8AC3E}">
        <p14:creationId xmlns:p14="http://schemas.microsoft.com/office/powerpoint/2010/main" val="788809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Capacity to Agree</a:t>
            </a:r>
            <a:endParaRPr lang="en-US" dirty="0"/>
          </a:p>
        </p:txBody>
      </p:sp>
      <p:sp>
        <p:nvSpPr>
          <p:cNvPr id="3" name="Content Placeholder 2"/>
          <p:cNvSpPr>
            <a:spLocks noGrp="1"/>
          </p:cNvSpPr>
          <p:nvPr>
            <p:ph idx="1"/>
          </p:nvPr>
        </p:nvSpPr>
        <p:spPr/>
        <p:txBody>
          <a:bodyPr>
            <a:normAutofit/>
          </a:bodyPr>
          <a:lstStyle/>
          <a:p>
            <a:pPr marL="814388" indent="-457200">
              <a:buFont typeface="Arial" panose="020B0604020202020204" pitchFamily="34" charset="0"/>
              <a:buChar char="•"/>
            </a:pPr>
            <a:r>
              <a:rPr lang="en-AU" dirty="0" smtClean="0"/>
              <a:t>Legal capacity is a person’s authority under law to engage in a particular activity</a:t>
            </a:r>
          </a:p>
          <a:p>
            <a:pPr marL="814388" indent="-457200">
              <a:buFont typeface="Arial" panose="020B0604020202020204" pitchFamily="34" charset="0"/>
              <a:buChar char="•"/>
            </a:pPr>
            <a:r>
              <a:rPr lang="en-AU" dirty="0"/>
              <a:t>Until a person has reached a certain age the law deems they lack the </a:t>
            </a:r>
            <a:r>
              <a:rPr lang="en-AU" dirty="0" smtClean="0"/>
              <a:t>ability or capacity </a:t>
            </a:r>
            <a:r>
              <a:rPr lang="en-AU" dirty="0"/>
              <a:t>to agree to certain </a:t>
            </a:r>
            <a:r>
              <a:rPr lang="en-AU" dirty="0" smtClean="0"/>
              <a:t>activities</a:t>
            </a:r>
            <a:endParaRPr lang="en-US"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4</a:t>
            </a:fld>
            <a:endParaRPr lang="en-US" dirty="0"/>
          </a:p>
        </p:txBody>
      </p:sp>
    </p:spTree>
    <p:extLst>
      <p:ext uri="{BB962C8B-B14F-4D97-AF65-F5344CB8AC3E}">
        <p14:creationId xmlns:p14="http://schemas.microsoft.com/office/powerpoint/2010/main" val="3830846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Exemption Clauses</a:t>
            </a:r>
            <a:endParaRPr lang="en-US" dirty="0"/>
          </a:p>
        </p:txBody>
      </p:sp>
      <p:sp>
        <p:nvSpPr>
          <p:cNvPr id="3" name="Content Placeholder 2"/>
          <p:cNvSpPr>
            <a:spLocks noGrp="1"/>
          </p:cNvSpPr>
          <p:nvPr>
            <p:ph idx="1"/>
          </p:nvPr>
        </p:nvSpPr>
        <p:spPr>
          <a:xfrm>
            <a:off x="841828" y="1600200"/>
            <a:ext cx="7888514" cy="4525963"/>
          </a:xfrm>
        </p:spPr>
        <p:txBody>
          <a:bodyPr>
            <a:normAutofit lnSpcReduction="10000"/>
          </a:bodyPr>
          <a:lstStyle/>
          <a:p>
            <a:r>
              <a:rPr lang="en-AU" dirty="0" smtClean="0"/>
              <a:t>Sometimes a contract will include a term that limits or excludes the liability of one of the parties</a:t>
            </a:r>
          </a:p>
          <a:p>
            <a:r>
              <a:rPr lang="en-AU" dirty="0" smtClean="0"/>
              <a:t>These terms are called exemption </a:t>
            </a:r>
            <a:r>
              <a:rPr lang="en-AU" dirty="0" smtClean="0"/>
              <a:t>clauses or exclusion clauses</a:t>
            </a:r>
            <a:endParaRPr lang="en-AU" dirty="0" smtClean="0"/>
          </a:p>
          <a:p>
            <a:r>
              <a:rPr lang="en-AU" dirty="0" smtClean="0"/>
              <a:t>The courts presume that parties do not intend to exclude liability for a fundamental breach of the contract</a:t>
            </a:r>
            <a:r>
              <a:rPr lang="en-AU" dirty="0"/>
              <a:t/>
            </a:r>
            <a:br>
              <a:rPr lang="en-AU" dirty="0"/>
            </a:br>
            <a:endParaRPr lang="en-AU"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40</a:t>
            </a:fld>
            <a:endParaRPr lang="en-US" dirty="0"/>
          </a:p>
        </p:txBody>
      </p:sp>
    </p:spTree>
    <p:extLst>
      <p:ext uri="{BB962C8B-B14F-4D97-AF65-F5344CB8AC3E}">
        <p14:creationId xmlns:p14="http://schemas.microsoft.com/office/powerpoint/2010/main" val="1154446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Conditions vs Warranties</a:t>
            </a:r>
            <a:endParaRPr lang="en-US" dirty="0"/>
          </a:p>
        </p:txBody>
      </p:sp>
      <p:sp>
        <p:nvSpPr>
          <p:cNvPr id="3" name="Content Placeholder 2"/>
          <p:cNvSpPr>
            <a:spLocks noGrp="1"/>
          </p:cNvSpPr>
          <p:nvPr>
            <p:ph idx="1"/>
          </p:nvPr>
        </p:nvSpPr>
        <p:spPr/>
        <p:txBody>
          <a:bodyPr>
            <a:normAutofit fontScale="92500" lnSpcReduction="10000"/>
          </a:bodyPr>
          <a:lstStyle/>
          <a:p>
            <a:pPr marL="722313" indent="-368300"/>
            <a:r>
              <a:rPr lang="en-AU" dirty="0" smtClean="0"/>
              <a:t>A condition is an important term of the contract</a:t>
            </a:r>
            <a:endParaRPr lang="en-AU" dirty="0"/>
          </a:p>
          <a:p>
            <a:pPr marL="722313" indent="-368300"/>
            <a:r>
              <a:rPr lang="en-AU" dirty="0" smtClean="0"/>
              <a:t>A breach of condition gives the innocent party the right to terminate the contract and sue for damages</a:t>
            </a:r>
          </a:p>
          <a:p>
            <a:pPr marL="722313" indent="-368300"/>
            <a:r>
              <a:rPr lang="en-AU" dirty="0" smtClean="0"/>
              <a:t>A warranty is a less important term of the contract</a:t>
            </a:r>
          </a:p>
          <a:p>
            <a:pPr marL="722313" indent="-368300"/>
            <a:r>
              <a:rPr lang="en-AU" dirty="0" smtClean="0"/>
              <a:t>A breach of warranty give the innocent party the right to sue for damages, but not terminate the contract: see </a:t>
            </a:r>
            <a:r>
              <a:rPr lang="en-AU" i="1" dirty="0" smtClean="0"/>
              <a:t>Bettini v Gye</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41</a:t>
            </a:fld>
            <a:endParaRPr lang="en-US" dirty="0"/>
          </a:p>
        </p:txBody>
      </p:sp>
    </p:spTree>
    <p:extLst>
      <p:ext uri="{BB962C8B-B14F-4D97-AF65-F5344CB8AC3E}">
        <p14:creationId xmlns:p14="http://schemas.microsoft.com/office/powerpoint/2010/main" val="569240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22313" indent="-368300"/>
            <a:r>
              <a:rPr lang="en-AU" i="1" dirty="0"/>
              <a:t>Bettini v </a:t>
            </a:r>
            <a:r>
              <a:rPr lang="en-AU" i="1" dirty="0" err="1"/>
              <a:t>Gye</a:t>
            </a:r>
            <a:endParaRPr lang="en-AU" i="1" dirty="0"/>
          </a:p>
        </p:txBody>
      </p:sp>
      <p:sp>
        <p:nvSpPr>
          <p:cNvPr id="3" name="Content Placeholder 2"/>
          <p:cNvSpPr>
            <a:spLocks noGrp="1"/>
          </p:cNvSpPr>
          <p:nvPr>
            <p:ph idx="1"/>
          </p:nvPr>
        </p:nvSpPr>
        <p:spPr/>
        <p:txBody>
          <a:bodyPr>
            <a:normAutofit fontScale="55000" lnSpcReduction="20000"/>
          </a:bodyPr>
          <a:lstStyle/>
          <a:p>
            <a:pPr marL="361950" indent="-361950" defTabSz="361950"/>
            <a:r>
              <a:rPr lang="en-AU" dirty="0"/>
              <a:t>The plaintiff </a:t>
            </a:r>
            <a:r>
              <a:rPr lang="en-AU" dirty="0" smtClean="0"/>
              <a:t>hired </a:t>
            </a:r>
            <a:r>
              <a:rPr lang="en-AU" dirty="0" smtClean="0"/>
              <a:t>the defendant to </a:t>
            </a:r>
            <a:r>
              <a:rPr lang="en-AU" dirty="0"/>
              <a:t>sing at concerts </a:t>
            </a:r>
            <a:r>
              <a:rPr lang="en-AU" dirty="0" smtClean="0"/>
              <a:t>from 30 </a:t>
            </a:r>
            <a:r>
              <a:rPr lang="en-AU" dirty="0"/>
              <a:t>March 1875 </a:t>
            </a:r>
            <a:r>
              <a:rPr lang="en-AU" dirty="0" smtClean="0"/>
              <a:t>to 13 </a:t>
            </a:r>
            <a:r>
              <a:rPr lang="en-AU" dirty="0"/>
              <a:t>July 1875.</a:t>
            </a:r>
          </a:p>
          <a:p>
            <a:pPr marL="361950" indent="-361950" defTabSz="361950"/>
            <a:r>
              <a:rPr lang="en-AU" dirty="0"/>
              <a:t>The contract stated </a:t>
            </a:r>
            <a:r>
              <a:rPr lang="en-AU" dirty="0" smtClean="0"/>
              <a:t>that the </a:t>
            </a:r>
            <a:r>
              <a:rPr lang="en-AU" dirty="0"/>
              <a:t>plaintiff </a:t>
            </a:r>
            <a:r>
              <a:rPr lang="en-AU" i="1" dirty="0" smtClean="0"/>
              <a:t>“agrees </a:t>
            </a:r>
            <a:r>
              <a:rPr lang="en-AU" i="1" dirty="0"/>
              <a:t>to be in London without fail at least six days before the commencement of his engagement for the purpose of rehearsals".</a:t>
            </a:r>
          </a:p>
          <a:p>
            <a:pPr marL="361950" indent="-361950" defTabSz="361950"/>
            <a:r>
              <a:rPr lang="en-AU" dirty="0"/>
              <a:t>Owing to illness </a:t>
            </a:r>
            <a:r>
              <a:rPr lang="en-AU" dirty="0" smtClean="0"/>
              <a:t>the plaintiff did </a:t>
            </a:r>
            <a:r>
              <a:rPr lang="en-AU" dirty="0"/>
              <a:t>not arrive in London until 28 March 1875.</a:t>
            </a:r>
          </a:p>
          <a:p>
            <a:pPr marL="361950" indent="-361950" defTabSz="361950"/>
            <a:r>
              <a:rPr lang="en-AU" dirty="0"/>
              <a:t>The defendant terminated the contract.</a:t>
            </a:r>
          </a:p>
          <a:p>
            <a:pPr marL="0" indent="0" defTabSz="361950">
              <a:buNone/>
            </a:pPr>
            <a:r>
              <a:rPr lang="en-AU" dirty="0"/>
              <a:t>The court held that</a:t>
            </a:r>
          </a:p>
          <a:p>
            <a:pPr marL="361950" indent="-361950" defTabSz="361950"/>
            <a:r>
              <a:rPr lang="en-AU" dirty="0" smtClean="0"/>
              <a:t>The </a:t>
            </a:r>
            <a:r>
              <a:rPr lang="en-AU" dirty="0"/>
              <a:t>defendant could only terminate if the </a:t>
            </a:r>
            <a:r>
              <a:rPr lang="en-AU" dirty="0" smtClean="0"/>
              <a:t>time </a:t>
            </a:r>
            <a:r>
              <a:rPr lang="en-AU" dirty="0"/>
              <a:t>stipulation was a condition. </a:t>
            </a:r>
            <a:endParaRPr lang="en-AU" dirty="0" smtClean="0"/>
          </a:p>
          <a:p>
            <a:pPr marL="361950" indent="-361950" defTabSz="361950"/>
            <a:r>
              <a:rPr lang="en-AU" dirty="0" smtClean="0"/>
              <a:t>Whether </a:t>
            </a:r>
            <a:r>
              <a:rPr lang="en-AU" dirty="0"/>
              <a:t>it was a condition could only be judged by looking at the contract as a whole to see whether the parties had intended the </a:t>
            </a:r>
            <a:r>
              <a:rPr lang="en-AU" dirty="0" smtClean="0"/>
              <a:t>time </a:t>
            </a:r>
            <a:r>
              <a:rPr lang="en-AU" dirty="0"/>
              <a:t>stipulation to be the root of the contract, the essence of the contract, the heart of the contract.</a:t>
            </a:r>
          </a:p>
          <a:p>
            <a:pPr marL="361950" indent="-361950" defTabSz="361950"/>
            <a:r>
              <a:rPr lang="en-AU" dirty="0"/>
              <a:t>If the contract </a:t>
            </a:r>
            <a:r>
              <a:rPr lang="en-AU" dirty="0" smtClean="0"/>
              <a:t>had been for </a:t>
            </a:r>
            <a:r>
              <a:rPr lang="en-AU" dirty="0"/>
              <a:t>a very limited number of performances, the six-day rehearsal period may have been an essential part of the bargain.</a:t>
            </a:r>
          </a:p>
          <a:p>
            <a:pPr marL="361950" indent="-361950" defTabSz="361950"/>
            <a:r>
              <a:rPr lang="en-AU" dirty="0"/>
              <a:t>However, the </a:t>
            </a:r>
            <a:r>
              <a:rPr lang="en-AU" dirty="0" smtClean="0"/>
              <a:t>contract </a:t>
            </a:r>
            <a:r>
              <a:rPr lang="en-AU" dirty="0"/>
              <a:t>was for </a:t>
            </a:r>
            <a:r>
              <a:rPr lang="en-AU" dirty="0" smtClean="0"/>
              <a:t>an extensive </a:t>
            </a:r>
            <a:r>
              <a:rPr lang="en-AU" dirty="0"/>
              <a:t>period </a:t>
            </a:r>
            <a:r>
              <a:rPr lang="en-AU" dirty="0" smtClean="0"/>
              <a:t>and the </a:t>
            </a:r>
            <a:r>
              <a:rPr lang="en-AU" dirty="0"/>
              <a:t>Time stipulation was not so important as to amount to a condition.</a:t>
            </a:r>
          </a:p>
        </p:txBody>
      </p:sp>
      <p:sp>
        <p:nvSpPr>
          <p:cNvPr id="4" name="Slide Number Placeholder 3"/>
          <p:cNvSpPr>
            <a:spLocks noGrp="1"/>
          </p:cNvSpPr>
          <p:nvPr>
            <p:ph type="sldNum" sz="quarter" idx="12"/>
          </p:nvPr>
        </p:nvSpPr>
        <p:spPr/>
        <p:txBody>
          <a:bodyPr/>
          <a:lstStyle/>
          <a:p>
            <a:fld id="{228855B0-D62E-9E44-B7EF-8E49D31AD382}" type="slidenum">
              <a:rPr lang="en-US" smtClean="0"/>
              <a:pPr/>
              <a:t>42</a:t>
            </a:fld>
            <a:endParaRPr lang="en-US" dirty="0"/>
          </a:p>
        </p:txBody>
      </p:sp>
    </p:spTree>
    <p:extLst>
      <p:ext uri="{BB962C8B-B14F-4D97-AF65-F5344CB8AC3E}">
        <p14:creationId xmlns:p14="http://schemas.microsoft.com/office/powerpoint/2010/main" val="2648264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a:t>
            </a:r>
            <a:endParaRPr lang="en-AU" dirty="0"/>
          </a:p>
        </p:txBody>
      </p:sp>
      <p:sp>
        <p:nvSpPr>
          <p:cNvPr id="3" name="Content Placeholder 2"/>
          <p:cNvSpPr>
            <a:spLocks noGrp="1"/>
          </p:cNvSpPr>
          <p:nvPr>
            <p:ph idx="1"/>
          </p:nvPr>
        </p:nvSpPr>
        <p:spPr/>
        <p:txBody>
          <a:bodyPr>
            <a:normAutofit fontScale="77500" lnSpcReduction="20000"/>
          </a:bodyPr>
          <a:lstStyle/>
          <a:p>
            <a:r>
              <a:rPr lang="en-US" dirty="0" smtClean="0"/>
              <a:t>You are the manager of a mobile phone shop</a:t>
            </a:r>
          </a:p>
          <a:p>
            <a:r>
              <a:rPr lang="en-US" dirty="0" smtClean="0"/>
              <a:t>Ben, who is a 17 year old high </a:t>
            </a:r>
            <a:r>
              <a:rPr lang="en-US" dirty="0"/>
              <a:t>school </a:t>
            </a:r>
            <a:r>
              <a:rPr lang="en-US" dirty="0" smtClean="0"/>
              <a:t>student, comes to the shop and asks to buy a PAYG phone for $50 so he can ring his parents in an emergency. </a:t>
            </a:r>
          </a:p>
          <a:p>
            <a:r>
              <a:rPr lang="en-US" dirty="0" smtClean="0"/>
              <a:t>You get Ben to buy a iPhone 10 on a 2 year contract for $100 per month by threatening to tell his parents that you saw him smoking marijuana</a:t>
            </a:r>
          </a:p>
          <a:p>
            <a:r>
              <a:rPr lang="en-US" dirty="0" smtClean="0"/>
              <a:t>Ben’s mother (Prudence) comes to the shop the next day and returns the phone</a:t>
            </a:r>
          </a:p>
          <a:p>
            <a:r>
              <a:rPr lang="en-US" dirty="0" smtClean="0"/>
              <a:t>Prudence says that Ben is not bound by the contract as he is just a child and he was forced by your threats into buying it.</a:t>
            </a:r>
            <a:endParaRPr lang="en-AU" dirty="0"/>
          </a:p>
          <a:p>
            <a:pPr marL="0" indent="0">
              <a:buNone/>
            </a:pPr>
            <a:endParaRPr lang="en-AU" dirty="0"/>
          </a:p>
        </p:txBody>
      </p:sp>
    </p:spTree>
    <p:extLst>
      <p:ext uri="{BB962C8B-B14F-4D97-AF65-F5344CB8AC3E}">
        <p14:creationId xmlns:p14="http://schemas.microsoft.com/office/powerpoint/2010/main" val="2805802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 1</a:t>
            </a:r>
            <a:endParaRPr lang="en-AU" dirty="0"/>
          </a:p>
        </p:txBody>
      </p:sp>
      <p:sp>
        <p:nvSpPr>
          <p:cNvPr id="3" name="Content Placeholder 2"/>
          <p:cNvSpPr>
            <a:spLocks noGrp="1"/>
          </p:cNvSpPr>
          <p:nvPr>
            <p:ph idx="1"/>
          </p:nvPr>
        </p:nvSpPr>
        <p:spPr/>
        <p:txBody>
          <a:bodyPr>
            <a:normAutofit fontScale="32500" lnSpcReduction="20000"/>
          </a:bodyPr>
          <a:lstStyle/>
          <a:p>
            <a:pPr marL="0" indent="0">
              <a:buNone/>
            </a:pPr>
            <a:r>
              <a:rPr lang="en-US" sz="4300" u="sng" dirty="0"/>
              <a:t>Issue </a:t>
            </a:r>
            <a:r>
              <a:rPr lang="en-US" sz="4300" dirty="0"/>
              <a:t> </a:t>
            </a:r>
            <a:endParaRPr lang="en-AU" sz="4300" dirty="0"/>
          </a:p>
          <a:p>
            <a:pPr marL="0" indent="0">
              <a:buNone/>
            </a:pPr>
            <a:r>
              <a:rPr lang="en-US" sz="4300" dirty="0" smtClean="0"/>
              <a:t>Prudence says that Ben is not bound by the contract as he is a child.</a:t>
            </a:r>
          </a:p>
          <a:p>
            <a:pPr marL="0" indent="0">
              <a:buNone/>
            </a:pPr>
            <a:endParaRPr lang="en-AU" sz="4300" dirty="0"/>
          </a:p>
          <a:p>
            <a:pPr marL="0" indent="0">
              <a:buNone/>
            </a:pPr>
            <a:r>
              <a:rPr lang="en-US" sz="4300" u="sng" dirty="0" smtClean="0"/>
              <a:t>Rule</a:t>
            </a:r>
            <a:endParaRPr lang="en-AU" sz="4300" dirty="0"/>
          </a:p>
          <a:p>
            <a:pPr marL="0" indent="0">
              <a:buNone/>
            </a:pPr>
            <a:r>
              <a:rPr lang="en-US" sz="4300" dirty="0"/>
              <a:t>For a contract to be legally binding the parties must have capacity to enter contracts. Minors, intoxicated people, and the mentally unsound are all deemed to lack capacity to enter contracts. Such contracts are voidable at the option of the party lacking capacity</a:t>
            </a:r>
            <a:r>
              <a:rPr lang="en-US" sz="4300" dirty="0" smtClean="0"/>
              <a:t>.</a:t>
            </a:r>
            <a:endParaRPr lang="en-AU" sz="4300" dirty="0"/>
          </a:p>
          <a:p>
            <a:pPr marL="0" indent="0">
              <a:buNone/>
            </a:pPr>
            <a:r>
              <a:rPr lang="en-US" sz="4300" dirty="0"/>
              <a:t> </a:t>
            </a:r>
            <a:endParaRPr lang="en-AU" sz="4300" dirty="0"/>
          </a:p>
          <a:p>
            <a:pPr marL="0" indent="0">
              <a:buNone/>
            </a:pPr>
            <a:r>
              <a:rPr lang="en-US" sz="4300" dirty="0"/>
              <a:t>Minors will, however, be bound by contracts for necessaries under the common law: see </a:t>
            </a:r>
            <a:r>
              <a:rPr lang="en-US" sz="4300" i="1" dirty="0"/>
              <a:t>Nash v Inman</a:t>
            </a:r>
            <a:r>
              <a:rPr lang="en-US" sz="4300" dirty="0"/>
              <a:t>. Legislation in each state modifies this position. For example, in NSW minors are bound to contracts if they understand what they are doing and the contract is for their benefit: see </a:t>
            </a:r>
            <a:r>
              <a:rPr lang="en-US" sz="4300" i="1" dirty="0"/>
              <a:t>ss.17-19 Minors (Property and Contracts) Act 1970 (NSW</a:t>
            </a:r>
            <a:r>
              <a:rPr lang="en-US" sz="4300" i="1" dirty="0" smtClean="0"/>
              <a:t>)</a:t>
            </a:r>
            <a:r>
              <a:rPr lang="en-US" sz="4300" dirty="0" smtClean="0"/>
              <a:t>.</a:t>
            </a:r>
            <a:endParaRPr lang="en-AU" sz="4300" dirty="0"/>
          </a:p>
          <a:p>
            <a:pPr marL="0" indent="0">
              <a:buNone/>
            </a:pPr>
            <a:r>
              <a:rPr lang="en-US" sz="4300" dirty="0"/>
              <a:t> </a:t>
            </a:r>
            <a:endParaRPr lang="en-AU" sz="4300" dirty="0"/>
          </a:p>
          <a:p>
            <a:pPr marL="0" indent="0">
              <a:buNone/>
            </a:pPr>
            <a:r>
              <a:rPr lang="en-US" sz="4300" u="sng" dirty="0" smtClean="0"/>
              <a:t>Application</a:t>
            </a:r>
            <a:r>
              <a:rPr lang="en-US" sz="4300" dirty="0"/>
              <a:t> </a:t>
            </a:r>
            <a:endParaRPr lang="en-AU" sz="4300" dirty="0"/>
          </a:p>
          <a:p>
            <a:pPr marL="0" indent="0">
              <a:buNone/>
            </a:pPr>
            <a:r>
              <a:rPr lang="en-US" sz="4300" dirty="0" smtClean="0"/>
              <a:t>Ben is17 </a:t>
            </a:r>
            <a:r>
              <a:rPr lang="en-US" sz="4300" dirty="0"/>
              <a:t>years of age and therefore </a:t>
            </a:r>
            <a:r>
              <a:rPr lang="en-US" sz="4300" dirty="0" smtClean="0"/>
              <a:t>a minor. </a:t>
            </a:r>
            <a:r>
              <a:rPr lang="en-US" sz="4300" dirty="0"/>
              <a:t>The law deems </a:t>
            </a:r>
            <a:r>
              <a:rPr lang="en-US" sz="4300" dirty="0" smtClean="0"/>
              <a:t>him to lack </a:t>
            </a:r>
            <a:r>
              <a:rPr lang="en-US" sz="4300" dirty="0"/>
              <a:t>the capacity to enter into </a:t>
            </a:r>
            <a:r>
              <a:rPr lang="en-US" sz="4300" dirty="0" smtClean="0"/>
              <a:t>a long </a:t>
            </a:r>
            <a:r>
              <a:rPr lang="en-US" sz="4300" dirty="0"/>
              <a:t>term contract. It is highly unlikely the court will find the </a:t>
            </a:r>
            <a:r>
              <a:rPr lang="en-US" sz="4300" dirty="0" smtClean="0"/>
              <a:t>mobile phone is </a:t>
            </a:r>
            <a:r>
              <a:rPr lang="en-US" sz="4300" dirty="0"/>
              <a:t>either a necessary under common law or is for the minors’ benefit under state </a:t>
            </a:r>
            <a:r>
              <a:rPr lang="en-US" sz="4300" dirty="0" smtClean="0"/>
              <a:t>legislation as it is far too expensive and fancy (Nash v Inman).</a:t>
            </a:r>
            <a:endParaRPr lang="en-AU" sz="4300" dirty="0"/>
          </a:p>
          <a:p>
            <a:pPr marL="0" indent="0">
              <a:buNone/>
            </a:pPr>
            <a:endParaRPr lang="en-AU" sz="4300" dirty="0"/>
          </a:p>
          <a:p>
            <a:pPr marL="0" indent="0">
              <a:buNone/>
            </a:pPr>
            <a:r>
              <a:rPr lang="en-US" sz="4300" u="sng" dirty="0" smtClean="0"/>
              <a:t>Conclusion</a:t>
            </a:r>
            <a:endParaRPr lang="en-AU" sz="4300" dirty="0"/>
          </a:p>
          <a:p>
            <a:pPr marL="0" indent="0">
              <a:buNone/>
            </a:pPr>
            <a:r>
              <a:rPr lang="en-US" sz="4300" dirty="0" smtClean="0"/>
              <a:t>Ben is not bound </a:t>
            </a:r>
            <a:r>
              <a:rPr lang="en-US" sz="4300" dirty="0"/>
              <a:t>by the </a:t>
            </a:r>
            <a:r>
              <a:rPr lang="en-US" sz="4300" dirty="0" smtClean="0"/>
              <a:t>contract. </a:t>
            </a:r>
            <a:r>
              <a:rPr lang="en-US" sz="4300" dirty="0"/>
              <a:t>The </a:t>
            </a:r>
            <a:r>
              <a:rPr lang="en-US" sz="4300" dirty="0" smtClean="0"/>
              <a:t>contract is voidable </a:t>
            </a:r>
            <a:r>
              <a:rPr lang="en-US" sz="4300" dirty="0"/>
              <a:t>at </a:t>
            </a:r>
            <a:r>
              <a:rPr lang="en-US" sz="4300" dirty="0" smtClean="0"/>
              <a:t>Ben’s option.</a:t>
            </a:r>
            <a:endParaRPr lang="en-AU" sz="4300" dirty="0"/>
          </a:p>
          <a:p>
            <a:pPr marL="0" indent="0">
              <a:buNone/>
            </a:pPr>
            <a:endParaRPr lang="en-AU" dirty="0"/>
          </a:p>
        </p:txBody>
      </p:sp>
    </p:spTree>
    <p:extLst>
      <p:ext uri="{BB962C8B-B14F-4D97-AF65-F5344CB8AC3E}">
        <p14:creationId xmlns:p14="http://schemas.microsoft.com/office/powerpoint/2010/main" val="3381672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 2</a:t>
            </a:r>
            <a:endParaRPr lang="en-AU" dirty="0"/>
          </a:p>
        </p:txBody>
      </p:sp>
      <p:sp>
        <p:nvSpPr>
          <p:cNvPr id="3" name="Content Placeholder 2"/>
          <p:cNvSpPr>
            <a:spLocks noGrp="1"/>
          </p:cNvSpPr>
          <p:nvPr>
            <p:ph idx="1"/>
          </p:nvPr>
        </p:nvSpPr>
        <p:spPr/>
        <p:txBody>
          <a:bodyPr>
            <a:normAutofit fontScale="47500" lnSpcReduction="20000"/>
          </a:bodyPr>
          <a:lstStyle/>
          <a:p>
            <a:pPr marL="0" indent="0">
              <a:buNone/>
            </a:pPr>
            <a:r>
              <a:rPr lang="en-US" sz="3400" u="sng" dirty="0" smtClean="0"/>
              <a:t>Issue</a:t>
            </a:r>
            <a:r>
              <a:rPr lang="en-US" sz="3400" dirty="0"/>
              <a:t> </a:t>
            </a:r>
            <a:endParaRPr lang="en-AU" sz="3400" dirty="0"/>
          </a:p>
          <a:p>
            <a:pPr marL="0" indent="0">
              <a:buNone/>
            </a:pPr>
            <a:r>
              <a:rPr lang="en-US" sz="3400" dirty="0" smtClean="0"/>
              <a:t>Prudence says that Ben is not bound by the contract because you threatened him</a:t>
            </a:r>
            <a:r>
              <a:rPr lang="en-AU" sz="3400" dirty="0" smtClean="0"/>
              <a:t>.</a:t>
            </a:r>
            <a:endParaRPr lang="en-AU" sz="3400" dirty="0"/>
          </a:p>
          <a:p>
            <a:pPr marL="0" indent="0">
              <a:buNone/>
            </a:pPr>
            <a:r>
              <a:rPr lang="en-US" sz="3400" dirty="0"/>
              <a:t> </a:t>
            </a:r>
            <a:endParaRPr lang="en-AU" sz="3400" dirty="0"/>
          </a:p>
          <a:p>
            <a:pPr marL="0" indent="0">
              <a:buNone/>
            </a:pPr>
            <a:r>
              <a:rPr lang="en-US" sz="3400" u="sng" dirty="0" smtClean="0"/>
              <a:t>Rule</a:t>
            </a:r>
            <a:endParaRPr lang="en-AU" sz="3400" dirty="0"/>
          </a:p>
          <a:p>
            <a:pPr marL="0" indent="0">
              <a:buNone/>
            </a:pPr>
            <a:r>
              <a:rPr lang="en-US" sz="3400" dirty="0"/>
              <a:t>For a contract to be legally binding there must be reality of consent. This means that you cannot threaten someone to force them to enter a contract. A contract is unenforceable if it has been entered because of duress: see </a:t>
            </a:r>
            <a:r>
              <a:rPr lang="en-US" sz="3400" i="1" dirty="0"/>
              <a:t>Barton v </a:t>
            </a:r>
            <a:r>
              <a:rPr lang="en-US" sz="3400" i="1" dirty="0" smtClean="0"/>
              <a:t>Armstrong</a:t>
            </a:r>
            <a:r>
              <a:rPr lang="en-AU" sz="3400" dirty="0" smtClean="0"/>
              <a:t>.</a:t>
            </a:r>
            <a:endParaRPr lang="en-AU" sz="3400" dirty="0"/>
          </a:p>
          <a:p>
            <a:pPr marL="0" indent="0">
              <a:buNone/>
            </a:pPr>
            <a:r>
              <a:rPr lang="en-US" sz="3400" dirty="0"/>
              <a:t> </a:t>
            </a:r>
            <a:endParaRPr lang="en-AU" sz="3400" dirty="0"/>
          </a:p>
          <a:p>
            <a:pPr marL="0" indent="0">
              <a:buNone/>
            </a:pPr>
            <a:r>
              <a:rPr lang="en-US" sz="3400" dirty="0"/>
              <a:t>The contract will be voidable at the option of the innocent </a:t>
            </a:r>
            <a:r>
              <a:rPr lang="en-US" sz="3400" dirty="0" smtClean="0"/>
              <a:t>party</a:t>
            </a:r>
            <a:r>
              <a:rPr lang="en-AU" sz="3400" dirty="0" smtClean="0"/>
              <a:t>.</a:t>
            </a:r>
            <a:endParaRPr lang="en-AU" sz="3400" dirty="0"/>
          </a:p>
          <a:p>
            <a:pPr marL="0" indent="0">
              <a:buNone/>
            </a:pPr>
            <a:endParaRPr lang="en-AU" sz="3400" dirty="0"/>
          </a:p>
          <a:p>
            <a:pPr marL="0" indent="0">
              <a:buNone/>
            </a:pPr>
            <a:r>
              <a:rPr lang="en-US" sz="3400" u="sng" dirty="0" smtClean="0"/>
              <a:t>Application</a:t>
            </a:r>
            <a:endParaRPr lang="en-AU" sz="3400" dirty="0"/>
          </a:p>
          <a:p>
            <a:pPr marL="0" indent="0">
              <a:buNone/>
            </a:pPr>
            <a:r>
              <a:rPr lang="en-US" sz="3400" dirty="0" smtClean="0"/>
              <a:t>You </a:t>
            </a:r>
            <a:r>
              <a:rPr lang="en-US" sz="3400" dirty="0"/>
              <a:t>threatened to report Ben </a:t>
            </a:r>
            <a:r>
              <a:rPr lang="en-US" sz="3400" dirty="0" smtClean="0"/>
              <a:t>to </a:t>
            </a:r>
            <a:r>
              <a:rPr lang="en-US" sz="3400" dirty="0"/>
              <a:t>his parents for smoking marijuana </a:t>
            </a:r>
            <a:r>
              <a:rPr lang="en-US" sz="3400" dirty="0" smtClean="0"/>
              <a:t>in order to force </a:t>
            </a:r>
            <a:r>
              <a:rPr lang="en-US" sz="3400" dirty="0"/>
              <a:t>him to sign the contract. He entered the contract under </a:t>
            </a:r>
            <a:r>
              <a:rPr lang="en-US" sz="3400" dirty="0" smtClean="0"/>
              <a:t>duress</a:t>
            </a:r>
            <a:r>
              <a:rPr lang="en-AU" sz="3400" dirty="0" smtClean="0"/>
              <a:t>.</a:t>
            </a:r>
            <a:endParaRPr lang="en-AU" sz="3400" dirty="0"/>
          </a:p>
          <a:p>
            <a:pPr marL="0" indent="0">
              <a:buNone/>
            </a:pPr>
            <a:endParaRPr lang="en-AU" sz="3400" dirty="0"/>
          </a:p>
          <a:p>
            <a:pPr marL="0" indent="0">
              <a:buNone/>
            </a:pPr>
            <a:r>
              <a:rPr lang="en-US" sz="3400" u="sng" dirty="0" smtClean="0"/>
              <a:t>Conclusion</a:t>
            </a:r>
            <a:r>
              <a:rPr lang="en-US" sz="3400" dirty="0"/>
              <a:t> </a:t>
            </a:r>
            <a:endParaRPr lang="en-AU" sz="3400" dirty="0"/>
          </a:p>
          <a:p>
            <a:pPr marL="0" indent="0">
              <a:buNone/>
            </a:pPr>
            <a:r>
              <a:rPr lang="en-US" sz="3400" dirty="0" smtClean="0"/>
              <a:t>Ben will </a:t>
            </a:r>
            <a:r>
              <a:rPr lang="en-US" sz="3400" dirty="0"/>
              <a:t>not be bound by the contract. The contract is voidable at </a:t>
            </a:r>
            <a:r>
              <a:rPr lang="en-US" sz="3400" dirty="0" smtClean="0"/>
              <a:t>his option</a:t>
            </a:r>
            <a:r>
              <a:rPr lang="en-AU" sz="3400" dirty="0" smtClean="0"/>
              <a:t>.</a:t>
            </a:r>
            <a:endParaRPr lang="en-AU" sz="3400" dirty="0"/>
          </a:p>
          <a:p>
            <a:pPr marL="0" indent="0">
              <a:buNone/>
            </a:pPr>
            <a:endParaRPr lang="en-AU" dirty="0"/>
          </a:p>
        </p:txBody>
      </p:sp>
    </p:spTree>
    <p:extLst>
      <p:ext uri="{BB962C8B-B14F-4D97-AF65-F5344CB8AC3E}">
        <p14:creationId xmlns:p14="http://schemas.microsoft.com/office/powerpoint/2010/main" val="230763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Capacity in Contracts</a:t>
            </a:r>
            <a:endParaRPr lang="en-US" dirty="0"/>
          </a:p>
        </p:txBody>
      </p:sp>
      <p:sp>
        <p:nvSpPr>
          <p:cNvPr id="3" name="Content Placeholder 2"/>
          <p:cNvSpPr>
            <a:spLocks noGrp="1"/>
          </p:cNvSpPr>
          <p:nvPr>
            <p:ph idx="1"/>
          </p:nvPr>
        </p:nvSpPr>
        <p:spPr/>
        <p:txBody>
          <a:bodyPr>
            <a:normAutofit fontScale="92500" lnSpcReduction="10000"/>
          </a:bodyPr>
          <a:lstStyle/>
          <a:p>
            <a:pPr marL="814388" indent="-457200">
              <a:buFont typeface="Arial" panose="020B0604020202020204" pitchFamily="34" charset="0"/>
              <a:buChar char="•"/>
            </a:pPr>
            <a:r>
              <a:rPr lang="en-AU" dirty="0"/>
              <a:t>You can’t agree to be bound by a contract if the law deems you lack the capacity to </a:t>
            </a:r>
            <a:r>
              <a:rPr lang="en-AU" dirty="0" smtClean="0"/>
              <a:t>agree</a:t>
            </a:r>
          </a:p>
          <a:p>
            <a:pPr marL="814388" indent="-457200">
              <a:buFont typeface="Arial" panose="020B0604020202020204" pitchFamily="34" charset="0"/>
              <a:buChar char="•"/>
            </a:pPr>
            <a:r>
              <a:rPr lang="en-AU" dirty="0"/>
              <a:t>Minors, intoxicated people, and the mentally unsound are all deemed to lack </a:t>
            </a:r>
            <a:r>
              <a:rPr lang="en-AU" dirty="0" smtClean="0"/>
              <a:t>capacity to enter contracts</a:t>
            </a:r>
          </a:p>
          <a:p>
            <a:pPr marL="814388" indent="-457200">
              <a:buFont typeface="Arial" panose="020B0604020202020204" pitchFamily="34" charset="0"/>
              <a:buChar char="•"/>
            </a:pPr>
            <a:r>
              <a:rPr lang="en-AU" dirty="0"/>
              <a:t>Minors sometimes need to be able to enter contracts </a:t>
            </a:r>
            <a:r>
              <a:rPr lang="en-AU" dirty="0" smtClean="0"/>
              <a:t>such as a contract </a:t>
            </a:r>
            <a:r>
              <a:rPr lang="en-AU" dirty="0"/>
              <a:t>of employment, so the law does provide </a:t>
            </a:r>
            <a:r>
              <a:rPr lang="en-AU" dirty="0" smtClean="0"/>
              <a:t>some exceptions</a:t>
            </a:r>
            <a:endParaRPr lang="en-US"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5</a:t>
            </a:fld>
            <a:endParaRPr lang="en-US" dirty="0"/>
          </a:p>
        </p:txBody>
      </p:sp>
    </p:spTree>
    <p:extLst>
      <p:ext uri="{BB962C8B-B14F-4D97-AF65-F5344CB8AC3E}">
        <p14:creationId xmlns:p14="http://schemas.microsoft.com/office/powerpoint/2010/main" val="1853124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Contracts binding on minors</a:t>
            </a:r>
            <a:endParaRPr lang="en-US" dirty="0"/>
          </a:p>
        </p:txBody>
      </p:sp>
      <p:sp>
        <p:nvSpPr>
          <p:cNvPr id="3" name="Content Placeholder 2"/>
          <p:cNvSpPr>
            <a:spLocks noGrp="1"/>
          </p:cNvSpPr>
          <p:nvPr>
            <p:ph idx="1"/>
          </p:nvPr>
        </p:nvSpPr>
        <p:spPr/>
        <p:txBody>
          <a:bodyPr>
            <a:normAutofit fontScale="92500" lnSpcReduction="20000"/>
          </a:bodyPr>
          <a:lstStyle/>
          <a:p>
            <a:pPr marL="814388" indent="-457200">
              <a:buFont typeface="Arial" panose="020B0604020202020204" pitchFamily="34" charset="0"/>
              <a:buChar char="•"/>
            </a:pPr>
            <a:r>
              <a:rPr lang="en-AU" dirty="0" smtClean="0"/>
              <a:t>Minors will be bound by contracts for necessaries under the common law: see </a:t>
            </a:r>
            <a:r>
              <a:rPr lang="en-AU" i="1" dirty="0" smtClean="0"/>
              <a:t>Nash v Inman</a:t>
            </a:r>
          </a:p>
          <a:p>
            <a:pPr marL="814388" indent="-457200">
              <a:buFont typeface="Arial" panose="020B0604020202020204" pitchFamily="34" charset="0"/>
              <a:buChar char="•"/>
            </a:pPr>
            <a:r>
              <a:rPr lang="en-AU" dirty="0" smtClean="0"/>
              <a:t>Minors</a:t>
            </a:r>
            <a:r>
              <a:rPr lang="en-AU" dirty="0"/>
              <a:t> </a:t>
            </a:r>
            <a:r>
              <a:rPr lang="en-AU" dirty="0" smtClean="0"/>
              <a:t>will be bound by beneficial contracts of service: </a:t>
            </a:r>
          </a:p>
          <a:p>
            <a:pPr marL="812800" indent="-455613">
              <a:buNone/>
            </a:pPr>
            <a:r>
              <a:rPr lang="en-AU" dirty="0"/>
              <a:t>	</a:t>
            </a:r>
            <a:r>
              <a:rPr lang="en-AU" dirty="0" smtClean="0"/>
              <a:t>see </a:t>
            </a:r>
            <a:r>
              <a:rPr lang="en-AU" i="1" dirty="0" smtClean="0"/>
              <a:t>De Francesco v Barnum</a:t>
            </a:r>
          </a:p>
          <a:p>
            <a:pPr marL="814388" indent="-457200">
              <a:buFont typeface="Arial" panose="020B0604020202020204" pitchFamily="34" charset="0"/>
              <a:buChar char="•"/>
            </a:pPr>
            <a:r>
              <a:rPr lang="en-AU" dirty="0" smtClean="0"/>
              <a:t>Legislation in NSW binds minors to contracts if they understand what they are doing and their contract is for their benefit: see </a:t>
            </a:r>
            <a:r>
              <a:rPr lang="en-AU" i="1" dirty="0" smtClean="0"/>
              <a:t>ss.17-19 Minors (Property and Contracts) Act 1970 (NSW)</a:t>
            </a:r>
            <a:endParaRPr lang="en-US"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6</a:t>
            </a:fld>
            <a:endParaRPr lang="en-US" dirty="0"/>
          </a:p>
        </p:txBody>
      </p:sp>
    </p:spTree>
    <p:extLst>
      <p:ext uri="{BB962C8B-B14F-4D97-AF65-F5344CB8AC3E}">
        <p14:creationId xmlns:p14="http://schemas.microsoft.com/office/powerpoint/2010/main" val="300218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a:t>Nash v </a:t>
            </a:r>
            <a:r>
              <a:rPr lang="en-AU" i="1" dirty="0" smtClean="0"/>
              <a:t>Inman</a:t>
            </a:r>
            <a:endParaRPr lang="en-AU" dirty="0"/>
          </a:p>
        </p:txBody>
      </p:sp>
      <p:sp>
        <p:nvSpPr>
          <p:cNvPr id="3" name="Content Placeholder 2"/>
          <p:cNvSpPr>
            <a:spLocks noGrp="1"/>
          </p:cNvSpPr>
          <p:nvPr>
            <p:ph idx="1"/>
          </p:nvPr>
        </p:nvSpPr>
        <p:spPr/>
        <p:txBody>
          <a:bodyPr>
            <a:normAutofit fontScale="85000" lnSpcReduction="20000"/>
          </a:bodyPr>
          <a:lstStyle/>
          <a:p>
            <a:r>
              <a:rPr lang="en-AU" dirty="0"/>
              <a:t>A minor purchased a number of fancy waistcoats from a t</a:t>
            </a:r>
            <a:r>
              <a:rPr lang="en-AU" dirty="0" smtClean="0"/>
              <a:t>ailor and then refused </a:t>
            </a:r>
            <a:r>
              <a:rPr lang="en-AU" dirty="0"/>
              <a:t>to pay</a:t>
            </a:r>
          </a:p>
          <a:p>
            <a:r>
              <a:rPr lang="en-AU" dirty="0" smtClean="0"/>
              <a:t>As </a:t>
            </a:r>
            <a:r>
              <a:rPr lang="en-AU" dirty="0"/>
              <a:t>the buyer was a minor, the issue was whether the contract was a contract for the purchase of necessaries.</a:t>
            </a:r>
          </a:p>
          <a:p>
            <a:pPr marL="0" indent="0">
              <a:buNone/>
            </a:pPr>
            <a:r>
              <a:rPr lang="en-AU" dirty="0"/>
              <a:t>The court held </a:t>
            </a:r>
            <a:r>
              <a:rPr lang="en-AU" dirty="0" smtClean="0"/>
              <a:t>that:</a:t>
            </a:r>
          </a:p>
          <a:p>
            <a:r>
              <a:rPr lang="en-AU" dirty="0" smtClean="0"/>
              <a:t>Even </a:t>
            </a:r>
            <a:r>
              <a:rPr lang="en-AU" dirty="0"/>
              <a:t>if a waistcoat could be described as a necessary, in this case the </a:t>
            </a:r>
            <a:r>
              <a:rPr lang="en-AU" dirty="0" smtClean="0"/>
              <a:t>minor </a:t>
            </a:r>
            <a:r>
              <a:rPr lang="en-AU" dirty="0"/>
              <a:t>already had an adequate number of </a:t>
            </a:r>
            <a:r>
              <a:rPr lang="en-AU" dirty="0" smtClean="0"/>
              <a:t>waistcoats</a:t>
            </a:r>
          </a:p>
          <a:p>
            <a:r>
              <a:rPr lang="en-AU" dirty="0" smtClean="0"/>
              <a:t>The </a:t>
            </a:r>
            <a:r>
              <a:rPr lang="en-AU" dirty="0"/>
              <a:t>contract was not a contract for necessaries.</a:t>
            </a:r>
          </a:p>
          <a:p>
            <a:r>
              <a:rPr lang="en-AU" dirty="0"/>
              <a:t>The </a:t>
            </a:r>
            <a:r>
              <a:rPr lang="en-AU" dirty="0" smtClean="0"/>
              <a:t>Minor </a:t>
            </a:r>
            <a:r>
              <a:rPr lang="en-AU" dirty="0"/>
              <a:t>was not legally bound by the agreement.</a:t>
            </a:r>
          </a:p>
        </p:txBody>
      </p:sp>
    </p:spTree>
    <p:extLst>
      <p:ext uri="{BB962C8B-B14F-4D97-AF65-F5344CB8AC3E}">
        <p14:creationId xmlns:p14="http://schemas.microsoft.com/office/powerpoint/2010/main" val="1336306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12800" indent="-455613"/>
            <a:r>
              <a:rPr lang="en-AU" i="1" dirty="0"/>
              <a:t>De Francesco v Barnum</a:t>
            </a:r>
          </a:p>
        </p:txBody>
      </p:sp>
      <p:sp>
        <p:nvSpPr>
          <p:cNvPr id="3" name="Content Placeholder 2"/>
          <p:cNvSpPr>
            <a:spLocks noGrp="1"/>
          </p:cNvSpPr>
          <p:nvPr>
            <p:ph idx="1"/>
          </p:nvPr>
        </p:nvSpPr>
        <p:spPr/>
        <p:txBody>
          <a:bodyPr>
            <a:normAutofit fontScale="77500" lnSpcReduction="20000"/>
          </a:bodyPr>
          <a:lstStyle/>
          <a:p>
            <a:r>
              <a:rPr lang="en-AU" dirty="0"/>
              <a:t>A 14 year old minor entered into a </a:t>
            </a:r>
            <a:r>
              <a:rPr lang="en-AU" dirty="0" smtClean="0"/>
              <a:t>contract of apprenticeship </a:t>
            </a:r>
            <a:r>
              <a:rPr lang="en-AU" dirty="0"/>
              <a:t>with a </a:t>
            </a:r>
            <a:r>
              <a:rPr lang="en-AU" dirty="0" smtClean="0"/>
              <a:t>Choreographer.</a:t>
            </a:r>
          </a:p>
          <a:p>
            <a:r>
              <a:rPr lang="en-AU" dirty="0" smtClean="0"/>
              <a:t>The </a:t>
            </a:r>
            <a:r>
              <a:rPr lang="en-AU" dirty="0"/>
              <a:t>contract stated that the minor could </a:t>
            </a:r>
            <a:r>
              <a:rPr lang="en-AU" dirty="0" smtClean="0"/>
              <a:t>not:</a:t>
            </a:r>
          </a:p>
          <a:p>
            <a:pPr lvl="1"/>
            <a:r>
              <a:rPr lang="en-AU" dirty="0"/>
              <a:t>T</a:t>
            </a:r>
            <a:r>
              <a:rPr lang="en-AU" dirty="0" smtClean="0"/>
              <a:t>ake </a:t>
            </a:r>
            <a:r>
              <a:rPr lang="en-AU" dirty="0"/>
              <a:t>any paid </a:t>
            </a:r>
            <a:r>
              <a:rPr lang="en-AU" dirty="0" smtClean="0"/>
              <a:t>work</a:t>
            </a:r>
          </a:p>
          <a:p>
            <a:pPr lvl="1"/>
            <a:r>
              <a:rPr lang="en-AU" dirty="0" smtClean="0"/>
              <a:t>Marry.</a:t>
            </a:r>
          </a:p>
          <a:p>
            <a:r>
              <a:rPr lang="en-AU" dirty="0" smtClean="0"/>
              <a:t>The minor received </a:t>
            </a:r>
            <a:r>
              <a:rPr lang="en-AU" dirty="0"/>
              <a:t>payments for performances arranged by the </a:t>
            </a:r>
            <a:r>
              <a:rPr lang="en-AU" dirty="0" smtClean="0"/>
              <a:t>Choreographer </a:t>
            </a:r>
            <a:r>
              <a:rPr lang="en-AU" dirty="0"/>
              <a:t>but there was no guarantee that the choreographer would organize </a:t>
            </a:r>
            <a:r>
              <a:rPr lang="en-AU" dirty="0" smtClean="0"/>
              <a:t>performances.</a:t>
            </a:r>
          </a:p>
          <a:p>
            <a:pPr marL="0" indent="0">
              <a:buNone/>
            </a:pPr>
            <a:r>
              <a:rPr lang="en-AU" dirty="0" smtClean="0"/>
              <a:t>The </a:t>
            </a:r>
            <a:r>
              <a:rPr lang="en-AU" dirty="0"/>
              <a:t>court held </a:t>
            </a:r>
            <a:r>
              <a:rPr lang="en-AU" dirty="0" smtClean="0"/>
              <a:t>that:</a:t>
            </a:r>
          </a:p>
          <a:p>
            <a:r>
              <a:rPr lang="en-AU" dirty="0"/>
              <a:t>If </a:t>
            </a:r>
            <a:r>
              <a:rPr lang="en-AU" dirty="0" smtClean="0"/>
              <a:t>there are too many detriments </a:t>
            </a:r>
            <a:r>
              <a:rPr lang="en-AU" dirty="0"/>
              <a:t>in the contract </a:t>
            </a:r>
            <a:r>
              <a:rPr lang="en-AU" dirty="0" smtClean="0"/>
              <a:t>then </a:t>
            </a:r>
            <a:r>
              <a:rPr lang="en-AU" dirty="0"/>
              <a:t>it is not a contract for beneficial services.</a:t>
            </a:r>
          </a:p>
          <a:p>
            <a:r>
              <a:rPr lang="en-AU" dirty="0" smtClean="0"/>
              <a:t>The </a:t>
            </a:r>
            <a:r>
              <a:rPr lang="en-AU" dirty="0"/>
              <a:t>contract was not for the benefit of the minor. </a:t>
            </a:r>
          </a:p>
        </p:txBody>
      </p:sp>
      <p:sp>
        <p:nvSpPr>
          <p:cNvPr id="4" name="Slide Number Placeholder 3"/>
          <p:cNvSpPr>
            <a:spLocks noGrp="1"/>
          </p:cNvSpPr>
          <p:nvPr>
            <p:ph type="sldNum" sz="quarter" idx="12"/>
          </p:nvPr>
        </p:nvSpPr>
        <p:spPr/>
        <p:txBody>
          <a:bodyPr/>
          <a:lstStyle/>
          <a:p>
            <a:fld id="{228855B0-D62E-9E44-B7EF-8E49D31AD382}" type="slidenum">
              <a:rPr lang="en-US" smtClean="0"/>
              <a:pPr/>
              <a:t>8</a:t>
            </a:fld>
            <a:endParaRPr lang="en-US" dirty="0"/>
          </a:p>
        </p:txBody>
      </p:sp>
    </p:spTree>
    <p:extLst>
      <p:ext uri="{BB962C8B-B14F-4D97-AF65-F5344CB8AC3E}">
        <p14:creationId xmlns:p14="http://schemas.microsoft.com/office/powerpoint/2010/main" val="14888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r>
              <a:rPr lang="en-AU" i="1" dirty="0"/>
              <a:t>Minors (Property and Contracts) Act 1970 (NSW)</a:t>
            </a:r>
            <a:endParaRPr lang="en-US" i="1" dirty="0"/>
          </a:p>
        </p:txBody>
      </p:sp>
      <p:sp>
        <p:nvSpPr>
          <p:cNvPr id="3" name="Content Placeholder 2"/>
          <p:cNvSpPr>
            <a:spLocks noGrp="1"/>
          </p:cNvSpPr>
          <p:nvPr>
            <p:ph idx="1"/>
          </p:nvPr>
        </p:nvSpPr>
        <p:spPr/>
        <p:txBody>
          <a:bodyPr>
            <a:normAutofit/>
          </a:bodyPr>
          <a:lstStyle/>
          <a:p>
            <a:r>
              <a:rPr lang="en-AU" dirty="0"/>
              <a:t>s18 </a:t>
            </a:r>
            <a:r>
              <a:rPr lang="en-AU" dirty="0" smtClean="0"/>
              <a:t>-</a:t>
            </a:r>
            <a:r>
              <a:rPr lang="en-AU" dirty="0"/>
              <a:t> Age of understanding</a:t>
            </a:r>
          </a:p>
          <a:p>
            <a:pPr marL="400050" lvl="1" indent="0">
              <a:buNone/>
            </a:pPr>
            <a:r>
              <a:rPr lang="en-AU" dirty="0" smtClean="0"/>
              <a:t>A minor is not bound by a </a:t>
            </a:r>
            <a:r>
              <a:rPr lang="en-AU" dirty="0"/>
              <a:t>contract </a:t>
            </a:r>
            <a:r>
              <a:rPr lang="en-AU" dirty="0" smtClean="0"/>
              <a:t>if</a:t>
            </a:r>
            <a:r>
              <a:rPr lang="en-AU" dirty="0"/>
              <a:t>, by reason of youth, </a:t>
            </a:r>
            <a:r>
              <a:rPr lang="en-AU" dirty="0" smtClean="0"/>
              <a:t>they lack the </a:t>
            </a:r>
            <a:r>
              <a:rPr lang="en-AU" dirty="0"/>
              <a:t>understanding necessary for his or her participation in the </a:t>
            </a:r>
            <a:r>
              <a:rPr lang="en-AU" dirty="0" smtClean="0"/>
              <a:t>contract.</a:t>
            </a:r>
            <a:endParaRPr lang="en-AU" dirty="0"/>
          </a:p>
          <a:p>
            <a:r>
              <a:rPr lang="en-AU" dirty="0"/>
              <a:t>s19  </a:t>
            </a:r>
            <a:r>
              <a:rPr lang="en-AU" dirty="0" smtClean="0"/>
              <a:t>-</a:t>
            </a:r>
            <a:r>
              <a:rPr lang="en-AU" dirty="0"/>
              <a:t> Beneficial civil act</a:t>
            </a:r>
          </a:p>
          <a:p>
            <a:pPr marL="400050" lvl="1" indent="0">
              <a:buNone/>
            </a:pPr>
            <a:r>
              <a:rPr lang="en-AU" dirty="0" smtClean="0"/>
              <a:t>If a </a:t>
            </a:r>
            <a:r>
              <a:rPr lang="en-AU" dirty="0"/>
              <a:t>minor participates in a </a:t>
            </a:r>
            <a:r>
              <a:rPr lang="en-AU" dirty="0" smtClean="0"/>
              <a:t>contract which is not for </a:t>
            </a:r>
            <a:r>
              <a:rPr lang="en-AU" dirty="0"/>
              <a:t>his or her </a:t>
            </a:r>
            <a:r>
              <a:rPr lang="en-AU" dirty="0" smtClean="0"/>
              <a:t>benefit </a:t>
            </a:r>
            <a:r>
              <a:rPr lang="en-AU" dirty="0"/>
              <a:t>at the </a:t>
            </a:r>
            <a:r>
              <a:rPr lang="en-AU" dirty="0" smtClean="0"/>
              <a:t>time, </a:t>
            </a:r>
            <a:r>
              <a:rPr lang="en-AU" dirty="0"/>
              <a:t>the </a:t>
            </a:r>
            <a:r>
              <a:rPr lang="en-AU" dirty="0" smtClean="0"/>
              <a:t>contract </a:t>
            </a:r>
            <a:r>
              <a:rPr lang="en-AU" dirty="0"/>
              <a:t>is </a:t>
            </a:r>
            <a:r>
              <a:rPr lang="en-AU" dirty="0" smtClean="0"/>
              <a:t>presumed not to be </a:t>
            </a:r>
            <a:r>
              <a:rPr lang="en-AU" dirty="0"/>
              <a:t>binding on the minor.</a:t>
            </a:r>
          </a:p>
          <a:p>
            <a:pPr marL="357188" indent="0">
              <a:buNone/>
            </a:pPr>
            <a:endParaRPr lang="en-US"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9</a:t>
            </a:fld>
            <a:endParaRPr lang="en-US" dirty="0"/>
          </a:p>
        </p:txBody>
      </p:sp>
    </p:spTree>
    <p:extLst>
      <p:ext uri="{BB962C8B-B14F-4D97-AF65-F5344CB8AC3E}">
        <p14:creationId xmlns:p14="http://schemas.microsoft.com/office/powerpoint/2010/main" val="2069892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K_KBS_PowerPoint_201504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_KBS_PowerPoint_20150424 [Read-Only]" id="{396F0CE7-CC32-4EE6-9226-7B1DF616916B}" vid="{7CEA13C7-FA89-4A3A-BADD-27694C180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K_KBS_PowerPoint_20150424</Template>
  <TotalTime>3856</TotalTime>
  <Words>3387</Words>
  <Application>Microsoft Office PowerPoint</Application>
  <PresentationFormat>On-screen Show (4:3)</PresentationFormat>
  <Paragraphs>353</Paragraphs>
  <Slides>45</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Narrow</vt:lpstr>
      <vt:lpstr>Calibri</vt:lpstr>
      <vt:lpstr>K_KBS_PowerPoint_20150424</vt:lpstr>
      <vt:lpstr>Contract Law: Essential Elements 2</vt:lpstr>
      <vt:lpstr>Small Group Discussion</vt:lpstr>
      <vt:lpstr>Small Group Challenge</vt:lpstr>
      <vt:lpstr>Capacity to Agree</vt:lpstr>
      <vt:lpstr>Capacity in Contracts</vt:lpstr>
      <vt:lpstr>Contracts binding on minors</vt:lpstr>
      <vt:lpstr>Nash v Inman</vt:lpstr>
      <vt:lpstr>De Francesco v Barnum</vt:lpstr>
      <vt:lpstr>Minors (Property and Contracts) Act 1970 (NSW)</vt:lpstr>
      <vt:lpstr>Capacity of corporations</vt:lpstr>
      <vt:lpstr>Small Group Discussion</vt:lpstr>
      <vt:lpstr>Small Group Challenge</vt:lpstr>
      <vt:lpstr>Reality of consent</vt:lpstr>
      <vt:lpstr>Reality of Consent </vt:lpstr>
      <vt:lpstr>Duress</vt:lpstr>
      <vt:lpstr>Barton v Armstrong</vt:lpstr>
      <vt:lpstr>Undue Influence</vt:lpstr>
      <vt:lpstr>Allcard v Skinner</vt:lpstr>
      <vt:lpstr>Electricity Generation Corporation v Woodside Energy Ltd</vt:lpstr>
      <vt:lpstr>Unconscionable Conduct</vt:lpstr>
      <vt:lpstr>Commercial Bank of Australia v Amadio</vt:lpstr>
      <vt:lpstr>Commercial Bank of Australia v Amadio</vt:lpstr>
      <vt:lpstr>Misrepresentation</vt:lpstr>
      <vt:lpstr>Derry v Peek</vt:lpstr>
      <vt:lpstr>Derry v Peek</vt:lpstr>
      <vt:lpstr>Hedley Byrne &amp; Co Ltd v Heller and Partners Ltd</vt:lpstr>
      <vt:lpstr>Small Group Discussion</vt:lpstr>
      <vt:lpstr>Small Group Challenge</vt:lpstr>
      <vt:lpstr>Killing and murder</vt:lpstr>
      <vt:lpstr>Legality of Object</vt:lpstr>
      <vt:lpstr>Pham v Doan</vt:lpstr>
      <vt:lpstr>Small Group Discussion</vt:lpstr>
      <vt:lpstr>Small Group Challenge</vt:lpstr>
      <vt:lpstr>Express vs Implied Terms</vt:lpstr>
      <vt:lpstr>Express Terms in Writing</vt:lpstr>
      <vt:lpstr>Implied Terms</vt:lpstr>
      <vt:lpstr>Post Contractual Statements</vt:lpstr>
      <vt:lpstr>L’Estrange v Graucob</vt:lpstr>
      <vt:lpstr>Olley v Marlborough Court</vt:lpstr>
      <vt:lpstr>Exemption Clauses</vt:lpstr>
      <vt:lpstr>Conditions vs Warranties</vt:lpstr>
      <vt:lpstr>Bettini v Gye</vt:lpstr>
      <vt:lpstr>Problem</vt:lpstr>
      <vt:lpstr>Issue 1</vt:lpstr>
      <vt:lpstr>Issue 2</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Natalie Murphy</dc:creator>
  <cp:lastModifiedBy>Guy</cp:lastModifiedBy>
  <cp:revision>153</cp:revision>
  <dcterms:created xsi:type="dcterms:W3CDTF">2015-04-24T09:41:14Z</dcterms:created>
  <dcterms:modified xsi:type="dcterms:W3CDTF">2018-11-27T01:22:50Z</dcterms:modified>
</cp:coreProperties>
</file>