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56" r:id="rId2"/>
    <p:sldId id="310" r:id="rId3"/>
    <p:sldId id="339" r:id="rId4"/>
    <p:sldId id="260" r:id="rId5"/>
    <p:sldId id="344" r:id="rId6"/>
    <p:sldId id="345" r:id="rId7"/>
    <p:sldId id="364" r:id="rId8"/>
    <p:sldId id="346" r:id="rId9"/>
    <p:sldId id="347" r:id="rId10"/>
    <p:sldId id="365" r:id="rId11"/>
    <p:sldId id="366" r:id="rId12"/>
    <p:sldId id="348" r:id="rId13"/>
    <p:sldId id="349" r:id="rId14"/>
    <p:sldId id="350" r:id="rId15"/>
    <p:sldId id="367" r:id="rId16"/>
    <p:sldId id="368" r:id="rId17"/>
    <p:sldId id="322" r:id="rId18"/>
    <p:sldId id="340" r:id="rId19"/>
    <p:sldId id="313" r:id="rId20"/>
    <p:sldId id="351" r:id="rId21"/>
    <p:sldId id="352" r:id="rId22"/>
    <p:sldId id="353" r:id="rId23"/>
    <p:sldId id="369" r:id="rId24"/>
    <p:sldId id="358" r:id="rId25"/>
    <p:sldId id="359" r:id="rId26"/>
    <p:sldId id="370" r:id="rId27"/>
    <p:sldId id="331" r:id="rId28"/>
    <p:sldId id="341" r:id="rId29"/>
    <p:sldId id="354" r:id="rId30"/>
    <p:sldId id="355" r:id="rId31"/>
    <p:sldId id="356" r:id="rId32"/>
    <p:sldId id="357" r:id="rId33"/>
    <p:sldId id="315" r:id="rId34"/>
    <p:sldId id="343" r:id="rId35"/>
    <p:sldId id="360" r:id="rId36"/>
    <p:sldId id="361" r:id="rId37"/>
    <p:sldId id="371" r:id="rId38"/>
    <p:sldId id="362" r:id="rId39"/>
    <p:sldId id="363" r:id="rId40"/>
    <p:sldId id="372" r:id="rId41"/>
    <p:sldId id="373"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CA27D4-6CE5-4B31-B959-185B7371AD5E}" type="datetimeFigureOut">
              <a:rPr lang="en-AU" smtClean="0"/>
              <a:t>9/04/2018</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5D600-1EF8-4790-B1D7-C14F4C41A122}" type="slidenum">
              <a:rPr lang="en-AU" smtClean="0"/>
              <a:t>‹#›</a:t>
            </a:fld>
            <a:endParaRPr lang="en-AU" dirty="0"/>
          </a:p>
        </p:txBody>
      </p:sp>
    </p:spTree>
    <p:extLst>
      <p:ext uri="{BB962C8B-B14F-4D97-AF65-F5344CB8AC3E}">
        <p14:creationId xmlns:p14="http://schemas.microsoft.com/office/powerpoint/2010/main" val="202027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75D5D600-1EF8-4790-B1D7-C14F4C41A122}" type="slidenum">
              <a:rPr lang="en-AU" smtClean="0"/>
              <a:t>1</a:t>
            </a:fld>
            <a:endParaRPr lang="en-AU" dirty="0"/>
          </a:p>
        </p:txBody>
      </p:sp>
    </p:spTree>
    <p:extLst>
      <p:ext uri="{BB962C8B-B14F-4D97-AF65-F5344CB8AC3E}">
        <p14:creationId xmlns:p14="http://schemas.microsoft.com/office/powerpoint/2010/main" val="2548728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17</a:t>
            </a:fld>
            <a:endParaRPr lang="en-AU" dirty="0"/>
          </a:p>
        </p:txBody>
      </p:sp>
    </p:spTree>
    <p:extLst>
      <p:ext uri="{BB962C8B-B14F-4D97-AF65-F5344CB8AC3E}">
        <p14:creationId xmlns:p14="http://schemas.microsoft.com/office/powerpoint/2010/main" val="4262469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18</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19</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20</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21</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22</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2</a:t>
            </a:fld>
            <a:endParaRPr lang="en-AU" dirty="0"/>
          </a:p>
        </p:txBody>
      </p:sp>
    </p:spTree>
    <p:extLst>
      <p:ext uri="{BB962C8B-B14F-4D97-AF65-F5344CB8AC3E}">
        <p14:creationId xmlns:p14="http://schemas.microsoft.com/office/powerpoint/2010/main" val="26094692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27</a:t>
            </a:fld>
            <a:endParaRPr lang="en-AU" dirty="0"/>
          </a:p>
        </p:txBody>
      </p:sp>
    </p:spTree>
    <p:extLst>
      <p:ext uri="{BB962C8B-B14F-4D97-AF65-F5344CB8AC3E}">
        <p14:creationId xmlns:p14="http://schemas.microsoft.com/office/powerpoint/2010/main" val="14031159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28</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29</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30</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31</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32</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33</a:t>
            </a:fld>
            <a:endParaRPr lang="en-AU" dirty="0"/>
          </a:p>
        </p:txBody>
      </p:sp>
    </p:spTree>
    <p:extLst>
      <p:ext uri="{BB962C8B-B14F-4D97-AF65-F5344CB8AC3E}">
        <p14:creationId xmlns:p14="http://schemas.microsoft.com/office/powerpoint/2010/main" val="37225459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38</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39</a:t>
            </a:fld>
            <a:endParaRPr lang="en-AU" dirty="0"/>
          </a:p>
        </p:txBody>
      </p:sp>
    </p:spTree>
    <p:extLst>
      <p:ext uri="{BB962C8B-B14F-4D97-AF65-F5344CB8AC3E}">
        <p14:creationId xmlns:p14="http://schemas.microsoft.com/office/powerpoint/2010/main" val="3222094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8</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9</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0" dirty="0" smtClean="0"/>
              <a:t>If one party materially alters a written contract without the knowledge or consent of the other party then the other party can treat the contract as discharged.</a:t>
            </a:r>
          </a:p>
          <a:p>
            <a:endParaRPr lang="en-AU" i="0" dirty="0" smtClean="0"/>
          </a:p>
          <a:p>
            <a:r>
              <a:rPr lang="en-AU" i="0" dirty="0" smtClean="0"/>
              <a:t>Death operates to terminate an offer</a:t>
            </a:r>
          </a:p>
          <a:p>
            <a:endParaRPr lang="en-AU" i="0" dirty="0" smtClean="0"/>
          </a:p>
          <a:p>
            <a:r>
              <a:rPr lang="en-AU" b="1" dirty="0" smtClean="0"/>
              <a:t>Merger of lesser agreement into a greater agreement:</a:t>
            </a:r>
            <a:r>
              <a:rPr lang="en-AU" dirty="0" smtClean="0"/>
              <a:t> is where parties to a simple contract enter into a formal contract or deed, and the simple contract has been merged by the formal contract which has become enforceable. Merger may also operate in such a way where the obligations under the agreement will have the effect of discharge.</a:t>
            </a:r>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12</a:t>
            </a:fld>
            <a:endParaRPr lang="en-AU" dirty="0"/>
          </a:p>
        </p:txBody>
      </p:sp>
    </p:spTree>
    <p:extLst>
      <p:ext uri="{BB962C8B-B14F-4D97-AF65-F5344CB8AC3E}">
        <p14:creationId xmlns:p14="http://schemas.microsoft.com/office/powerpoint/2010/main" val="3637968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85800" y="6356350"/>
            <a:ext cx="2133600" cy="365125"/>
          </a:xfrm>
        </p:spPr>
        <p:txBody>
          <a:bodyPr/>
          <a:lstStyle>
            <a:lvl1pPr algn="l">
              <a:defRPr/>
            </a:lvl1pPr>
          </a:lstStyle>
          <a:p>
            <a:fld id="{228855B0-D62E-9E44-B7EF-8E49D31AD382}" type="slidenum">
              <a:rPr lang="en-US" smtClean="0"/>
              <a:pPr/>
              <a:t>‹#›</a:t>
            </a:fld>
            <a:endParaRPr lang="en-US" dirty="0"/>
          </a:p>
        </p:txBody>
      </p:sp>
    </p:spTree>
    <p:extLst>
      <p:ext uri="{BB962C8B-B14F-4D97-AF65-F5344CB8AC3E}">
        <p14:creationId xmlns:p14="http://schemas.microsoft.com/office/powerpoint/2010/main" val="3816640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57200" y="6356349"/>
            <a:ext cx="2133600" cy="365125"/>
          </a:xfrm>
        </p:spPr>
        <p:txBody>
          <a:bodyPr/>
          <a:lstStyle>
            <a:lvl1pPr algn="l">
              <a:defRPr/>
            </a:lvl1pPr>
          </a:lstStyle>
          <a:p>
            <a:fld id="{228855B0-D62E-9E44-B7EF-8E49D31AD382}" type="slidenum">
              <a:rPr lang="en-US" smtClean="0"/>
              <a:pPr/>
              <a:t>‹#›</a:t>
            </a:fld>
            <a:endParaRPr lang="en-US" dirty="0"/>
          </a:p>
        </p:txBody>
      </p:sp>
    </p:spTree>
    <p:extLst>
      <p:ext uri="{BB962C8B-B14F-4D97-AF65-F5344CB8AC3E}">
        <p14:creationId xmlns:p14="http://schemas.microsoft.com/office/powerpoint/2010/main" val="12015178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D20899-E8F7-824C-A505-994355AC0AC4}" type="datetimeFigureOut">
              <a:rPr lang="en-US" smtClean="0"/>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38475635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D20899-E8F7-824C-A505-994355AC0AC4}" type="datetimeFigureOut">
              <a:rPr lang="en-US" smtClean="0"/>
              <a:t>4/9/2018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10729469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D20899-E8F7-824C-A505-994355AC0AC4}" type="datetimeFigureOut">
              <a:rPr lang="en-US" smtClean="0"/>
              <a:t>4/9/2018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23213234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20899-E8F7-824C-A505-994355AC0AC4}" type="datetimeFigureOut">
              <a:rPr lang="en-US" smtClean="0"/>
              <a:t>4/9/2018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855B0-D62E-9E44-B7EF-8E49D31AD382}" type="slidenum">
              <a:rPr lang="en-US" smtClean="0"/>
              <a:t>‹#›</a:t>
            </a:fld>
            <a:endParaRPr lang="en-US" dirty="0"/>
          </a:p>
        </p:txBody>
      </p:sp>
    </p:spTree>
    <p:extLst>
      <p:ext uri="{BB962C8B-B14F-4D97-AF65-F5344CB8AC3E}">
        <p14:creationId xmlns:p14="http://schemas.microsoft.com/office/powerpoint/2010/main" val="2746729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126659" y="1817224"/>
            <a:ext cx="5849536" cy="967567"/>
          </a:xfrm>
          <a:noFill/>
        </p:spPr>
        <p:txBody>
          <a:bodyPr>
            <a:normAutofit fontScale="90000"/>
          </a:bodyPr>
          <a:lstStyle/>
          <a:p>
            <a:pPr algn="l"/>
            <a:r>
              <a:rPr lang="en-US" dirty="0" smtClean="0">
                <a:solidFill>
                  <a:srgbClr val="000090"/>
                </a:solidFill>
                <a:latin typeface="Arial"/>
                <a:cs typeface="Arial"/>
              </a:rPr>
              <a:t>Contract Law:</a:t>
            </a:r>
            <a:br>
              <a:rPr lang="en-US" dirty="0" smtClean="0">
                <a:solidFill>
                  <a:srgbClr val="000090"/>
                </a:solidFill>
                <a:latin typeface="Arial"/>
                <a:cs typeface="Arial"/>
              </a:rPr>
            </a:br>
            <a:r>
              <a:rPr lang="en-US" dirty="0" smtClean="0">
                <a:solidFill>
                  <a:srgbClr val="000090"/>
                </a:solidFill>
                <a:latin typeface="Arial"/>
                <a:cs typeface="Arial"/>
              </a:rPr>
              <a:t>Termination &amp; Remedies</a:t>
            </a:r>
            <a:endParaRPr lang="en-US" dirty="0">
              <a:solidFill>
                <a:srgbClr val="000090"/>
              </a:solidFill>
              <a:latin typeface="Arial"/>
              <a:cs typeface="Arial"/>
            </a:endParaRPr>
          </a:p>
        </p:txBody>
      </p:sp>
      <p:sp>
        <p:nvSpPr>
          <p:cNvPr id="5" name="Rectangle 4"/>
          <p:cNvSpPr>
            <a:spLocks noChangeArrowheads="1"/>
          </p:cNvSpPr>
          <p:nvPr/>
        </p:nvSpPr>
        <p:spPr bwMode="auto">
          <a:xfrm>
            <a:off x="3260273" y="3886200"/>
            <a:ext cx="4295775"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20000"/>
              </a:spcBef>
            </a:pPr>
            <a:r>
              <a:rPr lang="en-US" sz="1600" dirty="0" smtClean="0">
                <a:solidFill>
                  <a:srgbClr val="000090"/>
                </a:solidFill>
                <a:latin typeface="Arial"/>
                <a:cs typeface="Arial"/>
              </a:rPr>
              <a:t>Week 4 Lecture</a:t>
            </a:r>
            <a:endParaRPr lang="en-US" sz="1600" dirty="0">
              <a:solidFill>
                <a:srgbClr val="000090"/>
              </a:solidFill>
              <a:latin typeface="Arial"/>
              <a:cs typeface="Arial"/>
            </a:endParaRPr>
          </a:p>
          <a:p>
            <a:pPr>
              <a:spcBef>
                <a:spcPct val="20000"/>
              </a:spcBef>
            </a:pPr>
            <a:endParaRPr lang="en-US" sz="1600" dirty="0">
              <a:solidFill>
                <a:srgbClr val="000090"/>
              </a:solidFill>
              <a:latin typeface="Arial"/>
              <a:cs typeface="Arial"/>
            </a:endParaRPr>
          </a:p>
        </p:txBody>
      </p:sp>
      <p:sp>
        <p:nvSpPr>
          <p:cNvPr id="12" name="Rectangle 3"/>
          <p:cNvSpPr>
            <a:spLocks noGrp="1" noChangeArrowheads="1"/>
          </p:cNvSpPr>
          <p:nvPr>
            <p:ph type="subTitle" idx="1"/>
          </p:nvPr>
        </p:nvSpPr>
        <p:spPr>
          <a:xfrm>
            <a:off x="3230777" y="2860381"/>
            <a:ext cx="6035675" cy="904875"/>
          </a:xfrm>
          <a:noFill/>
        </p:spPr>
        <p:txBody>
          <a:bodyPr>
            <a:normAutofit fontScale="92500" lnSpcReduction="10000"/>
          </a:bodyPr>
          <a:lstStyle/>
          <a:p>
            <a:pPr algn="l"/>
            <a:endParaRPr lang="en-US" sz="2800" dirty="0" smtClean="0">
              <a:solidFill>
                <a:srgbClr val="00AEEF"/>
              </a:solidFill>
              <a:latin typeface="Arial"/>
              <a:cs typeface="Arial"/>
            </a:endParaRPr>
          </a:p>
          <a:p>
            <a:pPr algn="l"/>
            <a:r>
              <a:rPr lang="en-US" sz="2800" dirty="0" smtClean="0">
                <a:solidFill>
                  <a:srgbClr val="00AEEF"/>
                </a:solidFill>
                <a:latin typeface="Arial"/>
                <a:cs typeface="Arial"/>
              </a:rPr>
              <a:t>BUS107 Commercial Law</a:t>
            </a:r>
            <a:endParaRPr lang="en-US" sz="2800" dirty="0">
              <a:solidFill>
                <a:srgbClr val="00AEEF"/>
              </a:solidFill>
              <a:latin typeface="Arial"/>
              <a:cs typeface="Arial"/>
            </a:endParaRPr>
          </a:p>
          <a:p>
            <a:pPr algn="l"/>
            <a:endParaRPr lang="en-US" sz="2800" dirty="0">
              <a:solidFill>
                <a:srgbClr val="00AEEF"/>
              </a:solidFill>
              <a:latin typeface="Arial"/>
              <a:cs typeface="Arial"/>
            </a:endParaRPr>
          </a:p>
        </p:txBody>
      </p:sp>
      <p:sp>
        <p:nvSpPr>
          <p:cNvPr id="2" name="Slide Number Placeholder 1"/>
          <p:cNvSpPr>
            <a:spLocks noGrp="1"/>
          </p:cNvSpPr>
          <p:nvPr>
            <p:ph type="sldNum" sz="quarter" idx="12"/>
          </p:nvPr>
        </p:nvSpPr>
        <p:spPr/>
        <p:txBody>
          <a:bodyPr/>
          <a:lstStyle/>
          <a:p>
            <a:fld id="{228855B0-D62E-9E44-B7EF-8E49D31AD382}" type="slidenum">
              <a:rPr lang="en-US" smtClean="0"/>
              <a:t>1</a:t>
            </a:fld>
            <a:endParaRPr lang="en-US" dirty="0"/>
          </a:p>
        </p:txBody>
      </p:sp>
    </p:spTree>
    <p:extLst>
      <p:ext uri="{BB962C8B-B14F-4D97-AF65-F5344CB8AC3E}">
        <p14:creationId xmlns:p14="http://schemas.microsoft.com/office/powerpoint/2010/main" val="2568201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i="1" dirty="0" smtClean="0"/>
              <a:t>Taylor v Caldwell (1863) 122 ER 309</a:t>
            </a:r>
            <a:endParaRPr lang="en-AU" sz="3600" i="1" dirty="0"/>
          </a:p>
        </p:txBody>
      </p:sp>
      <p:sp>
        <p:nvSpPr>
          <p:cNvPr id="3" name="Content Placeholder 2"/>
          <p:cNvSpPr>
            <a:spLocks noGrp="1"/>
          </p:cNvSpPr>
          <p:nvPr>
            <p:ph idx="1"/>
          </p:nvPr>
        </p:nvSpPr>
        <p:spPr/>
        <p:txBody>
          <a:bodyPr/>
          <a:lstStyle/>
          <a:p>
            <a:r>
              <a:rPr lang="en-AU" dirty="0"/>
              <a:t>Taylor hired a concert hall from Caldwell.</a:t>
            </a:r>
          </a:p>
          <a:p>
            <a:r>
              <a:rPr lang="en-AU" dirty="0"/>
              <a:t>The </a:t>
            </a:r>
            <a:r>
              <a:rPr lang="en-AU" dirty="0" smtClean="0"/>
              <a:t>hall burnt </a:t>
            </a:r>
            <a:r>
              <a:rPr lang="en-AU" dirty="0"/>
              <a:t>down prior to the performance.</a:t>
            </a:r>
          </a:p>
          <a:p>
            <a:r>
              <a:rPr lang="en-AU" dirty="0"/>
              <a:t>Taylor sued Caldwell for damages.</a:t>
            </a:r>
          </a:p>
          <a:p>
            <a:pPr marL="0" indent="0">
              <a:buNone/>
            </a:pPr>
            <a:r>
              <a:rPr lang="en-AU" dirty="0"/>
              <a:t>The court held </a:t>
            </a:r>
            <a:r>
              <a:rPr lang="en-AU" dirty="0" smtClean="0"/>
              <a:t>that:</a:t>
            </a:r>
            <a:endParaRPr lang="en-AU" dirty="0"/>
          </a:p>
          <a:p>
            <a:r>
              <a:rPr lang="en-AU" dirty="0"/>
              <a:t>the contract was discharged for frustration and, therefore, Taylor could not get damages.</a:t>
            </a:r>
          </a:p>
        </p:txBody>
      </p:sp>
      <p:sp>
        <p:nvSpPr>
          <p:cNvPr id="4" name="Slide Number Placeholder 3"/>
          <p:cNvSpPr>
            <a:spLocks noGrp="1"/>
          </p:cNvSpPr>
          <p:nvPr>
            <p:ph type="sldNum" sz="quarter" idx="12"/>
          </p:nvPr>
        </p:nvSpPr>
        <p:spPr/>
        <p:txBody>
          <a:bodyPr/>
          <a:lstStyle/>
          <a:p>
            <a:fld id="{228855B0-D62E-9E44-B7EF-8E49D31AD382}" type="slidenum">
              <a:rPr lang="en-US" smtClean="0"/>
              <a:t>10</a:t>
            </a:fld>
            <a:endParaRPr lang="en-US" dirty="0"/>
          </a:p>
        </p:txBody>
      </p:sp>
    </p:spTree>
    <p:extLst>
      <p:ext uri="{BB962C8B-B14F-4D97-AF65-F5344CB8AC3E}">
        <p14:creationId xmlns:p14="http://schemas.microsoft.com/office/powerpoint/2010/main" val="400532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i="1" dirty="0" smtClean="0"/>
              <a:t>Davis Contractors Ltd v Fareham Urban District Council [1956] AC 696</a:t>
            </a:r>
            <a:endParaRPr lang="en-AU" sz="3200" i="1" dirty="0"/>
          </a:p>
        </p:txBody>
      </p:sp>
      <p:sp>
        <p:nvSpPr>
          <p:cNvPr id="3" name="Content Placeholder 2"/>
          <p:cNvSpPr>
            <a:spLocks noGrp="1"/>
          </p:cNvSpPr>
          <p:nvPr>
            <p:ph idx="1"/>
          </p:nvPr>
        </p:nvSpPr>
        <p:spPr/>
        <p:txBody>
          <a:bodyPr>
            <a:normAutofit fontScale="77500" lnSpcReduction="20000"/>
          </a:bodyPr>
          <a:lstStyle/>
          <a:p>
            <a:r>
              <a:rPr lang="en-AU" dirty="0" smtClean="0"/>
              <a:t>Davis won a </a:t>
            </a:r>
            <a:r>
              <a:rPr lang="en-AU" dirty="0"/>
              <a:t>tender to build 78 houses to be completed in eight months.</a:t>
            </a:r>
          </a:p>
          <a:p>
            <a:r>
              <a:rPr lang="en-AU" dirty="0" smtClean="0"/>
              <a:t>Due </a:t>
            </a:r>
            <a:r>
              <a:rPr lang="en-AU" dirty="0"/>
              <a:t>to </a:t>
            </a:r>
            <a:r>
              <a:rPr lang="en-AU" dirty="0" smtClean="0"/>
              <a:t>a </a:t>
            </a:r>
            <a:r>
              <a:rPr lang="en-AU" dirty="0"/>
              <a:t>serious shortage of labour</a:t>
            </a:r>
            <a:r>
              <a:rPr lang="en-AU" dirty="0" smtClean="0"/>
              <a:t>, </a:t>
            </a:r>
            <a:r>
              <a:rPr lang="en-AU" dirty="0"/>
              <a:t>it took Davis 22 months to complete the job at an additional expense of £17,500.</a:t>
            </a:r>
          </a:p>
          <a:p>
            <a:r>
              <a:rPr lang="en-AU" dirty="0"/>
              <a:t>Davis claimed that the shortage of labour frustrated the contract.</a:t>
            </a:r>
          </a:p>
          <a:p>
            <a:pPr marL="0" indent="0">
              <a:buNone/>
            </a:pPr>
            <a:r>
              <a:rPr lang="en-AU" dirty="0"/>
              <a:t>The court held </a:t>
            </a:r>
            <a:r>
              <a:rPr lang="en-AU" dirty="0" smtClean="0"/>
              <a:t>that:</a:t>
            </a:r>
            <a:endParaRPr lang="en-AU" dirty="0"/>
          </a:p>
          <a:p>
            <a:r>
              <a:rPr lang="en-AU" dirty="0"/>
              <a:t>T</a:t>
            </a:r>
            <a:r>
              <a:rPr lang="en-AU" dirty="0" smtClean="0"/>
              <a:t>he contract had </a:t>
            </a:r>
            <a:r>
              <a:rPr lang="en-AU" dirty="0"/>
              <a:t>not been frustrated.</a:t>
            </a:r>
          </a:p>
          <a:p>
            <a:r>
              <a:rPr lang="en-AU" dirty="0"/>
              <a:t>The delay caused by the labour shortage was foreseeable.</a:t>
            </a:r>
          </a:p>
          <a:p>
            <a:r>
              <a:rPr lang="en-AU" dirty="0"/>
              <a:t>A contract is not frustrated just because one party is commercially disappointed with the outcome.</a:t>
            </a:r>
          </a:p>
        </p:txBody>
      </p:sp>
      <p:sp>
        <p:nvSpPr>
          <p:cNvPr id="4" name="Slide Number Placeholder 3"/>
          <p:cNvSpPr>
            <a:spLocks noGrp="1"/>
          </p:cNvSpPr>
          <p:nvPr>
            <p:ph type="sldNum" sz="quarter" idx="12"/>
          </p:nvPr>
        </p:nvSpPr>
        <p:spPr/>
        <p:txBody>
          <a:bodyPr/>
          <a:lstStyle/>
          <a:p>
            <a:fld id="{228855B0-D62E-9E44-B7EF-8E49D31AD382}" type="slidenum">
              <a:rPr lang="en-US" smtClean="0"/>
              <a:t>11</a:t>
            </a:fld>
            <a:endParaRPr lang="en-US" dirty="0"/>
          </a:p>
        </p:txBody>
      </p:sp>
    </p:spTree>
    <p:extLst>
      <p:ext uri="{BB962C8B-B14F-4D97-AF65-F5344CB8AC3E}">
        <p14:creationId xmlns:p14="http://schemas.microsoft.com/office/powerpoint/2010/main" val="361836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Operation of law</a:t>
            </a:r>
            <a:endParaRPr lang="en-US" dirty="0"/>
          </a:p>
        </p:txBody>
      </p:sp>
      <p:sp>
        <p:nvSpPr>
          <p:cNvPr id="3" name="Content Placeholder 2"/>
          <p:cNvSpPr>
            <a:spLocks noGrp="1"/>
          </p:cNvSpPr>
          <p:nvPr>
            <p:ph idx="1"/>
          </p:nvPr>
        </p:nvSpPr>
        <p:spPr/>
        <p:txBody>
          <a:bodyPr>
            <a:normAutofit/>
          </a:bodyPr>
          <a:lstStyle/>
          <a:p>
            <a:pPr marL="357188" indent="0">
              <a:buNone/>
            </a:pPr>
            <a:r>
              <a:rPr lang="en-AU" dirty="0" smtClean="0"/>
              <a:t>Certain rules of law can also bring about the termination of a contract such as:</a:t>
            </a:r>
          </a:p>
          <a:p>
            <a:pPr marL="871538" indent="-514350">
              <a:buFont typeface="Arial" panose="020B0604020202020204" pitchFamily="34" charset="0"/>
              <a:buChar char="•"/>
            </a:pPr>
            <a:r>
              <a:rPr lang="en-AU" dirty="0" smtClean="0"/>
              <a:t>bankruptcy</a:t>
            </a:r>
          </a:p>
          <a:p>
            <a:pPr marL="871538" indent="-514350">
              <a:buFont typeface="Arial" panose="020B0604020202020204" pitchFamily="34" charset="0"/>
              <a:buChar char="•"/>
            </a:pPr>
            <a:r>
              <a:rPr lang="en-AU" dirty="0" smtClean="0"/>
              <a:t>death</a:t>
            </a:r>
          </a:p>
          <a:p>
            <a:pPr marL="871538" indent="-514350">
              <a:buFont typeface="Arial" panose="020B0604020202020204" pitchFamily="34" charset="0"/>
              <a:buChar char="•"/>
            </a:pPr>
            <a:r>
              <a:rPr lang="en-AU" dirty="0" smtClean="0"/>
              <a:t>material alteration</a:t>
            </a:r>
          </a:p>
          <a:p>
            <a:pPr marL="871538" indent="-514350">
              <a:buFont typeface="Arial" panose="020B0604020202020204" pitchFamily="34" charset="0"/>
              <a:buChar char="•"/>
            </a:pPr>
            <a:r>
              <a:rPr lang="en-AU" dirty="0" smtClean="0"/>
              <a:t>merger</a:t>
            </a:r>
          </a:p>
        </p:txBody>
      </p:sp>
      <p:sp>
        <p:nvSpPr>
          <p:cNvPr id="4" name="Slide Number Placeholder 3"/>
          <p:cNvSpPr>
            <a:spLocks noGrp="1"/>
          </p:cNvSpPr>
          <p:nvPr>
            <p:ph type="sldNum" sz="quarter" idx="12"/>
          </p:nvPr>
        </p:nvSpPr>
        <p:spPr/>
        <p:txBody>
          <a:bodyPr/>
          <a:lstStyle/>
          <a:p>
            <a:fld id="{228855B0-D62E-9E44-B7EF-8E49D31AD382}" type="slidenum">
              <a:rPr lang="en-US" smtClean="0"/>
              <a:t>12</a:t>
            </a:fld>
            <a:endParaRPr lang="en-US" dirty="0"/>
          </a:p>
        </p:txBody>
      </p:sp>
    </p:spTree>
    <p:extLst>
      <p:ext uri="{BB962C8B-B14F-4D97-AF65-F5344CB8AC3E}">
        <p14:creationId xmlns:p14="http://schemas.microsoft.com/office/powerpoint/2010/main" val="4219539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Lapse of time</a:t>
            </a:r>
            <a:endParaRPr lang="en-US" dirty="0"/>
          </a:p>
        </p:txBody>
      </p:sp>
      <p:sp>
        <p:nvSpPr>
          <p:cNvPr id="3" name="Content Placeholder 2"/>
          <p:cNvSpPr>
            <a:spLocks noGrp="1"/>
          </p:cNvSpPr>
          <p:nvPr>
            <p:ph idx="1"/>
          </p:nvPr>
        </p:nvSpPr>
        <p:spPr/>
        <p:txBody>
          <a:bodyPr>
            <a:normAutofit/>
          </a:bodyPr>
          <a:lstStyle/>
          <a:p>
            <a:pPr marL="814388" indent="-457200"/>
            <a:r>
              <a:rPr lang="en-AU" dirty="0" smtClean="0"/>
              <a:t>A contract may also be discharged by the passage of time</a:t>
            </a:r>
          </a:p>
          <a:p>
            <a:pPr marL="814388" indent="-457200"/>
            <a:r>
              <a:rPr lang="en-AU" dirty="0" smtClean="0"/>
              <a:t>State legislation provides that a right to sue for breach of contract must be enforced within a fixed period or else it becomes statute barred</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13</a:t>
            </a:fld>
            <a:endParaRPr lang="en-US" dirty="0"/>
          </a:p>
        </p:txBody>
      </p:sp>
    </p:spTree>
    <p:extLst>
      <p:ext uri="{BB962C8B-B14F-4D97-AF65-F5344CB8AC3E}">
        <p14:creationId xmlns:p14="http://schemas.microsoft.com/office/powerpoint/2010/main" val="4121898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Breach of contract</a:t>
            </a:r>
            <a:endParaRPr lang="en-US" dirty="0"/>
          </a:p>
        </p:txBody>
      </p:sp>
      <p:sp>
        <p:nvSpPr>
          <p:cNvPr id="3" name="Content Placeholder 2"/>
          <p:cNvSpPr>
            <a:spLocks noGrp="1"/>
          </p:cNvSpPr>
          <p:nvPr>
            <p:ph idx="1"/>
          </p:nvPr>
        </p:nvSpPr>
        <p:spPr/>
        <p:txBody>
          <a:bodyPr>
            <a:normAutofit/>
          </a:bodyPr>
          <a:lstStyle/>
          <a:p>
            <a:pPr marL="814388" indent="-457200"/>
            <a:r>
              <a:rPr lang="en-AU" dirty="0" smtClean="0"/>
              <a:t>If one party breaches the contract, the other party can “walk away” from the contract and treat their obligations under the contract as finished</a:t>
            </a:r>
          </a:p>
          <a:p>
            <a:pPr marL="814388" indent="-457200"/>
            <a:r>
              <a:rPr lang="en-AU" dirty="0" smtClean="0"/>
              <a:t>A breach may be an actual breach or an anticipatory breach: see </a:t>
            </a:r>
            <a:r>
              <a:rPr lang="en-AU" i="1" dirty="0" smtClean="0"/>
              <a:t>Foran v Wight</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14</a:t>
            </a:fld>
            <a:endParaRPr lang="en-US" dirty="0"/>
          </a:p>
        </p:txBody>
      </p:sp>
    </p:spTree>
    <p:extLst>
      <p:ext uri="{BB962C8B-B14F-4D97-AF65-F5344CB8AC3E}">
        <p14:creationId xmlns:p14="http://schemas.microsoft.com/office/powerpoint/2010/main" val="2208829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i="1" dirty="0" err="1" smtClean="0"/>
              <a:t>Foran</a:t>
            </a:r>
            <a:r>
              <a:rPr lang="en-AU" sz="3600" i="1" dirty="0" smtClean="0"/>
              <a:t> v Wight (1989) 168 CLR 385</a:t>
            </a:r>
            <a:endParaRPr lang="en-AU" sz="3600" i="1" dirty="0"/>
          </a:p>
        </p:txBody>
      </p:sp>
      <p:sp>
        <p:nvSpPr>
          <p:cNvPr id="3" name="Content Placeholder 2"/>
          <p:cNvSpPr>
            <a:spLocks noGrp="1"/>
          </p:cNvSpPr>
          <p:nvPr>
            <p:ph idx="1"/>
          </p:nvPr>
        </p:nvSpPr>
        <p:spPr/>
        <p:txBody>
          <a:bodyPr>
            <a:normAutofit fontScale="70000" lnSpcReduction="20000"/>
          </a:bodyPr>
          <a:lstStyle/>
          <a:p>
            <a:r>
              <a:rPr lang="en-AU" sz="3400" dirty="0" smtClean="0"/>
              <a:t>The </a:t>
            </a:r>
            <a:r>
              <a:rPr lang="en-AU" sz="3400" dirty="0" err="1" smtClean="0"/>
              <a:t>Forans</a:t>
            </a:r>
            <a:r>
              <a:rPr lang="en-AU" sz="3400" dirty="0" smtClean="0"/>
              <a:t> </a:t>
            </a:r>
            <a:r>
              <a:rPr lang="en-AU" sz="3400" dirty="0"/>
              <a:t>agreed to buy a property from </a:t>
            </a:r>
            <a:r>
              <a:rPr lang="en-AU" sz="3400" dirty="0" smtClean="0"/>
              <a:t>the </a:t>
            </a:r>
            <a:r>
              <a:rPr lang="en-AU" sz="3400" dirty="0" err="1" smtClean="0"/>
              <a:t>Wights</a:t>
            </a:r>
            <a:r>
              <a:rPr lang="en-AU" sz="3400" dirty="0" smtClean="0"/>
              <a:t>.</a:t>
            </a:r>
            <a:endParaRPr lang="en-AU" sz="3400" dirty="0"/>
          </a:p>
          <a:p>
            <a:r>
              <a:rPr lang="en-AU" sz="3400" dirty="0"/>
              <a:t>The </a:t>
            </a:r>
            <a:r>
              <a:rPr lang="en-AU" sz="3400" dirty="0" err="1"/>
              <a:t>Forans</a:t>
            </a:r>
            <a:r>
              <a:rPr lang="en-AU" sz="3400" dirty="0"/>
              <a:t> </a:t>
            </a:r>
            <a:r>
              <a:rPr lang="en-AU" sz="3400" dirty="0" smtClean="0"/>
              <a:t> were unable </a:t>
            </a:r>
            <a:r>
              <a:rPr lang="en-AU" sz="3400" dirty="0"/>
              <a:t>to arrange finance but advised </a:t>
            </a:r>
            <a:r>
              <a:rPr lang="en-AU" sz="3400" dirty="0" smtClean="0"/>
              <a:t>the </a:t>
            </a:r>
            <a:r>
              <a:rPr lang="en-AU" sz="3400" dirty="0" err="1" smtClean="0"/>
              <a:t>Wights</a:t>
            </a:r>
            <a:r>
              <a:rPr lang="en-AU" sz="3400" dirty="0" smtClean="0"/>
              <a:t> two </a:t>
            </a:r>
            <a:r>
              <a:rPr lang="en-AU" sz="3400" dirty="0"/>
              <a:t>days before settlement that they would proceed with the </a:t>
            </a:r>
            <a:r>
              <a:rPr lang="en-AU" sz="3400" dirty="0" smtClean="0"/>
              <a:t>purchase.</a:t>
            </a:r>
          </a:p>
          <a:p>
            <a:r>
              <a:rPr lang="en-AU" sz="3400" dirty="0" smtClean="0"/>
              <a:t>Two </a:t>
            </a:r>
            <a:r>
              <a:rPr lang="en-AU" sz="3400" dirty="0"/>
              <a:t>days before settlement </a:t>
            </a:r>
            <a:r>
              <a:rPr lang="en-AU" sz="3400" dirty="0" smtClean="0"/>
              <a:t>the </a:t>
            </a:r>
            <a:r>
              <a:rPr lang="en-AU" sz="3400" dirty="0" err="1" smtClean="0"/>
              <a:t>Wights</a:t>
            </a:r>
            <a:r>
              <a:rPr lang="en-AU" sz="3400" dirty="0" smtClean="0"/>
              <a:t> advised the </a:t>
            </a:r>
            <a:r>
              <a:rPr lang="en-AU" sz="3400" dirty="0" err="1" smtClean="0"/>
              <a:t>Forans</a:t>
            </a:r>
            <a:r>
              <a:rPr lang="en-AU" sz="3400" dirty="0" smtClean="0"/>
              <a:t> that </a:t>
            </a:r>
            <a:r>
              <a:rPr lang="en-AU" sz="3400" dirty="0"/>
              <a:t>they would not be able to settle.</a:t>
            </a:r>
          </a:p>
          <a:p>
            <a:r>
              <a:rPr lang="en-AU" sz="3400" dirty="0"/>
              <a:t>Neither party attempted to settle on the settlement date.</a:t>
            </a:r>
          </a:p>
          <a:p>
            <a:r>
              <a:rPr lang="en-AU" sz="3400" dirty="0"/>
              <a:t>Two days later the </a:t>
            </a:r>
            <a:r>
              <a:rPr lang="en-AU" sz="3400" dirty="0" err="1" smtClean="0"/>
              <a:t>Forans</a:t>
            </a:r>
            <a:r>
              <a:rPr lang="en-AU" sz="3400" dirty="0" smtClean="0"/>
              <a:t> terminated </a:t>
            </a:r>
            <a:r>
              <a:rPr lang="en-AU" sz="3400" dirty="0"/>
              <a:t>the contract because of </a:t>
            </a:r>
            <a:r>
              <a:rPr lang="en-AU" sz="3400" dirty="0" smtClean="0"/>
              <a:t>the </a:t>
            </a:r>
            <a:r>
              <a:rPr lang="en-AU" sz="3400" dirty="0" err="1" smtClean="0"/>
              <a:t>Wights</a:t>
            </a:r>
            <a:r>
              <a:rPr lang="en-AU" sz="3400" dirty="0" smtClean="0"/>
              <a:t> </a:t>
            </a:r>
            <a:r>
              <a:rPr lang="en-AU" sz="3400" dirty="0"/>
              <a:t>failure to complete the sale on the settlement date.</a:t>
            </a:r>
          </a:p>
          <a:p>
            <a:r>
              <a:rPr lang="en-AU" sz="3400" dirty="0"/>
              <a:t>The </a:t>
            </a:r>
            <a:r>
              <a:rPr lang="en-AU" sz="3400" dirty="0" err="1"/>
              <a:t>F</a:t>
            </a:r>
            <a:r>
              <a:rPr lang="en-AU" sz="3400" dirty="0" err="1" smtClean="0"/>
              <a:t>orans</a:t>
            </a:r>
            <a:r>
              <a:rPr lang="en-AU" sz="3400" dirty="0" smtClean="0"/>
              <a:t> </a:t>
            </a:r>
            <a:r>
              <a:rPr lang="en-AU" sz="3400" dirty="0"/>
              <a:t>sued for return of the deposit.</a:t>
            </a:r>
          </a:p>
          <a:p>
            <a:r>
              <a:rPr lang="en-AU" sz="3400" dirty="0"/>
              <a:t>The </a:t>
            </a:r>
            <a:r>
              <a:rPr lang="en-AU" sz="3400" dirty="0" err="1" smtClean="0"/>
              <a:t>Wights</a:t>
            </a:r>
            <a:r>
              <a:rPr lang="en-AU" sz="3400" dirty="0" smtClean="0"/>
              <a:t> countersued </a:t>
            </a:r>
            <a:r>
              <a:rPr lang="en-AU" sz="3400" dirty="0"/>
              <a:t>for damages for breach of contract</a:t>
            </a:r>
            <a:r>
              <a:rPr lang="en-AU" sz="3400" dirty="0" smtClean="0"/>
              <a:t>.</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15</a:t>
            </a:fld>
            <a:endParaRPr lang="en-US" dirty="0"/>
          </a:p>
        </p:txBody>
      </p:sp>
    </p:spTree>
    <p:extLst>
      <p:ext uri="{BB962C8B-B14F-4D97-AF65-F5344CB8AC3E}">
        <p14:creationId xmlns:p14="http://schemas.microsoft.com/office/powerpoint/2010/main" val="2015911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i="1" dirty="0" err="1" smtClean="0"/>
              <a:t>Foran</a:t>
            </a:r>
            <a:r>
              <a:rPr lang="en-AU" sz="3600" i="1" dirty="0" smtClean="0"/>
              <a:t> v Wight (1989) 168 CLR 385</a:t>
            </a:r>
            <a:endParaRPr lang="en-AU" sz="3600" i="1" dirty="0"/>
          </a:p>
        </p:txBody>
      </p:sp>
      <p:sp>
        <p:nvSpPr>
          <p:cNvPr id="3" name="Content Placeholder 2"/>
          <p:cNvSpPr>
            <a:spLocks noGrp="1"/>
          </p:cNvSpPr>
          <p:nvPr>
            <p:ph idx="1"/>
          </p:nvPr>
        </p:nvSpPr>
        <p:spPr/>
        <p:txBody>
          <a:bodyPr>
            <a:normAutofit fontScale="85000" lnSpcReduction="10000"/>
          </a:bodyPr>
          <a:lstStyle/>
          <a:p>
            <a:pPr marL="0" indent="0">
              <a:buNone/>
            </a:pPr>
            <a:r>
              <a:rPr lang="en-AU" dirty="0" smtClean="0"/>
              <a:t>The </a:t>
            </a:r>
            <a:r>
              <a:rPr lang="en-AU" dirty="0"/>
              <a:t>court held that</a:t>
            </a:r>
          </a:p>
          <a:p>
            <a:r>
              <a:rPr lang="en-AU" dirty="0" smtClean="0"/>
              <a:t>The </a:t>
            </a:r>
            <a:r>
              <a:rPr lang="en-AU" dirty="0" err="1" smtClean="0"/>
              <a:t>Wights</a:t>
            </a:r>
            <a:r>
              <a:rPr lang="en-AU" dirty="0" smtClean="0"/>
              <a:t> failure </a:t>
            </a:r>
            <a:r>
              <a:rPr lang="en-AU" dirty="0"/>
              <a:t>to settle on the settlement date was a breach of </a:t>
            </a:r>
            <a:r>
              <a:rPr lang="en-AU" dirty="0" smtClean="0"/>
              <a:t>condition because </a:t>
            </a:r>
            <a:r>
              <a:rPr lang="en-AU" dirty="0"/>
              <a:t>the settlement date was "of the essence of the contract".</a:t>
            </a:r>
          </a:p>
          <a:p>
            <a:r>
              <a:rPr lang="en-AU" dirty="0"/>
              <a:t>This entitled the </a:t>
            </a:r>
            <a:r>
              <a:rPr lang="en-AU" dirty="0" err="1" smtClean="0"/>
              <a:t>Forans</a:t>
            </a:r>
            <a:r>
              <a:rPr lang="en-AU" dirty="0" smtClean="0"/>
              <a:t> to </a:t>
            </a:r>
            <a:r>
              <a:rPr lang="en-AU" dirty="0"/>
              <a:t>terminate the contract.</a:t>
            </a:r>
          </a:p>
          <a:p>
            <a:r>
              <a:rPr lang="en-AU" dirty="0"/>
              <a:t>The </a:t>
            </a:r>
            <a:r>
              <a:rPr lang="en-AU" dirty="0" err="1" smtClean="0"/>
              <a:t>Forans</a:t>
            </a:r>
            <a:r>
              <a:rPr lang="en-AU" dirty="0" smtClean="0"/>
              <a:t>, </a:t>
            </a:r>
            <a:r>
              <a:rPr lang="en-AU" dirty="0"/>
              <a:t>although still having difficulty with their finance, were ready and willing to settle.</a:t>
            </a:r>
          </a:p>
          <a:p>
            <a:r>
              <a:rPr lang="en-AU" dirty="0"/>
              <a:t>Therefore, the </a:t>
            </a:r>
            <a:r>
              <a:rPr lang="en-AU" dirty="0" err="1" smtClean="0"/>
              <a:t>Forans</a:t>
            </a:r>
            <a:r>
              <a:rPr lang="en-AU" dirty="0" smtClean="0"/>
              <a:t> were </a:t>
            </a:r>
            <a:r>
              <a:rPr lang="en-AU" dirty="0"/>
              <a:t>entitled to the return of their deposit.</a:t>
            </a:r>
          </a:p>
        </p:txBody>
      </p:sp>
      <p:sp>
        <p:nvSpPr>
          <p:cNvPr id="4" name="Slide Number Placeholder 3"/>
          <p:cNvSpPr>
            <a:spLocks noGrp="1"/>
          </p:cNvSpPr>
          <p:nvPr>
            <p:ph type="sldNum" sz="quarter" idx="12"/>
          </p:nvPr>
        </p:nvSpPr>
        <p:spPr/>
        <p:txBody>
          <a:bodyPr/>
          <a:lstStyle/>
          <a:p>
            <a:fld id="{228855B0-D62E-9E44-B7EF-8E49D31AD382}" type="slidenum">
              <a:rPr lang="en-US" smtClean="0"/>
              <a:t>16</a:t>
            </a:fld>
            <a:endParaRPr lang="en-US" dirty="0"/>
          </a:p>
        </p:txBody>
      </p:sp>
    </p:spTree>
    <p:extLst>
      <p:ext uri="{BB962C8B-B14F-4D97-AF65-F5344CB8AC3E}">
        <p14:creationId xmlns:p14="http://schemas.microsoft.com/office/powerpoint/2010/main" val="2061207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moliere"/>
          <p:cNvPicPr>
            <a:picLocks noChangeAspect="1" noChangeArrowheads="1"/>
          </p:cNvPicPr>
          <p:nvPr/>
        </p:nvPicPr>
        <p:blipFill rotWithShape="1">
          <a:blip r:embed="rId3">
            <a:extLst>
              <a:ext uri="{28A0092B-C50C-407E-A947-70E740481C1C}">
                <a14:useLocalDpi xmlns:a14="http://schemas.microsoft.com/office/drawing/2010/main" val="0"/>
              </a:ext>
            </a:extLst>
          </a:blip>
          <a:srcRect l="16898" t="-418" r="16898" b="34024"/>
          <a:stretch/>
        </p:blipFill>
        <p:spPr bwMode="auto">
          <a:xfrm>
            <a:off x="1379291" y="2924944"/>
            <a:ext cx="2034277" cy="2611307"/>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a:spLocks noGrp="1"/>
          </p:cNvSpPr>
          <p:nvPr>
            <p:ph idx="1"/>
          </p:nvPr>
        </p:nvSpPr>
        <p:spPr>
          <a:xfrm>
            <a:off x="457200" y="1600200"/>
            <a:ext cx="8229600" cy="4525963"/>
          </a:xfrm>
        </p:spPr>
        <p:txBody>
          <a:bodyPr>
            <a:normAutofit/>
          </a:bodyPr>
          <a:lstStyle/>
          <a:p>
            <a:pPr marL="814388" indent="-457200"/>
            <a:r>
              <a:rPr lang="en-AU" dirty="0" smtClean="0"/>
              <a:t>What does French playwright Moliere mean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Rounded Rectangular Callout 7"/>
          <p:cNvSpPr/>
          <p:nvPr/>
        </p:nvSpPr>
        <p:spPr>
          <a:xfrm>
            <a:off x="3657601" y="3396553"/>
            <a:ext cx="4081669" cy="1201952"/>
          </a:xfrm>
          <a:prstGeom prst="wedgeRoundRectCallout">
            <a:avLst>
              <a:gd name="adj1" fmla="val -66747"/>
              <a:gd name="adj2" fmla="val 27980"/>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Most men die of their remedies, not of their diseases</a:t>
            </a:r>
            <a:endParaRPr lang="en-AU" sz="2400" dirty="0">
              <a:solidFill>
                <a:schemeClr val="tx1"/>
              </a:solidFill>
              <a:latin typeface="Arial Narrow" panose="020B0606020202030204" pitchFamily="34" charset="0"/>
            </a:endParaRPr>
          </a:p>
        </p:txBody>
      </p:sp>
      <p:sp>
        <p:nvSpPr>
          <p:cNvPr id="6" name="AutoShape 2" descr="Image result for abraham lincol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3" name="Slide Number Placeholder 2"/>
          <p:cNvSpPr>
            <a:spLocks noGrp="1"/>
          </p:cNvSpPr>
          <p:nvPr>
            <p:ph type="sldNum" sz="quarter" idx="12"/>
          </p:nvPr>
        </p:nvSpPr>
        <p:spPr/>
        <p:txBody>
          <a:bodyPr/>
          <a:lstStyle/>
          <a:p>
            <a:fld id="{228855B0-D62E-9E44-B7EF-8E49D31AD382}" type="slidenum">
              <a:rPr lang="en-US" smtClean="0"/>
              <a:t>17</a:t>
            </a:fld>
            <a:endParaRPr lang="en-US" dirty="0"/>
          </a:p>
        </p:txBody>
      </p:sp>
    </p:spTree>
    <p:extLst>
      <p:ext uri="{BB962C8B-B14F-4D97-AF65-F5344CB8AC3E}">
        <p14:creationId xmlns:p14="http://schemas.microsoft.com/office/powerpoint/2010/main" val="294555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749408" y="5709682"/>
            <a:ext cx="7931224" cy="52324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500" b="1" dirty="0"/>
              <a:t>In groups, recommend a fair remedy for each complainant based on their individual needs.</a:t>
            </a:r>
            <a:endParaRPr lang="en-US" sz="1500" b="1" dirty="0"/>
          </a:p>
        </p:txBody>
      </p:sp>
      <p:sp>
        <p:nvSpPr>
          <p:cNvPr id="3" name="Content Placeholder 2"/>
          <p:cNvSpPr>
            <a:spLocks noGrp="1"/>
          </p:cNvSpPr>
          <p:nvPr>
            <p:ph idx="1"/>
          </p:nvPr>
        </p:nvSpPr>
        <p:spPr>
          <a:xfrm>
            <a:off x="741957" y="1890369"/>
            <a:ext cx="7931224" cy="3836919"/>
          </a:xfrm>
        </p:spPr>
        <p:txBody>
          <a:bodyPr>
            <a:noAutofit/>
          </a:bodyPr>
          <a:lstStyle/>
          <a:p>
            <a:pPr marL="0" indent="0">
              <a:buNone/>
            </a:pPr>
            <a:r>
              <a:rPr lang="en-AU" sz="1500" dirty="0" smtClean="0"/>
              <a:t>E-Bling members </a:t>
            </a:r>
            <a:r>
              <a:rPr lang="en-AU" sz="1500" dirty="0"/>
              <a:t>must agree to submit any dispute to the E-Bling Review Committee for resolution which are binding and typically end with a Committee order for one party to pay the other monetary compensation. In the last fortnight some problematic disputes have come before the Committee:</a:t>
            </a:r>
          </a:p>
          <a:p>
            <a:pPr marL="630238" indent="-271463">
              <a:buNone/>
            </a:pPr>
            <a:r>
              <a:rPr lang="en-AU" sz="1500" dirty="0"/>
              <a:t>i)   A seller is refusing to honour his contract to sell his rare, solar powered private yacht. The buyer can’t use compensation to buy another one because the yacht is one of a kind;</a:t>
            </a:r>
          </a:p>
          <a:p>
            <a:pPr marL="630238" indent="-271463">
              <a:buNone/>
            </a:pPr>
            <a:r>
              <a:rPr lang="en-AU" sz="1500" dirty="0"/>
              <a:t>ii)  A seller is offering cheap imitations of a boutique watch sold by another seller. This is causing the genuine seller to lose sales and profits;</a:t>
            </a:r>
          </a:p>
          <a:p>
            <a:pPr marL="630238" indent="-271463">
              <a:buNone/>
            </a:pPr>
            <a:r>
              <a:rPr lang="en-AU" sz="1500" dirty="0"/>
              <a:t>iii) A buyer has proven he purchased a private helicopter because the seller threatened to assault him;</a:t>
            </a:r>
          </a:p>
          <a:p>
            <a:pPr marL="630238" indent="-271463">
              <a:buNone/>
            </a:pPr>
            <a:r>
              <a:rPr lang="en-AU" sz="1500" dirty="0"/>
              <a:t>iv) A buyer has paid $86 million for a New York apartment but the seller is refusing to sign the transfer on the basis she can’t be bound because the contract was not in writing. The buyer no longer wants the apartment.</a:t>
            </a:r>
          </a:p>
          <a:p>
            <a:pPr marL="0" indent="0">
              <a:buNone/>
            </a:pPr>
            <a:r>
              <a:rPr lang="en-AU" sz="1500" dirty="0"/>
              <a:t>The E-Bling Review Committee seeks your advice. </a:t>
            </a:r>
          </a:p>
          <a:p>
            <a:pPr marL="0" indent="0">
              <a:buNone/>
            </a:pPr>
            <a:endParaRPr lang="en-AU" sz="1500" dirty="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345068"/>
            <a:ext cx="7931224" cy="801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500" dirty="0" smtClean="0"/>
              <a:t>E-Bling, </a:t>
            </a:r>
            <a:r>
              <a:rPr lang="en-AU" sz="1500" dirty="0"/>
              <a:t>a new, members only online marketplace for buying and selling new and used luxury items from boutique watches to private </a:t>
            </a:r>
            <a:r>
              <a:rPr lang="en-AU" sz="1500" dirty="0" smtClean="0"/>
              <a:t>jets has a problem …</a:t>
            </a:r>
            <a:endParaRPr lang="en-US" sz="1500" dirty="0" smtClean="0"/>
          </a:p>
        </p:txBody>
      </p:sp>
      <p:sp>
        <p:nvSpPr>
          <p:cNvPr id="6" name="Slide Number Placeholder 5"/>
          <p:cNvSpPr>
            <a:spLocks noGrp="1"/>
          </p:cNvSpPr>
          <p:nvPr>
            <p:ph type="sldNum" sz="quarter" idx="12"/>
          </p:nvPr>
        </p:nvSpPr>
        <p:spPr/>
        <p:txBody>
          <a:bodyPr/>
          <a:lstStyle/>
          <a:p>
            <a:fld id="{228855B0-D62E-9E44-B7EF-8E49D31AD382}" type="slidenum">
              <a:rPr lang="en-US" smtClean="0"/>
              <a:t>18</a:t>
            </a:fld>
            <a:endParaRPr lang="en-US" dirty="0"/>
          </a:p>
        </p:txBody>
      </p:sp>
    </p:spTree>
    <p:extLst>
      <p:ext uri="{BB962C8B-B14F-4D97-AF65-F5344CB8AC3E}">
        <p14:creationId xmlns:p14="http://schemas.microsoft.com/office/powerpoint/2010/main" val="2633489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Remedies</a:t>
            </a:r>
            <a:endParaRPr lang="en-US" dirty="0"/>
          </a:p>
        </p:txBody>
      </p:sp>
      <p:sp>
        <p:nvSpPr>
          <p:cNvPr id="3" name="Content Placeholder 2"/>
          <p:cNvSpPr>
            <a:spLocks noGrp="1"/>
          </p:cNvSpPr>
          <p:nvPr>
            <p:ph idx="1"/>
          </p:nvPr>
        </p:nvSpPr>
        <p:spPr/>
        <p:txBody>
          <a:bodyPr>
            <a:normAutofit/>
          </a:bodyPr>
          <a:lstStyle/>
          <a:p>
            <a:pPr marL="722313" indent="-368300"/>
            <a:r>
              <a:rPr lang="en-AU" dirty="0" smtClean="0"/>
              <a:t>A choice of different remedies is desirable because different people have different needs</a:t>
            </a:r>
          </a:p>
          <a:p>
            <a:pPr marL="722313" indent="-368300"/>
            <a:r>
              <a:rPr lang="en-AU" dirty="0" smtClean="0"/>
              <a:t>Monetary compensation is not an appropriate or even preferred remedy for every plaintiff suing for breach of contract</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19</a:t>
            </a:fld>
            <a:endParaRPr lang="en-US" dirty="0"/>
          </a:p>
        </p:txBody>
      </p:sp>
    </p:spTree>
    <p:extLst>
      <p:ext uri="{BB962C8B-B14F-4D97-AF65-F5344CB8AC3E}">
        <p14:creationId xmlns:p14="http://schemas.microsoft.com/office/powerpoint/2010/main" val="3454317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LOUIS CK"/>
          <p:cNvPicPr>
            <a:picLocks noChangeAspect="1" noChangeArrowheads="1"/>
          </p:cNvPicPr>
          <p:nvPr/>
        </p:nvPicPr>
        <p:blipFill rotWithShape="1">
          <a:blip r:embed="rId3">
            <a:extLst>
              <a:ext uri="{28A0092B-C50C-407E-A947-70E740481C1C}">
                <a14:useLocalDpi xmlns:a14="http://schemas.microsoft.com/office/drawing/2010/main" val="0"/>
              </a:ext>
            </a:extLst>
          </a:blip>
          <a:srcRect l="23205" r="23205"/>
          <a:stretch/>
        </p:blipFill>
        <p:spPr bwMode="auto">
          <a:xfrm>
            <a:off x="5642465" y="2891897"/>
            <a:ext cx="1903322" cy="26636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Rounded Rectangular Callout 7"/>
          <p:cNvSpPr/>
          <p:nvPr/>
        </p:nvSpPr>
        <p:spPr>
          <a:xfrm>
            <a:off x="1086678" y="3086295"/>
            <a:ext cx="4218087" cy="2042295"/>
          </a:xfrm>
          <a:prstGeom prst="wedgeRoundRectCallout">
            <a:avLst>
              <a:gd name="adj1" fmla="val 64641"/>
              <a:gd name="adj2" fmla="val 17188"/>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Divorce is always good news. I know that sounds weird but it’s true because no good marriage has ever ended in divorce.</a:t>
            </a:r>
            <a:endParaRPr lang="en-AU" sz="2400" dirty="0">
              <a:solidFill>
                <a:schemeClr val="tx1"/>
              </a:solidFill>
              <a:latin typeface="Arial Narrow" panose="020B0606020202030204" pitchFamily="34" charset="0"/>
            </a:endParaRPr>
          </a:p>
        </p:txBody>
      </p:sp>
      <p:sp>
        <p:nvSpPr>
          <p:cNvPr id="7" name="Content Placeholder 2"/>
          <p:cNvSpPr>
            <a:spLocks noGrp="1"/>
          </p:cNvSpPr>
          <p:nvPr>
            <p:ph idx="1"/>
          </p:nvPr>
        </p:nvSpPr>
        <p:spPr>
          <a:xfrm>
            <a:off x="457200" y="1600200"/>
            <a:ext cx="8229600" cy="4525963"/>
          </a:xfrm>
        </p:spPr>
        <p:txBody>
          <a:bodyPr>
            <a:normAutofit/>
          </a:bodyPr>
          <a:lstStyle/>
          <a:p>
            <a:pPr marL="814388" indent="-457200"/>
            <a:r>
              <a:rPr lang="en-AU" dirty="0" smtClean="0"/>
              <a:t>Do you agree with American comedian Louis C.K. when he says:</a:t>
            </a:r>
          </a:p>
        </p:txBody>
      </p:sp>
      <p:sp>
        <p:nvSpPr>
          <p:cNvPr id="3" name="Slide Number Placeholder 2"/>
          <p:cNvSpPr>
            <a:spLocks noGrp="1"/>
          </p:cNvSpPr>
          <p:nvPr>
            <p:ph type="sldNum" sz="quarter" idx="12"/>
          </p:nvPr>
        </p:nvSpPr>
        <p:spPr/>
        <p:txBody>
          <a:bodyPr/>
          <a:lstStyle/>
          <a:p>
            <a:fld id="{228855B0-D62E-9E44-B7EF-8E49D31AD382}" type="slidenum">
              <a:rPr lang="en-US" smtClean="0"/>
              <a:t>2</a:t>
            </a:fld>
            <a:endParaRPr lang="en-US" dirty="0"/>
          </a:p>
        </p:txBody>
      </p:sp>
    </p:spTree>
    <p:extLst>
      <p:ext uri="{BB962C8B-B14F-4D97-AF65-F5344CB8AC3E}">
        <p14:creationId xmlns:p14="http://schemas.microsoft.com/office/powerpoint/2010/main" val="11855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What remedies are available?</a:t>
            </a:r>
            <a:endParaRPr lang="en-US" dirty="0"/>
          </a:p>
        </p:txBody>
      </p:sp>
      <p:sp>
        <p:nvSpPr>
          <p:cNvPr id="3" name="Content Placeholder 2"/>
          <p:cNvSpPr>
            <a:spLocks noGrp="1"/>
          </p:cNvSpPr>
          <p:nvPr>
            <p:ph idx="1"/>
          </p:nvPr>
        </p:nvSpPr>
        <p:spPr/>
        <p:txBody>
          <a:bodyPr>
            <a:normAutofit/>
          </a:bodyPr>
          <a:lstStyle/>
          <a:p>
            <a:pPr marL="722313" indent="-368300"/>
            <a:r>
              <a:rPr lang="en-AU" dirty="0" smtClean="0"/>
              <a:t>Rescission</a:t>
            </a:r>
            <a:endParaRPr lang="en-AU" dirty="0"/>
          </a:p>
          <a:p>
            <a:pPr marL="722313" indent="-368300"/>
            <a:r>
              <a:rPr lang="en-AU" dirty="0" smtClean="0"/>
              <a:t>Restitution</a:t>
            </a:r>
          </a:p>
          <a:p>
            <a:pPr marL="722313" indent="-368300"/>
            <a:r>
              <a:rPr lang="en-AU" dirty="0" smtClean="0"/>
              <a:t>Damages</a:t>
            </a:r>
          </a:p>
          <a:p>
            <a:pPr marL="722313" indent="-368300"/>
            <a:r>
              <a:rPr lang="en-AU" dirty="0" smtClean="0"/>
              <a:t>Specific performance</a:t>
            </a:r>
          </a:p>
          <a:p>
            <a:pPr marL="722313" indent="-368300"/>
            <a:r>
              <a:rPr lang="en-AU" dirty="0" smtClean="0"/>
              <a:t>Injunction</a:t>
            </a:r>
          </a:p>
        </p:txBody>
      </p:sp>
      <p:sp>
        <p:nvSpPr>
          <p:cNvPr id="4" name="Slide Number Placeholder 3"/>
          <p:cNvSpPr>
            <a:spLocks noGrp="1"/>
          </p:cNvSpPr>
          <p:nvPr>
            <p:ph type="sldNum" sz="quarter" idx="12"/>
          </p:nvPr>
        </p:nvSpPr>
        <p:spPr/>
        <p:txBody>
          <a:bodyPr/>
          <a:lstStyle/>
          <a:p>
            <a:fld id="{228855B0-D62E-9E44-B7EF-8E49D31AD382}" type="slidenum">
              <a:rPr lang="en-US" smtClean="0"/>
              <a:t>20</a:t>
            </a:fld>
            <a:endParaRPr lang="en-US" dirty="0"/>
          </a:p>
        </p:txBody>
      </p:sp>
    </p:spTree>
    <p:extLst>
      <p:ext uri="{BB962C8B-B14F-4D97-AF65-F5344CB8AC3E}">
        <p14:creationId xmlns:p14="http://schemas.microsoft.com/office/powerpoint/2010/main" val="14897048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Rescission</a:t>
            </a:r>
            <a:endParaRPr lang="en-US" dirty="0"/>
          </a:p>
        </p:txBody>
      </p:sp>
      <p:sp>
        <p:nvSpPr>
          <p:cNvPr id="3" name="Content Placeholder 2"/>
          <p:cNvSpPr>
            <a:spLocks noGrp="1"/>
          </p:cNvSpPr>
          <p:nvPr>
            <p:ph idx="1"/>
          </p:nvPr>
        </p:nvSpPr>
        <p:spPr/>
        <p:txBody>
          <a:bodyPr>
            <a:normAutofit/>
          </a:bodyPr>
          <a:lstStyle/>
          <a:p>
            <a:pPr marL="814388" indent="-457200"/>
            <a:r>
              <a:rPr lang="en-AU" dirty="0" smtClean="0"/>
              <a:t>Rescission means the setting aside of the contract and restoring the parties to the positions they were in before the transaction took place</a:t>
            </a:r>
          </a:p>
          <a:p>
            <a:pPr marL="814388" indent="-457200"/>
            <a:r>
              <a:rPr lang="en-AU" dirty="0" smtClean="0"/>
              <a:t>Rescission may be granted because of misrepresentation, undue influence, duress, or unconscionability</a:t>
            </a:r>
          </a:p>
        </p:txBody>
      </p:sp>
      <p:sp>
        <p:nvSpPr>
          <p:cNvPr id="4" name="Slide Number Placeholder 3"/>
          <p:cNvSpPr>
            <a:spLocks noGrp="1"/>
          </p:cNvSpPr>
          <p:nvPr>
            <p:ph type="sldNum" sz="quarter" idx="12"/>
          </p:nvPr>
        </p:nvSpPr>
        <p:spPr/>
        <p:txBody>
          <a:bodyPr/>
          <a:lstStyle/>
          <a:p>
            <a:fld id="{228855B0-D62E-9E44-B7EF-8E49D31AD382}" type="slidenum">
              <a:rPr lang="en-US" smtClean="0"/>
              <a:t>21</a:t>
            </a:fld>
            <a:endParaRPr lang="en-US" dirty="0"/>
          </a:p>
        </p:txBody>
      </p:sp>
    </p:spTree>
    <p:extLst>
      <p:ext uri="{BB962C8B-B14F-4D97-AF65-F5344CB8AC3E}">
        <p14:creationId xmlns:p14="http://schemas.microsoft.com/office/powerpoint/2010/main" val="1804480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Restitution</a:t>
            </a:r>
            <a:endParaRPr lang="en-US" dirty="0"/>
          </a:p>
        </p:txBody>
      </p:sp>
      <p:sp>
        <p:nvSpPr>
          <p:cNvPr id="3" name="Content Placeholder 2"/>
          <p:cNvSpPr>
            <a:spLocks noGrp="1"/>
          </p:cNvSpPr>
          <p:nvPr>
            <p:ph idx="1"/>
          </p:nvPr>
        </p:nvSpPr>
        <p:spPr/>
        <p:txBody>
          <a:bodyPr>
            <a:normAutofit/>
          </a:bodyPr>
          <a:lstStyle/>
          <a:p>
            <a:pPr marL="814388" indent="-457200"/>
            <a:r>
              <a:rPr lang="en-AU" dirty="0" smtClean="0"/>
              <a:t>Restitution is a remedy available where someone has benefited at the expense of someone else and where it would be unjust to allow that person to keep the benefit: </a:t>
            </a:r>
          </a:p>
          <a:p>
            <a:pPr marL="811213" indent="-454025">
              <a:buNone/>
            </a:pPr>
            <a:r>
              <a:rPr lang="en-AU" dirty="0"/>
              <a:t>	</a:t>
            </a:r>
            <a:r>
              <a:rPr lang="en-AU" dirty="0" smtClean="0"/>
              <a:t>see </a:t>
            </a:r>
            <a:r>
              <a:rPr lang="en-AU" i="1" dirty="0" smtClean="0"/>
              <a:t>Pavey &amp; Matthews Pty Ltd v Paul</a:t>
            </a:r>
          </a:p>
        </p:txBody>
      </p:sp>
      <p:sp>
        <p:nvSpPr>
          <p:cNvPr id="4" name="Slide Number Placeholder 3"/>
          <p:cNvSpPr>
            <a:spLocks noGrp="1"/>
          </p:cNvSpPr>
          <p:nvPr>
            <p:ph type="sldNum" sz="quarter" idx="12"/>
          </p:nvPr>
        </p:nvSpPr>
        <p:spPr/>
        <p:txBody>
          <a:bodyPr/>
          <a:lstStyle/>
          <a:p>
            <a:fld id="{228855B0-D62E-9E44-B7EF-8E49D31AD382}" type="slidenum">
              <a:rPr lang="en-US" smtClean="0"/>
              <a:t>22</a:t>
            </a:fld>
            <a:endParaRPr lang="en-US" dirty="0"/>
          </a:p>
        </p:txBody>
      </p:sp>
    </p:spTree>
    <p:extLst>
      <p:ext uri="{BB962C8B-B14F-4D97-AF65-F5344CB8AC3E}">
        <p14:creationId xmlns:p14="http://schemas.microsoft.com/office/powerpoint/2010/main" val="3796502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err="1" smtClean="0"/>
              <a:t>Pavey</a:t>
            </a:r>
            <a:r>
              <a:rPr lang="en-AU" i="1" dirty="0" smtClean="0"/>
              <a:t> &amp; Matthews P\L v Paul</a:t>
            </a:r>
            <a:br>
              <a:rPr lang="en-AU" i="1" dirty="0" smtClean="0"/>
            </a:br>
            <a:r>
              <a:rPr lang="en-AU" sz="3100" i="1" dirty="0" smtClean="0"/>
              <a:t>(1987) 162 CLR 221</a:t>
            </a:r>
            <a:endParaRPr lang="en-AU" sz="3100" i="1" dirty="0"/>
          </a:p>
        </p:txBody>
      </p:sp>
      <p:sp>
        <p:nvSpPr>
          <p:cNvPr id="3" name="Content Placeholder 2"/>
          <p:cNvSpPr>
            <a:spLocks noGrp="1"/>
          </p:cNvSpPr>
          <p:nvPr>
            <p:ph idx="1"/>
          </p:nvPr>
        </p:nvSpPr>
        <p:spPr/>
        <p:txBody>
          <a:bodyPr>
            <a:normAutofit fontScale="70000" lnSpcReduction="20000"/>
          </a:bodyPr>
          <a:lstStyle/>
          <a:p>
            <a:r>
              <a:rPr lang="en-AU" dirty="0" err="1" smtClean="0"/>
              <a:t>Pavey</a:t>
            </a:r>
            <a:r>
              <a:rPr lang="en-AU" dirty="0" smtClean="0"/>
              <a:t> </a:t>
            </a:r>
            <a:r>
              <a:rPr lang="en-AU" dirty="0"/>
              <a:t>did work for </a:t>
            </a:r>
            <a:r>
              <a:rPr lang="en-AU" dirty="0" smtClean="0"/>
              <a:t>Paul under </a:t>
            </a:r>
            <a:r>
              <a:rPr lang="en-AU" dirty="0"/>
              <a:t>an oral contract.</a:t>
            </a:r>
          </a:p>
          <a:p>
            <a:r>
              <a:rPr lang="en-AU" dirty="0"/>
              <a:t>In NSW, a building contract was unenforceable unless it was in writing and </a:t>
            </a:r>
            <a:r>
              <a:rPr lang="en-AU" dirty="0" smtClean="0"/>
              <a:t>signed by the parties.</a:t>
            </a:r>
            <a:endParaRPr lang="en-AU" dirty="0"/>
          </a:p>
          <a:p>
            <a:r>
              <a:rPr lang="en-AU" dirty="0"/>
              <a:t>Because the contract was unenforceable, </a:t>
            </a:r>
            <a:r>
              <a:rPr lang="en-AU" dirty="0" err="1" smtClean="0"/>
              <a:t>Pavey</a:t>
            </a:r>
            <a:r>
              <a:rPr lang="en-AU" dirty="0" smtClean="0"/>
              <a:t> </a:t>
            </a:r>
            <a:r>
              <a:rPr lang="en-AU" dirty="0"/>
              <a:t>sued on a quantum </a:t>
            </a:r>
            <a:r>
              <a:rPr lang="en-AU" dirty="0" err="1" smtClean="0"/>
              <a:t>meruit</a:t>
            </a:r>
            <a:r>
              <a:rPr lang="en-AU" dirty="0" smtClean="0"/>
              <a:t> </a:t>
            </a:r>
            <a:r>
              <a:rPr lang="en-AU" dirty="0"/>
              <a:t>for work done and material supplied at the request of Paul.</a:t>
            </a:r>
          </a:p>
          <a:p>
            <a:r>
              <a:rPr lang="en-AU" dirty="0"/>
              <a:t>Paul </a:t>
            </a:r>
            <a:r>
              <a:rPr lang="en-AU" dirty="0" smtClean="0"/>
              <a:t>argued that, as the </a:t>
            </a:r>
            <a:r>
              <a:rPr lang="en-AU" dirty="0"/>
              <a:t>contract was </a:t>
            </a:r>
            <a:r>
              <a:rPr lang="en-AU" dirty="0" smtClean="0"/>
              <a:t>unenforceable, </a:t>
            </a:r>
            <a:r>
              <a:rPr lang="en-AU" dirty="0" err="1" smtClean="0"/>
              <a:t>Pavey</a:t>
            </a:r>
            <a:r>
              <a:rPr lang="en-AU" dirty="0" smtClean="0"/>
              <a:t> </a:t>
            </a:r>
            <a:r>
              <a:rPr lang="en-AU" dirty="0"/>
              <a:t>could not succeed on a quantum </a:t>
            </a:r>
            <a:r>
              <a:rPr lang="en-AU" dirty="0" err="1" smtClean="0"/>
              <a:t>meruit</a:t>
            </a:r>
            <a:r>
              <a:rPr lang="en-AU" dirty="0" smtClean="0"/>
              <a:t> </a:t>
            </a:r>
            <a:r>
              <a:rPr lang="en-AU" dirty="0"/>
              <a:t>because this would amount to enforcing an unenforceable contract.</a:t>
            </a:r>
          </a:p>
          <a:p>
            <a:pPr marL="0" indent="0">
              <a:buNone/>
            </a:pPr>
            <a:r>
              <a:rPr lang="en-AU" dirty="0"/>
              <a:t>The court held that:</a:t>
            </a:r>
          </a:p>
          <a:p>
            <a:r>
              <a:rPr lang="en-AU" dirty="0" smtClean="0"/>
              <a:t>The </a:t>
            </a:r>
            <a:r>
              <a:rPr lang="en-AU" dirty="0"/>
              <a:t>basis of quantum </a:t>
            </a:r>
            <a:r>
              <a:rPr lang="en-AU" dirty="0" err="1"/>
              <a:t>meruit</a:t>
            </a:r>
            <a:r>
              <a:rPr lang="en-AU" dirty="0"/>
              <a:t> was restitution and not contract.</a:t>
            </a:r>
          </a:p>
          <a:p>
            <a:r>
              <a:rPr lang="en-AU" dirty="0"/>
              <a:t>Therefore, </a:t>
            </a:r>
            <a:r>
              <a:rPr lang="en-AU" dirty="0" smtClean="0"/>
              <a:t>Paul had </a:t>
            </a:r>
            <a:r>
              <a:rPr lang="en-AU" dirty="0"/>
              <a:t>to pay </a:t>
            </a:r>
            <a:r>
              <a:rPr lang="en-AU" dirty="0" err="1"/>
              <a:t>Pavey</a:t>
            </a:r>
            <a:r>
              <a:rPr lang="en-AU" dirty="0"/>
              <a:t> a fair amount for </a:t>
            </a:r>
            <a:r>
              <a:rPr lang="en-AU" dirty="0" smtClean="0"/>
              <a:t>his labour </a:t>
            </a:r>
            <a:r>
              <a:rPr lang="en-AU" dirty="0"/>
              <a:t>and materials.</a:t>
            </a:r>
          </a:p>
        </p:txBody>
      </p:sp>
      <p:sp>
        <p:nvSpPr>
          <p:cNvPr id="4" name="Slide Number Placeholder 3"/>
          <p:cNvSpPr>
            <a:spLocks noGrp="1"/>
          </p:cNvSpPr>
          <p:nvPr>
            <p:ph type="sldNum" sz="quarter" idx="12"/>
          </p:nvPr>
        </p:nvSpPr>
        <p:spPr/>
        <p:txBody>
          <a:bodyPr/>
          <a:lstStyle/>
          <a:p>
            <a:fld id="{228855B0-D62E-9E44-B7EF-8E49D31AD382}" type="slidenum">
              <a:rPr lang="en-US" smtClean="0"/>
              <a:t>23</a:t>
            </a:fld>
            <a:endParaRPr lang="en-US" dirty="0"/>
          </a:p>
        </p:txBody>
      </p:sp>
    </p:spTree>
    <p:extLst>
      <p:ext uri="{BB962C8B-B14F-4D97-AF65-F5344CB8AC3E}">
        <p14:creationId xmlns:p14="http://schemas.microsoft.com/office/powerpoint/2010/main" val="5935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Specific Performance</a:t>
            </a:r>
            <a:endParaRPr lang="en-US" dirty="0"/>
          </a:p>
        </p:txBody>
      </p:sp>
      <p:sp>
        <p:nvSpPr>
          <p:cNvPr id="3" name="Content Placeholder 2"/>
          <p:cNvSpPr>
            <a:spLocks noGrp="1"/>
          </p:cNvSpPr>
          <p:nvPr>
            <p:ph idx="1"/>
          </p:nvPr>
        </p:nvSpPr>
        <p:spPr/>
        <p:txBody>
          <a:bodyPr>
            <a:normAutofit lnSpcReduction="10000"/>
          </a:bodyPr>
          <a:lstStyle/>
          <a:p>
            <a:pPr marL="814388" indent="-457200"/>
            <a:r>
              <a:rPr lang="en-AU" dirty="0" smtClean="0"/>
              <a:t>Specific performance is a court order requiring a person to fulfil their agreement under a contract</a:t>
            </a:r>
          </a:p>
          <a:p>
            <a:pPr marL="814388" indent="-457200"/>
            <a:r>
              <a:rPr lang="en-AU" dirty="0" smtClean="0"/>
              <a:t>Specific performance is most commonly used where the vendor of land refuses subsequently to transfer title to the purchaser</a:t>
            </a:r>
          </a:p>
          <a:p>
            <a:pPr marL="814388" indent="-457200"/>
            <a:r>
              <a:rPr lang="en-AU" dirty="0" smtClean="0"/>
              <a:t>Specific performance is not used to enforce contracts for personal service</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24</a:t>
            </a:fld>
            <a:endParaRPr lang="en-US" dirty="0"/>
          </a:p>
        </p:txBody>
      </p:sp>
    </p:spTree>
    <p:extLst>
      <p:ext uri="{BB962C8B-B14F-4D97-AF65-F5344CB8AC3E}">
        <p14:creationId xmlns:p14="http://schemas.microsoft.com/office/powerpoint/2010/main" val="34680061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Injunction</a:t>
            </a:r>
            <a:endParaRPr lang="en-US" dirty="0"/>
          </a:p>
        </p:txBody>
      </p:sp>
      <p:sp>
        <p:nvSpPr>
          <p:cNvPr id="3" name="Content Placeholder 2"/>
          <p:cNvSpPr>
            <a:spLocks noGrp="1"/>
          </p:cNvSpPr>
          <p:nvPr>
            <p:ph idx="1"/>
          </p:nvPr>
        </p:nvSpPr>
        <p:spPr/>
        <p:txBody>
          <a:bodyPr>
            <a:normAutofit/>
          </a:bodyPr>
          <a:lstStyle/>
          <a:p>
            <a:pPr marL="814388" indent="-457200"/>
            <a:r>
              <a:rPr lang="en-AU" dirty="0" smtClean="0"/>
              <a:t>An injunction is a court order to stop a person breaching their contract </a:t>
            </a:r>
          </a:p>
          <a:p>
            <a:pPr marL="814388" indent="-457200"/>
            <a:r>
              <a:rPr lang="en-AU" dirty="0" smtClean="0"/>
              <a:t>A contract for personal service is not normally subject to specific performance but may be enforced by injunction: see </a:t>
            </a:r>
            <a:r>
              <a:rPr lang="en-AU" i="1" dirty="0" smtClean="0"/>
              <a:t>Lumley v Wagner</a:t>
            </a:r>
          </a:p>
        </p:txBody>
      </p:sp>
      <p:sp>
        <p:nvSpPr>
          <p:cNvPr id="4" name="Slide Number Placeholder 3"/>
          <p:cNvSpPr>
            <a:spLocks noGrp="1"/>
          </p:cNvSpPr>
          <p:nvPr>
            <p:ph type="sldNum" sz="quarter" idx="12"/>
          </p:nvPr>
        </p:nvSpPr>
        <p:spPr/>
        <p:txBody>
          <a:bodyPr/>
          <a:lstStyle/>
          <a:p>
            <a:fld id="{228855B0-D62E-9E44-B7EF-8E49D31AD382}" type="slidenum">
              <a:rPr lang="en-US" smtClean="0"/>
              <a:t>25</a:t>
            </a:fld>
            <a:endParaRPr lang="en-US" dirty="0"/>
          </a:p>
        </p:txBody>
      </p:sp>
    </p:spTree>
    <p:extLst>
      <p:ext uri="{BB962C8B-B14F-4D97-AF65-F5344CB8AC3E}">
        <p14:creationId xmlns:p14="http://schemas.microsoft.com/office/powerpoint/2010/main" val="1400304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smtClean="0"/>
              <a:t>Lumley v Wagner</a:t>
            </a:r>
            <a:br>
              <a:rPr lang="en-AU" i="1" dirty="0" smtClean="0"/>
            </a:br>
            <a:r>
              <a:rPr lang="en-AU" sz="3100" i="1" dirty="0" smtClean="0"/>
              <a:t>[1843-60] All </a:t>
            </a:r>
            <a:r>
              <a:rPr lang="en-AU" sz="3100" i="1" dirty="0" err="1" smtClean="0"/>
              <a:t>Er</a:t>
            </a:r>
            <a:r>
              <a:rPr lang="en-AU" sz="3100" i="1" dirty="0" smtClean="0"/>
              <a:t> 368</a:t>
            </a:r>
            <a:endParaRPr lang="en-AU" sz="3100" i="1" dirty="0"/>
          </a:p>
        </p:txBody>
      </p:sp>
      <p:sp>
        <p:nvSpPr>
          <p:cNvPr id="3" name="Content Placeholder 2"/>
          <p:cNvSpPr>
            <a:spLocks noGrp="1"/>
          </p:cNvSpPr>
          <p:nvPr>
            <p:ph idx="1"/>
          </p:nvPr>
        </p:nvSpPr>
        <p:spPr/>
        <p:txBody>
          <a:bodyPr>
            <a:noAutofit/>
          </a:bodyPr>
          <a:lstStyle/>
          <a:p>
            <a:r>
              <a:rPr lang="en-AU" sz="2000" dirty="0" smtClean="0"/>
              <a:t>Wagner was </a:t>
            </a:r>
            <a:r>
              <a:rPr lang="en-AU" sz="2000" dirty="0"/>
              <a:t>hired by Lumley to sing at his theatre for three months.</a:t>
            </a:r>
          </a:p>
          <a:p>
            <a:r>
              <a:rPr lang="en-AU" sz="2000" dirty="0"/>
              <a:t>Wagner </a:t>
            </a:r>
            <a:r>
              <a:rPr lang="en-AU" sz="2000" dirty="0" smtClean="0"/>
              <a:t>agreed </a:t>
            </a:r>
            <a:r>
              <a:rPr lang="en-AU" sz="2000" dirty="0"/>
              <a:t>not to sing at any other theatre during that period.</a:t>
            </a:r>
          </a:p>
          <a:p>
            <a:r>
              <a:rPr lang="en-AU" sz="2000" dirty="0"/>
              <a:t>A rival theatre owner convinced Wagner </a:t>
            </a:r>
            <a:r>
              <a:rPr lang="en-AU" sz="2000" dirty="0" smtClean="0"/>
              <a:t>to </a:t>
            </a:r>
            <a:r>
              <a:rPr lang="en-AU" sz="2000" dirty="0"/>
              <a:t>break her contract and sing at his theatre instead.</a:t>
            </a:r>
          </a:p>
          <a:p>
            <a:r>
              <a:rPr lang="en-AU" sz="2000" dirty="0"/>
              <a:t>Lumley sought an order for specific performance requiring Wagner </a:t>
            </a:r>
            <a:r>
              <a:rPr lang="en-AU" sz="2000" dirty="0" smtClean="0"/>
              <a:t>to </a:t>
            </a:r>
            <a:r>
              <a:rPr lang="en-AU" sz="2000" dirty="0"/>
              <a:t>sing at his theatre.</a:t>
            </a:r>
          </a:p>
          <a:p>
            <a:r>
              <a:rPr lang="en-AU" sz="2000" dirty="0"/>
              <a:t>Lumley also sought an injunction to stop Wagner </a:t>
            </a:r>
            <a:r>
              <a:rPr lang="en-AU" sz="2000" dirty="0" smtClean="0"/>
              <a:t>singing </a:t>
            </a:r>
            <a:r>
              <a:rPr lang="en-AU" sz="2000" dirty="0"/>
              <a:t>at his rivals theatre.</a:t>
            </a:r>
          </a:p>
          <a:p>
            <a:pPr marL="0" indent="0">
              <a:buNone/>
            </a:pPr>
            <a:r>
              <a:rPr lang="en-AU" sz="2000" dirty="0"/>
              <a:t>The court:</a:t>
            </a:r>
          </a:p>
          <a:p>
            <a:r>
              <a:rPr lang="en-AU" sz="2000" dirty="0" smtClean="0"/>
              <a:t>Refused </a:t>
            </a:r>
            <a:r>
              <a:rPr lang="en-AU" sz="2000" dirty="0"/>
              <a:t>to </a:t>
            </a:r>
            <a:r>
              <a:rPr lang="en-AU" sz="2000" dirty="0" smtClean="0"/>
              <a:t>order </a:t>
            </a:r>
            <a:r>
              <a:rPr lang="en-AU" sz="2000" dirty="0"/>
              <a:t>for specific performance </a:t>
            </a:r>
            <a:r>
              <a:rPr lang="en-AU" sz="2000" dirty="0" smtClean="0"/>
              <a:t>as it </a:t>
            </a:r>
            <a:r>
              <a:rPr lang="en-AU" sz="2000" dirty="0"/>
              <a:t>was a contract the personal services.</a:t>
            </a:r>
          </a:p>
          <a:p>
            <a:r>
              <a:rPr lang="en-AU" sz="2000" dirty="0" smtClean="0"/>
              <a:t>Granted </a:t>
            </a:r>
            <a:r>
              <a:rPr lang="en-AU" sz="2000" dirty="0"/>
              <a:t>the injunction to stop Wagner </a:t>
            </a:r>
            <a:r>
              <a:rPr lang="en-AU" sz="2000" dirty="0" smtClean="0"/>
              <a:t>performing </a:t>
            </a:r>
            <a:r>
              <a:rPr lang="en-AU" sz="2000" dirty="0"/>
              <a:t>at the </a:t>
            </a:r>
            <a:r>
              <a:rPr lang="en-AU" sz="2000" dirty="0" smtClean="0"/>
              <a:t>rival’s </a:t>
            </a:r>
            <a:r>
              <a:rPr lang="en-AU" sz="2000" dirty="0"/>
              <a:t>theatre.</a:t>
            </a:r>
          </a:p>
        </p:txBody>
      </p:sp>
      <p:sp>
        <p:nvSpPr>
          <p:cNvPr id="4" name="Slide Number Placeholder 3"/>
          <p:cNvSpPr>
            <a:spLocks noGrp="1"/>
          </p:cNvSpPr>
          <p:nvPr>
            <p:ph type="sldNum" sz="quarter" idx="12"/>
          </p:nvPr>
        </p:nvSpPr>
        <p:spPr/>
        <p:txBody>
          <a:bodyPr/>
          <a:lstStyle/>
          <a:p>
            <a:fld id="{228855B0-D62E-9E44-B7EF-8E49D31AD382}" type="slidenum">
              <a:rPr lang="en-US" smtClean="0"/>
              <a:t>26</a:t>
            </a:fld>
            <a:endParaRPr lang="en-US" dirty="0"/>
          </a:p>
        </p:txBody>
      </p:sp>
    </p:spTree>
    <p:extLst>
      <p:ext uri="{BB962C8B-B14F-4D97-AF65-F5344CB8AC3E}">
        <p14:creationId xmlns:p14="http://schemas.microsoft.com/office/powerpoint/2010/main" val="233977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Jeremy Bentham by Henry William Pickersgill detai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1310277" y="2948180"/>
            <a:ext cx="1949758" cy="2648178"/>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a:spLocks noGrp="1"/>
          </p:cNvSpPr>
          <p:nvPr>
            <p:ph idx="1"/>
          </p:nvPr>
        </p:nvSpPr>
        <p:spPr>
          <a:xfrm>
            <a:off x="457200" y="1600200"/>
            <a:ext cx="8229600" cy="4525963"/>
          </a:xfrm>
        </p:spPr>
        <p:txBody>
          <a:bodyPr>
            <a:normAutofit/>
          </a:bodyPr>
          <a:lstStyle/>
          <a:p>
            <a:pPr marL="814388" indent="-457200"/>
            <a:r>
              <a:rPr lang="en-AU" dirty="0" smtClean="0"/>
              <a:t>Do you agree with English philosopher Jeremy Bentham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Rounded Rectangular Callout 7"/>
          <p:cNvSpPr/>
          <p:nvPr/>
        </p:nvSpPr>
        <p:spPr>
          <a:xfrm>
            <a:off x="3550938" y="3396553"/>
            <a:ext cx="4265708" cy="1165845"/>
          </a:xfrm>
          <a:prstGeom prst="wedgeRoundRectCallout">
            <a:avLst>
              <a:gd name="adj1" fmla="val -62649"/>
              <a:gd name="adj2" fmla="val 28410"/>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All punishment is mischief; all punishment in itself is evil</a:t>
            </a:r>
            <a:endParaRPr lang="en-AU" sz="2400" dirty="0">
              <a:solidFill>
                <a:schemeClr val="tx1"/>
              </a:solidFill>
              <a:latin typeface="Arial Narrow" panose="020B0606020202030204" pitchFamily="34" charset="0"/>
            </a:endParaRPr>
          </a:p>
        </p:txBody>
      </p:sp>
      <p:sp>
        <p:nvSpPr>
          <p:cNvPr id="6" name="AutoShape 2" descr="Image result for abraham lincol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3" name="Slide Number Placeholder 2"/>
          <p:cNvSpPr>
            <a:spLocks noGrp="1"/>
          </p:cNvSpPr>
          <p:nvPr>
            <p:ph type="sldNum" sz="quarter" idx="12"/>
          </p:nvPr>
        </p:nvSpPr>
        <p:spPr/>
        <p:txBody>
          <a:bodyPr/>
          <a:lstStyle/>
          <a:p>
            <a:fld id="{228855B0-D62E-9E44-B7EF-8E49D31AD382}" type="slidenum">
              <a:rPr lang="en-US" smtClean="0"/>
              <a:t>27</a:t>
            </a:fld>
            <a:endParaRPr lang="en-US" dirty="0"/>
          </a:p>
        </p:txBody>
      </p:sp>
    </p:spTree>
    <p:extLst>
      <p:ext uri="{BB962C8B-B14F-4D97-AF65-F5344CB8AC3E}">
        <p14:creationId xmlns:p14="http://schemas.microsoft.com/office/powerpoint/2010/main" val="360668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957" y="2256502"/>
            <a:ext cx="7931224" cy="3515030"/>
          </a:xfrm>
        </p:spPr>
        <p:txBody>
          <a:bodyPr>
            <a:noAutofit/>
          </a:bodyPr>
          <a:lstStyle/>
          <a:p>
            <a:pPr marL="0" indent="0">
              <a:buNone/>
            </a:pPr>
            <a:r>
              <a:rPr lang="en-AU" sz="1700" dirty="0"/>
              <a:t>CFCA is hosting an upcoming forum to discuss the provisions of the </a:t>
            </a:r>
            <a:r>
              <a:rPr lang="en-AU" sz="1700" i="1" dirty="0"/>
              <a:t>Crimes Amendment (Child Protection—Physical Mistreatment) Act 2001(NSW). </a:t>
            </a:r>
            <a:r>
              <a:rPr lang="en-AU" sz="1700" dirty="0"/>
              <a:t>This legislation legalises the punishment of children by physical force by parents but only if it is reasonable, meaning physical force must not be applied to the head or neck of the child or anywhere else that will cause the child harm that lasts for more than a short period. The law is highly controversial as many parents believe they should be free to discipline their own children as they see fit.</a:t>
            </a:r>
            <a:endParaRPr lang="en-AU" sz="1700" i="1" dirty="0"/>
          </a:p>
          <a:p>
            <a:pPr marL="0" indent="0">
              <a:buNone/>
            </a:pPr>
            <a:r>
              <a:rPr lang="en-AU" sz="1700" dirty="0"/>
              <a:t>CFCA seeks your advice. </a:t>
            </a:r>
          </a:p>
          <a:p>
            <a:pPr marL="0" indent="0">
              <a:buNone/>
            </a:pPr>
            <a:endParaRPr lang="en-AU" sz="1700" dirty="0"/>
          </a:p>
        </p:txBody>
      </p:sp>
      <p:sp>
        <p:nvSpPr>
          <p:cNvPr id="10" name="Content Placeholder 2"/>
          <p:cNvSpPr txBox="1">
            <a:spLocks/>
          </p:cNvSpPr>
          <p:nvPr/>
        </p:nvSpPr>
        <p:spPr>
          <a:xfrm>
            <a:off x="749408" y="4603581"/>
            <a:ext cx="7931224" cy="131052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700" b="1" dirty="0"/>
              <a:t>In groups, prepare a submission to the CFCA explaining the purpose of punishment and whether you believe corporal punishment is an appropriate form of disciplinary action for parents to use against their children.</a:t>
            </a:r>
            <a:endParaRPr lang="en-US" sz="1700" b="1" dirty="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376033"/>
            <a:ext cx="7931224" cy="99992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700" dirty="0"/>
              <a:t>Child Family Community Australia (CFCA) is a government funded information exchange for practitioners, policy makers, service providers and researchers working with children, families and communities</a:t>
            </a:r>
            <a:r>
              <a:rPr lang="en-AU" sz="1700" dirty="0" smtClean="0"/>
              <a:t>.</a:t>
            </a:r>
            <a:r>
              <a:rPr lang="en-US" sz="1700" dirty="0"/>
              <a:t> </a:t>
            </a:r>
            <a:r>
              <a:rPr lang="en-US" sz="1700" dirty="0" smtClean="0"/>
              <a:t>CFCA has an issue …</a:t>
            </a:r>
            <a:endParaRPr lang="en-AU" sz="1700" dirty="0"/>
          </a:p>
        </p:txBody>
      </p:sp>
      <p:sp>
        <p:nvSpPr>
          <p:cNvPr id="6" name="Slide Number Placeholder 5"/>
          <p:cNvSpPr>
            <a:spLocks noGrp="1"/>
          </p:cNvSpPr>
          <p:nvPr>
            <p:ph type="sldNum" sz="quarter" idx="12"/>
          </p:nvPr>
        </p:nvSpPr>
        <p:spPr/>
        <p:txBody>
          <a:bodyPr/>
          <a:lstStyle/>
          <a:p>
            <a:fld id="{228855B0-D62E-9E44-B7EF-8E49D31AD382}" type="slidenum">
              <a:rPr lang="en-US" smtClean="0"/>
              <a:t>28</a:t>
            </a:fld>
            <a:endParaRPr lang="en-US" dirty="0"/>
          </a:p>
        </p:txBody>
      </p:sp>
    </p:spTree>
    <p:extLst>
      <p:ext uri="{BB962C8B-B14F-4D97-AF65-F5344CB8AC3E}">
        <p14:creationId xmlns:p14="http://schemas.microsoft.com/office/powerpoint/2010/main" val="11344897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Punishment</a:t>
            </a:r>
            <a:endParaRPr lang="en-US" dirty="0"/>
          </a:p>
        </p:txBody>
      </p:sp>
      <p:sp>
        <p:nvSpPr>
          <p:cNvPr id="3" name="Content Placeholder 2"/>
          <p:cNvSpPr>
            <a:spLocks noGrp="1"/>
          </p:cNvSpPr>
          <p:nvPr>
            <p:ph idx="1"/>
          </p:nvPr>
        </p:nvSpPr>
        <p:spPr/>
        <p:txBody>
          <a:bodyPr>
            <a:normAutofit lnSpcReduction="10000"/>
          </a:bodyPr>
          <a:lstStyle/>
          <a:p>
            <a:pPr marL="722313" indent="-368300"/>
            <a:r>
              <a:rPr lang="en-AU" dirty="0" smtClean="0"/>
              <a:t>Punishment is the imposition of a penalty as retribution for an offence</a:t>
            </a:r>
            <a:endParaRPr lang="en-AU" dirty="0"/>
          </a:p>
          <a:p>
            <a:pPr marL="722313" indent="-368300"/>
            <a:r>
              <a:rPr lang="en-AU" dirty="0" smtClean="0"/>
              <a:t>Punishment has five recognised purposes: deterrence, incapacitation, rehabilitation, retribution, and restitution</a:t>
            </a:r>
          </a:p>
          <a:p>
            <a:pPr marL="722313" indent="-368300"/>
            <a:r>
              <a:rPr lang="en-AU" dirty="0" smtClean="0"/>
              <a:t>Punishment is administered by the government against criminals who have committed a criminal offence against the state</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29</a:t>
            </a:fld>
            <a:endParaRPr lang="en-US" dirty="0"/>
          </a:p>
        </p:txBody>
      </p:sp>
    </p:spTree>
    <p:extLst>
      <p:ext uri="{BB962C8B-B14F-4D97-AF65-F5344CB8AC3E}">
        <p14:creationId xmlns:p14="http://schemas.microsoft.com/office/powerpoint/2010/main" val="640449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957" y="1801881"/>
            <a:ext cx="7931224" cy="3251201"/>
          </a:xfrm>
        </p:spPr>
        <p:txBody>
          <a:bodyPr>
            <a:noAutofit/>
          </a:bodyPr>
          <a:lstStyle/>
          <a:p>
            <a:pPr marL="0" indent="0">
              <a:buNone/>
            </a:pPr>
            <a:r>
              <a:rPr lang="en-AU" sz="2000" dirty="0"/>
              <a:t>The </a:t>
            </a:r>
            <a:r>
              <a:rPr lang="en-AU" sz="2000" dirty="0" smtClean="0"/>
              <a:t>Party </a:t>
            </a:r>
            <a:r>
              <a:rPr lang="en-AU" sz="2000" dirty="0"/>
              <a:t>is busy preparing for the upcoming election. They are troubled by the growing popularity of Family Unity, a new political party that believes marriage failure and family breakdown are responsible for society’s worst problems. Family Unity promise, if elected, to implement legislative reform declaring all present and future marriages permanently binding. They have challenged the major political parties to a TV debate. </a:t>
            </a:r>
          </a:p>
          <a:p>
            <a:pPr marL="0" indent="0">
              <a:buNone/>
            </a:pPr>
            <a:r>
              <a:rPr lang="en-AU" sz="2000" dirty="0"/>
              <a:t>The Liberal Party seeks your </a:t>
            </a:r>
            <a:r>
              <a:rPr lang="en-AU" sz="2000" dirty="0" smtClean="0"/>
              <a:t>assistance.</a:t>
            </a:r>
            <a:endParaRPr lang="en-AU" sz="2000" dirty="0"/>
          </a:p>
        </p:txBody>
      </p:sp>
      <p:sp>
        <p:nvSpPr>
          <p:cNvPr id="10" name="Content Placeholder 2"/>
          <p:cNvSpPr txBox="1">
            <a:spLocks/>
          </p:cNvSpPr>
          <p:nvPr/>
        </p:nvSpPr>
        <p:spPr>
          <a:xfrm>
            <a:off x="749408" y="4529842"/>
            <a:ext cx="7931224" cy="105980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2000" b="1" dirty="0"/>
              <a:t>In groups, prepare a brief debating why marriage should be capable of termination, not be permanently binding. </a:t>
            </a:r>
            <a:r>
              <a:rPr lang="en-AU" sz="2000" b="1" dirty="0" smtClean="0"/>
              <a:t>Include </a:t>
            </a:r>
            <a:r>
              <a:rPr lang="en-AU" sz="2000" b="1" dirty="0"/>
              <a:t>at least three scenarios or case examples in support.</a:t>
            </a:r>
            <a:endParaRPr lang="en-US" sz="2000" b="1" dirty="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345068"/>
            <a:ext cx="7931224" cy="80191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2000" dirty="0"/>
              <a:t>The Liberal Party </a:t>
            </a:r>
            <a:r>
              <a:rPr lang="en-AU" sz="2000" dirty="0" smtClean="0"/>
              <a:t> has a problem …</a:t>
            </a:r>
            <a:endParaRPr lang="en-US" sz="2000" dirty="0" smtClean="0"/>
          </a:p>
        </p:txBody>
      </p:sp>
      <p:sp>
        <p:nvSpPr>
          <p:cNvPr id="6" name="Slide Number Placeholder 5"/>
          <p:cNvSpPr>
            <a:spLocks noGrp="1"/>
          </p:cNvSpPr>
          <p:nvPr>
            <p:ph type="sldNum" sz="quarter" idx="12"/>
          </p:nvPr>
        </p:nvSpPr>
        <p:spPr/>
        <p:txBody>
          <a:bodyPr/>
          <a:lstStyle/>
          <a:p>
            <a:fld id="{228855B0-D62E-9E44-B7EF-8E49D31AD382}" type="slidenum">
              <a:rPr lang="en-US" smtClean="0"/>
              <a:t>3</a:t>
            </a:fld>
            <a:endParaRPr lang="en-US" dirty="0"/>
          </a:p>
        </p:txBody>
      </p:sp>
    </p:spTree>
    <p:extLst>
      <p:ext uri="{BB962C8B-B14F-4D97-AF65-F5344CB8AC3E}">
        <p14:creationId xmlns:p14="http://schemas.microsoft.com/office/powerpoint/2010/main" val="6212598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Compensation</a:t>
            </a:r>
            <a:endParaRPr lang="en-US" dirty="0"/>
          </a:p>
        </p:txBody>
      </p:sp>
      <p:sp>
        <p:nvSpPr>
          <p:cNvPr id="3" name="Content Placeholder 2"/>
          <p:cNvSpPr>
            <a:spLocks noGrp="1"/>
          </p:cNvSpPr>
          <p:nvPr>
            <p:ph idx="1"/>
          </p:nvPr>
        </p:nvSpPr>
        <p:spPr/>
        <p:txBody>
          <a:bodyPr>
            <a:normAutofit fontScale="92500" lnSpcReduction="10000"/>
          </a:bodyPr>
          <a:lstStyle/>
          <a:p>
            <a:pPr marL="722313" indent="-368300"/>
            <a:r>
              <a:rPr lang="en-AU" dirty="0" smtClean="0"/>
              <a:t>Compensation is the award of money or something else in recognition of loss or injury</a:t>
            </a:r>
            <a:endParaRPr lang="en-AU" dirty="0"/>
          </a:p>
          <a:p>
            <a:pPr marL="722313" indent="-368300"/>
            <a:r>
              <a:rPr lang="en-AU" dirty="0" smtClean="0"/>
              <a:t>Compensation or damages for breach of contract are viewed as a ‘substitute’ for performance</a:t>
            </a:r>
          </a:p>
          <a:p>
            <a:pPr marL="722313" indent="-368300"/>
            <a:r>
              <a:rPr lang="en-AU" dirty="0" smtClean="0"/>
              <a:t>The purpose of compensation is to put the plaintiff in the position they would have been in had the contract been performed properly </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30</a:t>
            </a:fld>
            <a:endParaRPr lang="en-US" dirty="0"/>
          </a:p>
        </p:txBody>
      </p:sp>
    </p:spTree>
    <p:extLst>
      <p:ext uri="{BB962C8B-B14F-4D97-AF65-F5344CB8AC3E}">
        <p14:creationId xmlns:p14="http://schemas.microsoft.com/office/powerpoint/2010/main" val="18029146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Punitive Damages</a:t>
            </a:r>
            <a:endParaRPr lang="en-US" dirty="0"/>
          </a:p>
        </p:txBody>
      </p:sp>
      <p:sp>
        <p:nvSpPr>
          <p:cNvPr id="3" name="Content Placeholder 2"/>
          <p:cNvSpPr>
            <a:spLocks noGrp="1"/>
          </p:cNvSpPr>
          <p:nvPr>
            <p:ph idx="1"/>
          </p:nvPr>
        </p:nvSpPr>
        <p:spPr/>
        <p:txBody>
          <a:bodyPr>
            <a:normAutofit lnSpcReduction="10000"/>
          </a:bodyPr>
          <a:lstStyle/>
          <a:p>
            <a:pPr marL="722313" indent="-368300"/>
            <a:r>
              <a:rPr lang="en-AU" dirty="0" smtClean="0"/>
              <a:t>Punitive damages are monetary compensation awarded to punish the defendant for their actions</a:t>
            </a:r>
            <a:endParaRPr lang="en-AU" dirty="0"/>
          </a:p>
          <a:p>
            <a:pPr marL="722313" indent="-368300"/>
            <a:r>
              <a:rPr lang="en-AU" dirty="0" smtClean="0"/>
              <a:t>The objective of contract law is to compensate plaintiffs, not punish defendants</a:t>
            </a:r>
          </a:p>
          <a:p>
            <a:pPr marL="722313" indent="-368300"/>
            <a:r>
              <a:rPr lang="en-AU" dirty="0" smtClean="0"/>
              <a:t>Punitive damages are not awarded by the courts in disputes involving breach of contract </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31</a:t>
            </a:fld>
            <a:endParaRPr lang="en-US" dirty="0"/>
          </a:p>
        </p:txBody>
      </p:sp>
    </p:spTree>
    <p:extLst>
      <p:ext uri="{BB962C8B-B14F-4D97-AF65-F5344CB8AC3E}">
        <p14:creationId xmlns:p14="http://schemas.microsoft.com/office/powerpoint/2010/main" val="35036087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Liquidated Damages</a:t>
            </a:r>
            <a:endParaRPr lang="en-US" dirty="0"/>
          </a:p>
        </p:txBody>
      </p:sp>
      <p:sp>
        <p:nvSpPr>
          <p:cNvPr id="3" name="Content Placeholder 2"/>
          <p:cNvSpPr>
            <a:spLocks noGrp="1"/>
          </p:cNvSpPr>
          <p:nvPr>
            <p:ph idx="1"/>
          </p:nvPr>
        </p:nvSpPr>
        <p:spPr/>
        <p:txBody>
          <a:bodyPr>
            <a:normAutofit fontScale="92500"/>
          </a:bodyPr>
          <a:lstStyle/>
          <a:p>
            <a:pPr marL="722313" indent="-368300"/>
            <a:r>
              <a:rPr lang="en-AU" dirty="0" smtClean="0"/>
              <a:t>Contracting parties can insert a clause into the contract that specifies the amount of damages recoverable by one party if the other breaches the contract</a:t>
            </a:r>
            <a:endParaRPr lang="en-AU" dirty="0"/>
          </a:p>
          <a:p>
            <a:pPr marL="722313" indent="-368300"/>
            <a:r>
              <a:rPr lang="en-AU" dirty="0" smtClean="0"/>
              <a:t>This is called a liquidated damages clause</a:t>
            </a:r>
          </a:p>
          <a:p>
            <a:pPr marL="722313" indent="-368300"/>
            <a:r>
              <a:rPr lang="en-AU" dirty="0" smtClean="0"/>
              <a:t>The amount specified must be a genuine estimate of loss or it will be regarded as a penalty clause and the court will not enforce it</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32</a:t>
            </a:fld>
            <a:endParaRPr lang="en-US" dirty="0"/>
          </a:p>
        </p:txBody>
      </p:sp>
    </p:spTree>
    <p:extLst>
      <p:ext uri="{BB962C8B-B14F-4D97-AF65-F5344CB8AC3E}">
        <p14:creationId xmlns:p14="http://schemas.microsoft.com/office/powerpoint/2010/main" val="42184629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Zeno of Citium pushkin.jpg"/>
          <p:cNvPicPr>
            <a:picLocks noChangeAspect="1" noChangeArrowheads="1"/>
          </p:cNvPicPr>
          <p:nvPr/>
        </p:nvPicPr>
        <p:blipFill rotWithShape="1">
          <a:blip r:embed="rId3">
            <a:extLst>
              <a:ext uri="{28A0092B-C50C-407E-A947-70E740481C1C}">
                <a14:useLocalDpi xmlns:a14="http://schemas.microsoft.com/office/drawing/2010/main" val="0"/>
              </a:ext>
            </a:extLst>
          </a:blip>
          <a:srcRect l="7554" b="32391"/>
          <a:stretch/>
        </p:blipFill>
        <p:spPr bwMode="auto">
          <a:xfrm>
            <a:off x="1311966" y="2947582"/>
            <a:ext cx="1960673" cy="275130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a:spLocks noGrp="1"/>
          </p:cNvSpPr>
          <p:nvPr>
            <p:ph idx="1"/>
          </p:nvPr>
        </p:nvSpPr>
        <p:spPr>
          <a:xfrm>
            <a:off x="457200" y="1600200"/>
            <a:ext cx="8229600" cy="4525963"/>
          </a:xfrm>
        </p:spPr>
        <p:txBody>
          <a:bodyPr>
            <a:normAutofit/>
          </a:bodyPr>
          <a:lstStyle/>
          <a:p>
            <a:pPr marL="814388" indent="-457200"/>
            <a:r>
              <a:rPr lang="en-AU" dirty="0" smtClean="0"/>
              <a:t>What does Hellenistic thinker           Zeno of Citium mean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8" name="Rounded Rectangular Callout 7"/>
          <p:cNvSpPr/>
          <p:nvPr/>
        </p:nvSpPr>
        <p:spPr>
          <a:xfrm>
            <a:off x="3495685" y="3154017"/>
            <a:ext cx="4694157" cy="1722783"/>
          </a:xfrm>
          <a:prstGeom prst="wedgeRoundRectCallout">
            <a:avLst>
              <a:gd name="adj1" fmla="val -58016"/>
              <a:gd name="adj2" fmla="val 34508"/>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Fate is the endless chain of causation, whereby things are; the reason or formula by which the world goes on</a:t>
            </a:r>
            <a:endParaRPr lang="en-AU" sz="2400" dirty="0">
              <a:solidFill>
                <a:schemeClr val="tx1"/>
              </a:solidFill>
              <a:latin typeface="Arial Narrow" panose="020B0606020202030204" pitchFamily="34" charset="0"/>
            </a:endParaRPr>
          </a:p>
        </p:txBody>
      </p:sp>
      <p:sp>
        <p:nvSpPr>
          <p:cNvPr id="6" name="AutoShape 2" descr="Image result for abraham lincol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Slide Number Placeholder 4"/>
          <p:cNvSpPr>
            <a:spLocks noGrp="1"/>
          </p:cNvSpPr>
          <p:nvPr>
            <p:ph type="sldNum" sz="quarter" idx="12"/>
          </p:nvPr>
        </p:nvSpPr>
        <p:spPr/>
        <p:txBody>
          <a:bodyPr/>
          <a:lstStyle/>
          <a:p>
            <a:fld id="{228855B0-D62E-9E44-B7EF-8E49D31AD382}" type="slidenum">
              <a:rPr lang="en-US" smtClean="0"/>
              <a:t>33</a:t>
            </a:fld>
            <a:endParaRPr lang="en-US" dirty="0"/>
          </a:p>
        </p:txBody>
      </p:sp>
    </p:spTree>
    <p:extLst>
      <p:ext uri="{BB962C8B-B14F-4D97-AF65-F5344CB8AC3E}">
        <p14:creationId xmlns:p14="http://schemas.microsoft.com/office/powerpoint/2010/main" val="268256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749408" y="5237745"/>
            <a:ext cx="7931224" cy="65526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700" b="1" dirty="0"/>
              <a:t>In groups, prepare a statement explaining why Derek Bentley should not have been convicted of murder.</a:t>
            </a:r>
            <a:endParaRPr lang="en-US" sz="1700" b="1" dirty="0"/>
          </a:p>
        </p:txBody>
      </p:sp>
      <p:sp>
        <p:nvSpPr>
          <p:cNvPr id="3" name="Content Placeholder 2"/>
          <p:cNvSpPr>
            <a:spLocks noGrp="1"/>
          </p:cNvSpPr>
          <p:nvPr>
            <p:ph idx="1"/>
          </p:nvPr>
        </p:nvSpPr>
        <p:spPr>
          <a:xfrm>
            <a:off x="741957" y="1740322"/>
            <a:ext cx="7931224" cy="3515030"/>
          </a:xfrm>
        </p:spPr>
        <p:txBody>
          <a:bodyPr>
            <a:noAutofit/>
          </a:bodyPr>
          <a:lstStyle/>
          <a:p>
            <a:pPr marL="0" indent="0">
              <a:buNone/>
            </a:pPr>
            <a:r>
              <a:rPr lang="en-AU" sz="1700" dirty="0"/>
              <a:t>The English Court of Appeal is considering the facts of a very old case. </a:t>
            </a:r>
          </a:p>
          <a:p>
            <a:pPr marL="0" indent="0">
              <a:buNone/>
            </a:pPr>
            <a:r>
              <a:rPr lang="en-AU" sz="1700" dirty="0"/>
              <a:t>On 2 November 1952, Derek Bentley and his friend Christopher Craig attempted to burgle a confectionery warehouse in South London. A neighbour saw both men climbing over a gate and called the police. </a:t>
            </a:r>
          </a:p>
          <a:p>
            <a:pPr marL="0" indent="0">
              <a:buNone/>
            </a:pPr>
            <a:r>
              <a:rPr lang="en-AU" sz="1700" dirty="0"/>
              <a:t>Bentley and Craig were eventually cornered by a police officer who asked Craig to surrender his pistol. Bentley told Craig to, “Let him have it.” Craig shot and wounded the police officer then shot and killed another police officer.</a:t>
            </a:r>
          </a:p>
          <a:p>
            <a:pPr marL="0" indent="0">
              <a:buNone/>
            </a:pPr>
            <a:r>
              <a:rPr lang="en-AU" sz="1700" dirty="0"/>
              <a:t>Bentley and Craig were both convicted of murder and on 28 January 1953. Bentley was hanged (Craig was too young to be sentenced to death). Since his execution, Bentley’s family have been fighting a long campaign to have Derek pardoned.</a:t>
            </a:r>
          </a:p>
          <a:p>
            <a:pPr marL="0" indent="0">
              <a:buNone/>
            </a:pPr>
            <a:r>
              <a:rPr lang="en-AU" sz="1700" dirty="0"/>
              <a:t>The English Court of Appeal seeks your advice. </a:t>
            </a:r>
          </a:p>
          <a:p>
            <a:pPr marL="0" indent="0">
              <a:buNone/>
            </a:pPr>
            <a:endParaRPr lang="en-AU" sz="1700" dirty="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376033"/>
            <a:ext cx="7931224" cy="49996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700" dirty="0" smtClean="0"/>
              <a:t>The English Court of Appeal has a problem …</a:t>
            </a:r>
            <a:endParaRPr lang="en-AU" sz="1700" dirty="0"/>
          </a:p>
        </p:txBody>
      </p:sp>
      <p:sp>
        <p:nvSpPr>
          <p:cNvPr id="6" name="Slide Number Placeholder 5"/>
          <p:cNvSpPr>
            <a:spLocks noGrp="1"/>
          </p:cNvSpPr>
          <p:nvPr>
            <p:ph type="sldNum" sz="quarter" idx="12"/>
          </p:nvPr>
        </p:nvSpPr>
        <p:spPr/>
        <p:txBody>
          <a:bodyPr/>
          <a:lstStyle/>
          <a:p>
            <a:fld id="{228855B0-D62E-9E44-B7EF-8E49D31AD382}" type="slidenum">
              <a:rPr lang="en-US" smtClean="0"/>
              <a:t>34</a:t>
            </a:fld>
            <a:endParaRPr lang="en-US" dirty="0"/>
          </a:p>
        </p:txBody>
      </p:sp>
    </p:spTree>
    <p:extLst>
      <p:ext uri="{BB962C8B-B14F-4D97-AF65-F5344CB8AC3E}">
        <p14:creationId xmlns:p14="http://schemas.microsoft.com/office/powerpoint/2010/main" val="12671129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Causation </a:t>
            </a:r>
            <a:r>
              <a:rPr lang="en-US" dirty="0"/>
              <a:t>&amp;</a:t>
            </a:r>
            <a:r>
              <a:rPr lang="en-US" dirty="0" smtClean="0"/>
              <a:t> Remoteness</a:t>
            </a:r>
            <a:endParaRPr lang="en-US" dirty="0"/>
          </a:p>
        </p:txBody>
      </p:sp>
      <p:sp>
        <p:nvSpPr>
          <p:cNvPr id="3" name="Content Placeholder 2"/>
          <p:cNvSpPr>
            <a:spLocks noGrp="1"/>
          </p:cNvSpPr>
          <p:nvPr>
            <p:ph idx="1"/>
          </p:nvPr>
        </p:nvSpPr>
        <p:spPr/>
        <p:txBody>
          <a:bodyPr>
            <a:normAutofit lnSpcReduction="10000"/>
          </a:bodyPr>
          <a:lstStyle/>
          <a:p>
            <a:pPr marL="814388" indent="-457200">
              <a:buFont typeface="Arial" panose="020B0604020202020204" pitchFamily="34" charset="0"/>
              <a:buChar char="•"/>
            </a:pPr>
            <a:r>
              <a:rPr lang="en-AU" dirty="0" smtClean="0"/>
              <a:t>Determining </a:t>
            </a:r>
            <a:r>
              <a:rPr lang="en-AU" dirty="0"/>
              <a:t>the cause of an event can be a difficult </a:t>
            </a:r>
            <a:r>
              <a:rPr lang="en-AU" dirty="0" smtClean="0"/>
              <a:t>and problematic exercise</a:t>
            </a:r>
            <a:endParaRPr lang="en-AU" dirty="0"/>
          </a:p>
          <a:p>
            <a:pPr marL="814388" indent="-457200">
              <a:buFont typeface="Arial" panose="020B0604020202020204" pitchFamily="34" charset="0"/>
              <a:buChar char="•"/>
            </a:pPr>
            <a:r>
              <a:rPr lang="en-AU" dirty="0" smtClean="0"/>
              <a:t>A </a:t>
            </a:r>
            <a:r>
              <a:rPr lang="en-AU" dirty="0"/>
              <a:t>plaintiff seeking compensation for breach of contract must prove that the breach </a:t>
            </a:r>
            <a:r>
              <a:rPr lang="en-AU" dirty="0" smtClean="0"/>
              <a:t>caused </a:t>
            </a:r>
            <a:r>
              <a:rPr lang="en-AU" dirty="0"/>
              <a:t>their </a:t>
            </a:r>
            <a:r>
              <a:rPr lang="en-AU" dirty="0" smtClean="0"/>
              <a:t>losses</a:t>
            </a:r>
            <a:endParaRPr lang="en-AU" dirty="0"/>
          </a:p>
          <a:p>
            <a:pPr marL="814388" indent="-457200">
              <a:buFont typeface="Arial" panose="020B0604020202020204" pitchFamily="34" charset="0"/>
              <a:buChar char="•"/>
            </a:pPr>
            <a:r>
              <a:rPr lang="en-AU" dirty="0" smtClean="0"/>
              <a:t>The </a:t>
            </a:r>
            <a:r>
              <a:rPr lang="en-AU" dirty="0"/>
              <a:t>losses must also be so closely related to the breach that they cannot be said to be too </a:t>
            </a:r>
            <a:r>
              <a:rPr lang="en-AU" dirty="0" smtClean="0"/>
              <a:t>remote: </a:t>
            </a:r>
          </a:p>
          <a:p>
            <a:pPr marL="811213" indent="-454025">
              <a:buNone/>
            </a:pPr>
            <a:r>
              <a:rPr lang="en-AU" dirty="0"/>
              <a:t>	</a:t>
            </a:r>
            <a:r>
              <a:rPr lang="en-AU" dirty="0" smtClean="0"/>
              <a:t>see </a:t>
            </a:r>
            <a:r>
              <a:rPr lang="en-AU" i="1" dirty="0" smtClean="0"/>
              <a:t>Hadley v Baxendale</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35</a:t>
            </a:fld>
            <a:endParaRPr lang="en-US" dirty="0"/>
          </a:p>
        </p:txBody>
      </p:sp>
    </p:spTree>
    <p:extLst>
      <p:ext uri="{BB962C8B-B14F-4D97-AF65-F5344CB8AC3E}">
        <p14:creationId xmlns:p14="http://schemas.microsoft.com/office/powerpoint/2010/main" val="1468215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Losses Recoverable</a:t>
            </a:r>
            <a:endParaRPr lang="en-US" dirty="0"/>
          </a:p>
        </p:txBody>
      </p:sp>
      <p:sp>
        <p:nvSpPr>
          <p:cNvPr id="3" name="Content Placeholder 2"/>
          <p:cNvSpPr>
            <a:spLocks noGrp="1"/>
          </p:cNvSpPr>
          <p:nvPr>
            <p:ph idx="1"/>
          </p:nvPr>
        </p:nvSpPr>
        <p:spPr/>
        <p:txBody>
          <a:bodyPr>
            <a:normAutofit/>
          </a:bodyPr>
          <a:lstStyle/>
          <a:p>
            <a:pPr marL="814388" indent="-457200">
              <a:buFont typeface="Arial" panose="020B0604020202020204" pitchFamily="34" charset="0"/>
              <a:buChar char="•"/>
            </a:pPr>
            <a:r>
              <a:rPr lang="en-AU" dirty="0" smtClean="0"/>
              <a:t>There are two kinds of loss that a plaintiff may recover:</a:t>
            </a:r>
            <a:endParaRPr lang="en-AU" dirty="0"/>
          </a:p>
          <a:p>
            <a:pPr marL="1214438" lvl="1" indent="-457200">
              <a:buFont typeface="Arial" panose="020B0604020202020204" pitchFamily="34" charset="0"/>
              <a:buChar char="•"/>
            </a:pPr>
            <a:r>
              <a:rPr lang="en-AU" dirty="0" smtClean="0"/>
              <a:t>loss arising from the breach of contract in the usual or normal course of things; and</a:t>
            </a:r>
            <a:endParaRPr lang="en-AU" dirty="0"/>
          </a:p>
          <a:p>
            <a:pPr marL="1214438" lvl="1" indent="-457200">
              <a:buFont typeface="Arial" panose="020B0604020202020204" pitchFamily="34" charset="0"/>
              <a:buChar char="•"/>
            </a:pPr>
            <a:r>
              <a:rPr lang="en-AU" dirty="0" smtClean="0"/>
              <a:t>loss arising from special or exceptional circumstances where it can be shown that the defendant had actual knowledge of the plaintiffs special needs:</a:t>
            </a:r>
          </a:p>
          <a:p>
            <a:pPr marL="1254125" lvl="1" indent="-496888">
              <a:buNone/>
            </a:pPr>
            <a:r>
              <a:rPr lang="en-AU" dirty="0"/>
              <a:t>	</a:t>
            </a:r>
            <a:r>
              <a:rPr lang="en-AU" dirty="0" smtClean="0"/>
              <a:t>see </a:t>
            </a:r>
            <a:r>
              <a:rPr lang="en-AU" i="1" dirty="0" smtClean="0"/>
              <a:t>Hadley v Baxendale</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36</a:t>
            </a:fld>
            <a:endParaRPr lang="en-US" dirty="0"/>
          </a:p>
        </p:txBody>
      </p:sp>
    </p:spTree>
    <p:extLst>
      <p:ext uri="{BB962C8B-B14F-4D97-AF65-F5344CB8AC3E}">
        <p14:creationId xmlns:p14="http://schemas.microsoft.com/office/powerpoint/2010/main" val="26082874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smtClean="0"/>
              <a:t>Hadley v Baxendale</a:t>
            </a:r>
            <a:br>
              <a:rPr lang="en-AU" i="1" dirty="0" smtClean="0"/>
            </a:br>
            <a:r>
              <a:rPr lang="en-AU" sz="3100" i="1" dirty="0" smtClean="0"/>
              <a:t>(1854) 156 ER 145</a:t>
            </a:r>
            <a:endParaRPr lang="en-AU" sz="3100" i="1" dirty="0"/>
          </a:p>
        </p:txBody>
      </p:sp>
      <p:sp>
        <p:nvSpPr>
          <p:cNvPr id="3" name="Content Placeholder 2"/>
          <p:cNvSpPr>
            <a:spLocks noGrp="1"/>
          </p:cNvSpPr>
          <p:nvPr>
            <p:ph idx="1"/>
          </p:nvPr>
        </p:nvSpPr>
        <p:spPr/>
        <p:txBody>
          <a:bodyPr>
            <a:noAutofit/>
          </a:bodyPr>
          <a:lstStyle/>
          <a:p>
            <a:r>
              <a:rPr lang="en-AU" sz="1800" dirty="0"/>
              <a:t>A broken crankshaft stopped operation of a </a:t>
            </a:r>
            <a:r>
              <a:rPr lang="en-AU" sz="1800" dirty="0" smtClean="0"/>
              <a:t>mill.</a:t>
            </a:r>
            <a:endParaRPr lang="en-AU" sz="1800" dirty="0"/>
          </a:p>
          <a:p>
            <a:r>
              <a:rPr lang="en-AU" sz="1800" dirty="0"/>
              <a:t>Baxendale was hired to take at the crankshaft to </a:t>
            </a:r>
            <a:r>
              <a:rPr lang="en-AU" sz="1800" dirty="0" smtClean="0"/>
              <a:t>the maker so </a:t>
            </a:r>
            <a:r>
              <a:rPr lang="en-AU" sz="1800" dirty="0"/>
              <a:t>that a new one could be made.</a:t>
            </a:r>
          </a:p>
          <a:p>
            <a:r>
              <a:rPr lang="en-AU" sz="1800" dirty="0"/>
              <a:t>Baxendale was unaware of the importance of the shaft.</a:t>
            </a:r>
          </a:p>
          <a:p>
            <a:r>
              <a:rPr lang="en-AU" sz="1800" dirty="0" smtClean="0"/>
              <a:t>Due to </a:t>
            </a:r>
            <a:r>
              <a:rPr lang="en-AU" sz="1800" dirty="0"/>
              <a:t>Baxendale's neglect, the crankshaft was slow in getting to the </a:t>
            </a:r>
            <a:r>
              <a:rPr lang="en-AU" sz="1800" dirty="0" smtClean="0"/>
              <a:t>maker.</a:t>
            </a:r>
            <a:endParaRPr lang="en-AU" sz="1800" dirty="0"/>
          </a:p>
          <a:p>
            <a:r>
              <a:rPr lang="en-AU" sz="1800" dirty="0"/>
              <a:t>This meant the mill was out of operation for a longer period than it should have been.</a:t>
            </a:r>
          </a:p>
          <a:p>
            <a:r>
              <a:rPr lang="en-AU" sz="1800" dirty="0"/>
              <a:t>The mill </a:t>
            </a:r>
            <a:r>
              <a:rPr lang="en-AU" sz="1800" dirty="0" smtClean="0"/>
              <a:t>owner </a:t>
            </a:r>
            <a:r>
              <a:rPr lang="en-AU" sz="1800" dirty="0"/>
              <a:t>sued Baxendale for loss of profits caused by the delay.</a:t>
            </a:r>
          </a:p>
          <a:p>
            <a:pPr marL="0" indent="0">
              <a:buNone/>
            </a:pPr>
            <a:r>
              <a:rPr lang="en-AU" sz="1800" dirty="0"/>
              <a:t>The court held </a:t>
            </a:r>
            <a:r>
              <a:rPr lang="en-AU" sz="1800" dirty="0" smtClean="0"/>
              <a:t>that:</a:t>
            </a:r>
          </a:p>
          <a:p>
            <a:r>
              <a:rPr lang="en-AU" sz="1800" dirty="0" smtClean="0"/>
              <a:t>It </a:t>
            </a:r>
            <a:r>
              <a:rPr lang="en-AU" sz="1800" dirty="0"/>
              <a:t>was not in the usual course of things that the mill would stop altogether because of </a:t>
            </a:r>
            <a:r>
              <a:rPr lang="en-AU" sz="1800" dirty="0" smtClean="0"/>
              <a:t>a broken crankshaft.</a:t>
            </a:r>
          </a:p>
          <a:p>
            <a:r>
              <a:rPr lang="en-AU" sz="1800" dirty="0" smtClean="0"/>
              <a:t>It </a:t>
            </a:r>
            <a:r>
              <a:rPr lang="en-AU" sz="1800" dirty="0"/>
              <a:t>was reasonably possible that the mill would have a spare shaft, or that it could acquire </a:t>
            </a:r>
            <a:r>
              <a:rPr lang="en-AU" sz="1800" dirty="0" smtClean="0"/>
              <a:t>one.</a:t>
            </a:r>
          </a:p>
          <a:p>
            <a:r>
              <a:rPr lang="en-AU" sz="1800" dirty="0" smtClean="0"/>
              <a:t>The </a:t>
            </a:r>
            <a:r>
              <a:rPr lang="en-AU" sz="1800" dirty="0"/>
              <a:t>mills losses did not flow </a:t>
            </a:r>
            <a:r>
              <a:rPr lang="en-AU" sz="1800" dirty="0" smtClean="0"/>
              <a:t>from </a:t>
            </a:r>
            <a:r>
              <a:rPr lang="en-AU" sz="1800" dirty="0"/>
              <a:t>Baxendale's delay.</a:t>
            </a:r>
          </a:p>
        </p:txBody>
      </p:sp>
      <p:sp>
        <p:nvSpPr>
          <p:cNvPr id="4" name="Slide Number Placeholder 3"/>
          <p:cNvSpPr>
            <a:spLocks noGrp="1"/>
          </p:cNvSpPr>
          <p:nvPr>
            <p:ph type="sldNum" sz="quarter" idx="12"/>
          </p:nvPr>
        </p:nvSpPr>
        <p:spPr/>
        <p:txBody>
          <a:bodyPr/>
          <a:lstStyle/>
          <a:p>
            <a:fld id="{228855B0-D62E-9E44-B7EF-8E49D31AD382}" type="slidenum">
              <a:rPr lang="en-US" smtClean="0"/>
              <a:t>37</a:t>
            </a:fld>
            <a:endParaRPr lang="en-US" dirty="0"/>
          </a:p>
        </p:txBody>
      </p:sp>
    </p:spTree>
    <p:extLst>
      <p:ext uri="{BB962C8B-B14F-4D97-AF65-F5344CB8AC3E}">
        <p14:creationId xmlns:p14="http://schemas.microsoft.com/office/powerpoint/2010/main" val="193249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Privity of Contract</a:t>
            </a:r>
            <a:endParaRPr lang="en-US" dirty="0"/>
          </a:p>
        </p:txBody>
      </p:sp>
      <p:sp>
        <p:nvSpPr>
          <p:cNvPr id="3" name="Content Placeholder 2"/>
          <p:cNvSpPr>
            <a:spLocks noGrp="1"/>
          </p:cNvSpPr>
          <p:nvPr>
            <p:ph idx="1"/>
          </p:nvPr>
        </p:nvSpPr>
        <p:spPr/>
        <p:txBody>
          <a:bodyPr>
            <a:normAutofit/>
          </a:bodyPr>
          <a:lstStyle/>
          <a:p>
            <a:pPr marL="814388" indent="-457200">
              <a:buFont typeface="Arial" panose="020B0604020202020204" pitchFamily="34" charset="0"/>
              <a:buChar char="•"/>
            </a:pPr>
            <a:r>
              <a:rPr lang="en-AU" dirty="0" smtClean="0"/>
              <a:t>Under the privity rule only a party to the contract has any rights under the contract</a:t>
            </a:r>
            <a:endParaRPr lang="en-AU" dirty="0"/>
          </a:p>
          <a:p>
            <a:pPr marL="814388" indent="-457200">
              <a:buFont typeface="Arial" panose="020B0604020202020204" pitchFamily="34" charset="0"/>
              <a:buChar char="•"/>
            </a:pPr>
            <a:r>
              <a:rPr lang="en-AU" dirty="0" smtClean="0"/>
              <a:t>The contract imposes obligations only on the parties to the contract:</a:t>
            </a:r>
          </a:p>
          <a:p>
            <a:pPr marL="811213" indent="-454025">
              <a:buNone/>
            </a:pPr>
            <a:r>
              <a:rPr lang="en-AU" dirty="0"/>
              <a:t>	</a:t>
            </a:r>
            <a:r>
              <a:rPr lang="en-AU" dirty="0" smtClean="0"/>
              <a:t>see </a:t>
            </a:r>
            <a:r>
              <a:rPr lang="en-AU" i="1" dirty="0" smtClean="0"/>
              <a:t>Beswick v Beswick</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38</a:t>
            </a:fld>
            <a:endParaRPr lang="en-US" dirty="0"/>
          </a:p>
        </p:txBody>
      </p:sp>
    </p:spTree>
    <p:extLst>
      <p:ext uri="{BB962C8B-B14F-4D97-AF65-F5344CB8AC3E}">
        <p14:creationId xmlns:p14="http://schemas.microsoft.com/office/powerpoint/2010/main" val="39202344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err="1"/>
              <a:t>Beswick</a:t>
            </a:r>
            <a:r>
              <a:rPr lang="en-AU" i="1" dirty="0"/>
              <a:t> v </a:t>
            </a:r>
            <a:r>
              <a:rPr lang="en-AU" i="1" dirty="0" err="1"/>
              <a:t>Beswick</a:t>
            </a:r>
            <a:r>
              <a:rPr lang="en-AU" i="1" dirty="0"/>
              <a:t> [1968] AC 58</a:t>
            </a:r>
          </a:p>
        </p:txBody>
      </p:sp>
      <p:sp>
        <p:nvSpPr>
          <p:cNvPr id="3" name="Content Placeholder 2"/>
          <p:cNvSpPr>
            <a:spLocks noGrp="1"/>
          </p:cNvSpPr>
          <p:nvPr>
            <p:ph idx="1"/>
          </p:nvPr>
        </p:nvSpPr>
        <p:spPr/>
        <p:txBody>
          <a:bodyPr>
            <a:normAutofit fontScale="77500" lnSpcReduction="20000"/>
          </a:bodyPr>
          <a:lstStyle/>
          <a:p>
            <a:r>
              <a:rPr lang="en-AU" dirty="0" smtClean="0"/>
              <a:t>Peter </a:t>
            </a:r>
            <a:r>
              <a:rPr lang="en-AU" dirty="0" err="1"/>
              <a:t>Beswick</a:t>
            </a:r>
            <a:r>
              <a:rPr lang="en-AU" dirty="0"/>
              <a:t> </a:t>
            </a:r>
            <a:r>
              <a:rPr lang="en-AU" dirty="0" smtClean="0"/>
              <a:t>agreed </a:t>
            </a:r>
            <a:r>
              <a:rPr lang="en-AU" dirty="0"/>
              <a:t>to sell his business to his </a:t>
            </a:r>
            <a:r>
              <a:rPr lang="en-AU" dirty="0" smtClean="0"/>
              <a:t>nephew if </a:t>
            </a:r>
            <a:r>
              <a:rPr lang="en-AU" dirty="0"/>
              <a:t>he paid him a certain sum of money for as long as he lived, and then to pay his wife (the appellant) £5 per week </a:t>
            </a:r>
            <a:r>
              <a:rPr lang="en-AU" dirty="0" smtClean="0"/>
              <a:t>after </a:t>
            </a:r>
            <a:r>
              <a:rPr lang="en-AU" dirty="0"/>
              <a:t>he </a:t>
            </a:r>
            <a:r>
              <a:rPr lang="en-AU" dirty="0" smtClean="0"/>
              <a:t>died.</a:t>
            </a:r>
          </a:p>
          <a:p>
            <a:r>
              <a:rPr lang="en-AU" dirty="0" smtClean="0"/>
              <a:t>He </a:t>
            </a:r>
            <a:r>
              <a:rPr lang="en-AU" dirty="0"/>
              <a:t>died, and the nephew only paid his aunt once before stating that no contract existed between </a:t>
            </a:r>
            <a:r>
              <a:rPr lang="en-AU" dirty="0" smtClean="0"/>
              <a:t>them.</a:t>
            </a:r>
          </a:p>
          <a:p>
            <a:r>
              <a:rPr lang="en-AU" dirty="0" smtClean="0"/>
              <a:t>She </a:t>
            </a:r>
            <a:r>
              <a:rPr lang="en-AU" dirty="0"/>
              <a:t>was also the </a:t>
            </a:r>
            <a:r>
              <a:rPr lang="en-AU" dirty="0" err="1"/>
              <a:t>administratrix</a:t>
            </a:r>
            <a:r>
              <a:rPr lang="en-AU" dirty="0"/>
              <a:t> of her husband's will. </a:t>
            </a:r>
            <a:endParaRPr lang="en-AU" dirty="0" smtClean="0"/>
          </a:p>
          <a:p>
            <a:pPr marL="0" indent="0">
              <a:buNone/>
            </a:pPr>
            <a:r>
              <a:rPr lang="en-AU" dirty="0" smtClean="0"/>
              <a:t>The court decided that:</a:t>
            </a:r>
          </a:p>
          <a:p>
            <a:r>
              <a:rPr lang="en-AU" dirty="0"/>
              <a:t>T</a:t>
            </a:r>
            <a:r>
              <a:rPr lang="en-AU" dirty="0" smtClean="0"/>
              <a:t>he </a:t>
            </a:r>
            <a:r>
              <a:rPr lang="en-AU" dirty="0"/>
              <a:t>aunt had no right to sue her nephew in her own capacity as she was not a party to the contract. </a:t>
            </a:r>
            <a:endParaRPr lang="en-AU" dirty="0" smtClean="0"/>
          </a:p>
          <a:p>
            <a:r>
              <a:rPr lang="en-AU" dirty="0" smtClean="0"/>
              <a:t>However</a:t>
            </a:r>
            <a:r>
              <a:rPr lang="en-AU" dirty="0"/>
              <a:t>, in her capacity as the </a:t>
            </a:r>
            <a:r>
              <a:rPr lang="en-AU" dirty="0" err="1"/>
              <a:t>administratrix</a:t>
            </a:r>
            <a:r>
              <a:rPr lang="en-AU" dirty="0"/>
              <a:t> she </a:t>
            </a:r>
            <a:r>
              <a:rPr lang="en-AU" dirty="0" smtClean="0"/>
              <a:t>was </a:t>
            </a:r>
            <a:r>
              <a:rPr lang="en-AU" dirty="0"/>
              <a:t>able to sue him for the specific performance of his promise that was made in the contract. </a:t>
            </a:r>
          </a:p>
          <a:p>
            <a:pPr marL="357188" indent="0">
              <a:buNone/>
            </a:pP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39</a:t>
            </a:fld>
            <a:endParaRPr lang="en-US" dirty="0"/>
          </a:p>
        </p:txBody>
      </p:sp>
    </p:spTree>
    <p:extLst>
      <p:ext uri="{BB962C8B-B14F-4D97-AF65-F5344CB8AC3E}">
        <p14:creationId xmlns:p14="http://schemas.microsoft.com/office/powerpoint/2010/main" val="58554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Is a marriage a contract?</a:t>
            </a:r>
            <a:endParaRPr lang="en-US" dirty="0"/>
          </a:p>
        </p:txBody>
      </p:sp>
      <p:sp>
        <p:nvSpPr>
          <p:cNvPr id="3" name="Content Placeholder 2"/>
          <p:cNvSpPr>
            <a:spLocks noGrp="1"/>
          </p:cNvSpPr>
          <p:nvPr>
            <p:ph idx="1"/>
          </p:nvPr>
        </p:nvSpPr>
        <p:spPr/>
        <p:txBody>
          <a:bodyPr>
            <a:normAutofit fontScale="92500" lnSpcReduction="10000"/>
          </a:bodyPr>
          <a:lstStyle/>
          <a:p>
            <a:pPr marL="722313" indent="-368300"/>
            <a:r>
              <a:rPr lang="en-AU" dirty="0" smtClean="0"/>
              <a:t>Marriage </a:t>
            </a:r>
            <a:r>
              <a:rPr lang="en-AU" dirty="0"/>
              <a:t>is a social agreement between two people that can end for a variety of </a:t>
            </a:r>
            <a:r>
              <a:rPr lang="en-AU" dirty="0" smtClean="0"/>
              <a:t>reasons</a:t>
            </a:r>
            <a:endParaRPr lang="en-AU" dirty="0"/>
          </a:p>
          <a:p>
            <a:pPr marL="722313" indent="-368300"/>
            <a:r>
              <a:rPr lang="en-AU" dirty="0" smtClean="0"/>
              <a:t>The </a:t>
            </a:r>
            <a:r>
              <a:rPr lang="en-AU" dirty="0"/>
              <a:t>law should facilitate the termination of a marriage </a:t>
            </a:r>
            <a:r>
              <a:rPr lang="en-AU" dirty="0" smtClean="0"/>
              <a:t>when termination is necessary</a:t>
            </a:r>
            <a:endParaRPr lang="en-AU" dirty="0"/>
          </a:p>
          <a:p>
            <a:pPr marL="722313" indent="-368300"/>
            <a:r>
              <a:rPr lang="en-AU" dirty="0" smtClean="0"/>
              <a:t>Contractual relationships, like marriages, </a:t>
            </a:r>
            <a:r>
              <a:rPr lang="en-AU" dirty="0"/>
              <a:t>can become unworkable and must be capable of termination </a:t>
            </a:r>
            <a:r>
              <a:rPr lang="en-AU" dirty="0" smtClean="0"/>
              <a:t>in a way that does not infringe upon the </a:t>
            </a:r>
            <a:r>
              <a:rPr lang="en-AU" dirty="0"/>
              <a:t>contractual rights of one or both </a:t>
            </a:r>
            <a:r>
              <a:rPr lang="en-AU" dirty="0" smtClean="0"/>
              <a:t>parties</a:t>
            </a:r>
            <a:endParaRPr lang="en-US"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4</a:t>
            </a:fld>
            <a:endParaRPr lang="en-US" dirty="0"/>
          </a:p>
        </p:txBody>
      </p:sp>
    </p:spTree>
    <p:extLst>
      <p:ext uri="{BB962C8B-B14F-4D97-AF65-F5344CB8AC3E}">
        <p14:creationId xmlns:p14="http://schemas.microsoft.com/office/powerpoint/2010/main" val="38308468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Problem</a:t>
            </a:r>
            <a:endParaRPr lang="en-AU" dirty="0"/>
          </a:p>
        </p:txBody>
      </p:sp>
      <p:sp>
        <p:nvSpPr>
          <p:cNvPr id="3" name="Content Placeholder 2"/>
          <p:cNvSpPr>
            <a:spLocks noGrp="1"/>
          </p:cNvSpPr>
          <p:nvPr>
            <p:ph idx="1"/>
          </p:nvPr>
        </p:nvSpPr>
        <p:spPr>
          <a:xfrm>
            <a:off x="457200" y="1282046"/>
            <a:ext cx="8229600" cy="5074304"/>
          </a:xfrm>
        </p:spPr>
        <p:txBody>
          <a:bodyPr>
            <a:normAutofit fontScale="62500" lnSpcReduction="20000"/>
          </a:bodyPr>
          <a:lstStyle/>
          <a:p>
            <a:pPr marL="0" indent="0">
              <a:buNone/>
            </a:pPr>
            <a:r>
              <a:rPr lang="en-US" dirty="0"/>
              <a:t>Jerry is addicted to soccer. His </a:t>
            </a:r>
            <a:r>
              <a:rPr lang="en-US" dirty="0" err="1"/>
              <a:t>favourite</a:t>
            </a:r>
            <a:r>
              <a:rPr lang="en-US" dirty="0"/>
              <a:t> team is Liverpool FC. So he </a:t>
            </a:r>
            <a:r>
              <a:rPr lang="en-AU" dirty="0"/>
              <a:t>invented a new program to track and predict soccer scores.</a:t>
            </a:r>
          </a:p>
          <a:p>
            <a:pPr marL="0" indent="0">
              <a:buNone/>
            </a:pPr>
            <a:r>
              <a:rPr lang="en-US" dirty="0"/>
              <a:t> </a:t>
            </a:r>
            <a:endParaRPr lang="en-AU" dirty="0"/>
          </a:p>
          <a:p>
            <a:pPr marL="0" indent="0">
              <a:buNone/>
            </a:pPr>
            <a:r>
              <a:rPr lang="en-US" dirty="0"/>
              <a:t>Every betting company in the world wanted the exclusive use of the program. Ben, who is the CEO of </a:t>
            </a:r>
            <a:r>
              <a:rPr lang="en-US" dirty="0" err="1"/>
              <a:t>Ulose</a:t>
            </a:r>
            <a:r>
              <a:rPr lang="en-US" dirty="0"/>
              <a:t>, offers Jerry a lifetime pass to all Liverpool FC matches in return for exclusive use of the program.</a:t>
            </a:r>
            <a:endParaRPr lang="en-AU" dirty="0"/>
          </a:p>
          <a:p>
            <a:pPr marL="0" indent="0">
              <a:buNone/>
            </a:pPr>
            <a:endParaRPr lang="en-AU" dirty="0"/>
          </a:p>
          <a:p>
            <a:pPr marL="0" indent="0">
              <a:buNone/>
            </a:pPr>
            <a:r>
              <a:rPr lang="en-US" dirty="0"/>
              <a:t>Shortly after he enters this contract with </a:t>
            </a:r>
            <a:r>
              <a:rPr lang="en-US" dirty="0" err="1"/>
              <a:t>Ulose</a:t>
            </a:r>
            <a:r>
              <a:rPr lang="en-US" dirty="0"/>
              <a:t>, Jerry is diagnosed with Motor </a:t>
            </a:r>
            <a:r>
              <a:rPr lang="en-US" dirty="0" err="1"/>
              <a:t>Neurone</a:t>
            </a:r>
            <a:r>
              <a:rPr lang="en-US" dirty="0"/>
              <a:t> disease which means that he cannot travel from Australia to England to attends Liverpool FC matches. Jerry is devastated. He telephones Ben and says:</a:t>
            </a:r>
            <a:endParaRPr lang="en-AU" dirty="0"/>
          </a:p>
          <a:p>
            <a:pPr marL="0" indent="0">
              <a:buNone/>
            </a:pPr>
            <a:r>
              <a:rPr lang="en-US" dirty="0"/>
              <a:t> </a:t>
            </a:r>
            <a:endParaRPr lang="en-AU" dirty="0"/>
          </a:p>
          <a:p>
            <a:pPr marL="400050" lvl="1" indent="0">
              <a:buNone/>
            </a:pPr>
            <a:r>
              <a:rPr lang="en-US" sz="3300" dirty="0"/>
              <a:t>“I took the subject Legal Studies in high school. I remember that contracts can be terminated because of frustration. Well … I’m </a:t>
            </a:r>
            <a:r>
              <a:rPr lang="en-US" sz="3300" i="1" dirty="0"/>
              <a:t>incredibly</a:t>
            </a:r>
            <a:r>
              <a:rPr lang="en-US" sz="3300" dirty="0"/>
              <a:t> frustrated! That means I can terminate the contract.”    </a:t>
            </a:r>
            <a:endParaRPr lang="en-AU" sz="3300" dirty="0"/>
          </a:p>
          <a:p>
            <a:pPr marL="0" indent="0">
              <a:buNone/>
            </a:pPr>
            <a:endParaRPr lang="en-AU" dirty="0"/>
          </a:p>
          <a:p>
            <a:pPr marL="0" indent="0">
              <a:buNone/>
            </a:pPr>
            <a:r>
              <a:rPr lang="en-US" dirty="0" smtClean="0"/>
              <a:t>Ben </a:t>
            </a:r>
            <a:r>
              <a:rPr lang="en-US" dirty="0"/>
              <a:t>says “no” and hangs up the phone. </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pPr/>
              <a:t>40</a:t>
            </a:fld>
            <a:endParaRPr lang="en-US" dirty="0"/>
          </a:p>
        </p:txBody>
      </p:sp>
    </p:spTree>
    <p:extLst>
      <p:ext uri="{BB962C8B-B14F-4D97-AF65-F5344CB8AC3E}">
        <p14:creationId xmlns:p14="http://schemas.microsoft.com/office/powerpoint/2010/main" val="14518580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 1 - Frustration</a:t>
            </a:r>
            <a:endParaRPr lang="en-AU" dirty="0"/>
          </a:p>
        </p:txBody>
      </p:sp>
      <p:sp>
        <p:nvSpPr>
          <p:cNvPr id="3" name="Content Placeholder 2"/>
          <p:cNvSpPr>
            <a:spLocks noGrp="1"/>
          </p:cNvSpPr>
          <p:nvPr>
            <p:ph idx="1"/>
          </p:nvPr>
        </p:nvSpPr>
        <p:spPr/>
        <p:txBody>
          <a:bodyPr>
            <a:normAutofit fontScale="32500" lnSpcReduction="20000"/>
          </a:bodyPr>
          <a:lstStyle/>
          <a:p>
            <a:pPr marL="0" indent="0">
              <a:buNone/>
            </a:pPr>
            <a:r>
              <a:rPr lang="en-US" sz="4300" u="sng" dirty="0"/>
              <a:t>Issue</a:t>
            </a:r>
            <a:endParaRPr lang="en-AU" sz="4300" dirty="0"/>
          </a:p>
          <a:p>
            <a:pPr marL="0" indent="0">
              <a:buNone/>
            </a:pPr>
            <a:r>
              <a:rPr lang="en-US" sz="4300" dirty="0" smtClean="0"/>
              <a:t>Jerry </a:t>
            </a:r>
            <a:r>
              <a:rPr lang="en-US" sz="4300" dirty="0"/>
              <a:t>believes he can terminate the contract because he is feeling frustrated</a:t>
            </a:r>
            <a:r>
              <a:rPr lang="en-US" sz="4300" dirty="0" smtClean="0"/>
              <a:t>.</a:t>
            </a:r>
          </a:p>
          <a:p>
            <a:pPr marL="0" indent="0">
              <a:buNone/>
            </a:pPr>
            <a:r>
              <a:rPr lang="en-US" sz="4300" dirty="0"/>
              <a:t> </a:t>
            </a:r>
            <a:endParaRPr lang="en-AU" sz="4300" dirty="0"/>
          </a:p>
          <a:p>
            <a:pPr marL="0" indent="0">
              <a:buNone/>
            </a:pPr>
            <a:r>
              <a:rPr lang="en-US" sz="4300" u="sng" dirty="0"/>
              <a:t>Rule</a:t>
            </a:r>
            <a:endParaRPr lang="en-AU" sz="4300" dirty="0"/>
          </a:p>
          <a:p>
            <a:pPr marL="0" indent="0">
              <a:buNone/>
            </a:pPr>
            <a:r>
              <a:rPr lang="en-US" sz="4300" dirty="0" smtClean="0"/>
              <a:t>A </a:t>
            </a:r>
            <a:r>
              <a:rPr lang="en-US" sz="4300" dirty="0"/>
              <a:t>contract can be terminated by frustration which means a supervening event beyond the control of the parties has made the contract incapable of performance: see </a:t>
            </a:r>
            <a:r>
              <a:rPr lang="en-US" sz="4300" i="1" dirty="0"/>
              <a:t>Taylor v </a:t>
            </a:r>
            <a:r>
              <a:rPr lang="en-US" sz="4300" i="1" dirty="0" smtClean="0"/>
              <a:t>Caldwell</a:t>
            </a:r>
            <a:endParaRPr lang="en-US" sz="4300" dirty="0"/>
          </a:p>
          <a:p>
            <a:pPr marL="0" indent="0">
              <a:buNone/>
            </a:pPr>
            <a:r>
              <a:rPr lang="en-US" sz="4300" dirty="0"/>
              <a:t> </a:t>
            </a:r>
            <a:endParaRPr lang="en-AU" sz="4300" dirty="0"/>
          </a:p>
          <a:p>
            <a:pPr marL="0" indent="0">
              <a:buNone/>
            </a:pPr>
            <a:r>
              <a:rPr lang="en-US" sz="4300" dirty="0"/>
              <a:t>A contract will not be frustrated because a party regrets their commitment, or faces hardship, inconvenience, or material loss: see </a:t>
            </a:r>
            <a:r>
              <a:rPr lang="en-US" sz="4300" i="1" dirty="0"/>
              <a:t>Davis Contractors Ltd v </a:t>
            </a:r>
            <a:r>
              <a:rPr lang="en-US" sz="4300" i="1" dirty="0" err="1"/>
              <a:t>Fareham</a:t>
            </a:r>
            <a:r>
              <a:rPr lang="en-US" sz="4300" i="1" dirty="0"/>
              <a:t> Urban District Council</a:t>
            </a:r>
            <a:r>
              <a:rPr lang="en-US" sz="4300" dirty="0"/>
              <a:t>  </a:t>
            </a:r>
            <a:endParaRPr lang="en-AU" sz="4300" dirty="0"/>
          </a:p>
          <a:p>
            <a:pPr marL="0" indent="0">
              <a:buNone/>
            </a:pPr>
            <a:endParaRPr lang="en-US" sz="4300" u="sng" dirty="0" smtClean="0"/>
          </a:p>
          <a:p>
            <a:pPr marL="0" indent="0">
              <a:buNone/>
            </a:pPr>
            <a:r>
              <a:rPr lang="en-US" sz="4300" u="sng" dirty="0" smtClean="0"/>
              <a:t>Application</a:t>
            </a:r>
            <a:endParaRPr lang="en-AU" sz="4300" dirty="0"/>
          </a:p>
          <a:p>
            <a:pPr marL="0" indent="0">
              <a:buNone/>
            </a:pPr>
            <a:r>
              <a:rPr lang="en-US" sz="4300" dirty="0" smtClean="0"/>
              <a:t>There </a:t>
            </a:r>
            <a:r>
              <a:rPr lang="en-US" sz="4300" dirty="0"/>
              <a:t>has been no supervening event beyond the control of Ben and Jerry making the contract incapable of performance. Ben can still perform his contractual obligation by supplying Jerry with </a:t>
            </a:r>
            <a:r>
              <a:rPr lang="en-US" sz="4300" dirty="0" smtClean="0"/>
              <a:t>soccer tickets. </a:t>
            </a:r>
            <a:r>
              <a:rPr lang="en-US" sz="4300" dirty="0"/>
              <a:t>It is irrelevant that Jerry can no longer </a:t>
            </a:r>
            <a:r>
              <a:rPr lang="en-US" sz="4300" dirty="0" smtClean="0"/>
              <a:t>travel to the matches. </a:t>
            </a:r>
            <a:endParaRPr lang="en-AU" sz="4300" dirty="0"/>
          </a:p>
          <a:p>
            <a:pPr marL="0" indent="0">
              <a:buNone/>
            </a:pPr>
            <a:r>
              <a:rPr lang="en-US" sz="4300" dirty="0"/>
              <a:t> </a:t>
            </a:r>
            <a:endParaRPr lang="en-AU" sz="4300" dirty="0"/>
          </a:p>
          <a:p>
            <a:pPr marL="0" indent="0">
              <a:buNone/>
            </a:pPr>
            <a:r>
              <a:rPr lang="en-US" sz="4300" dirty="0"/>
              <a:t>Just because Jerry regrets his commitment this does not amount to frustration. Although Jerry may be feeling ‘frustrated’, the general concept of frustration (an emotion like agitation or disappointment) is not the same as the legal concept of frustration</a:t>
            </a:r>
            <a:r>
              <a:rPr lang="en-US" sz="4300" dirty="0" smtClean="0"/>
              <a:t>.</a:t>
            </a:r>
            <a:endParaRPr lang="en-AU" sz="4300" dirty="0"/>
          </a:p>
          <a:p>
            <a:pPr marL="0" indent="0">
              <a:buNone/>
            </a:pPr>
            <a:r>
              <a:rPr lang="en-US" sz="4300" dirty="0"/>
              <a:t> </a:t>
            </a:r>
            <a:endParaRPr lang="en-AU" sz="4300" dirty="0"/>
          </a:p>
          <a:p>
            <a:pPr marL="0" indent="0">
              <a:buNone/>
            </a:pPr>
            <a:r>
              <a:rPr lang="en-US" sz="4300" u="sng" dirty="0"/>
              <a:t>Conclusion</a:t>
            </a:r>
            <a:endParaRPr lang="en-AU" sz="4300" dirty="0"/>
          </a:p>
          <a:p>
            <a:pPr marL="0" indent="0">
              <a:buNone/>
            </a:pPr>
            <a:r>
              <a:rPr lang="en-US" sz="4300" dirty="0" smtClean="0"/>
              <a:t>Jerry </a:t>
            </a:r>
            <a:r>
              <a:rPr lang="en-US" sz="4300" dirty="0"/>
              <a:t>cannot terminate the contract for frustration</a:t>
            </a:r>
            <a:r>
              <a:rPr lang="en-US" sz="4300" dirty="0" smtClean="0"/>
              <a:t>.</a:t>
            </a:r>
            <a:endParaRPr lang="en-AU" dirty="0"/>
          </a:p>
          <a:p>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41</a:t>
            </a:fld>
            <a:endParaRPr lang="en-US" dirty="0"/>
          </a:p>
        </p:txBody>
      </p:sp>
    </p:spTree>
    <p:extLst>
      <p:ext uri="{BB962C8B-B14F-4D97-AF65-F5344CB8AC3E}">
        <p14:creationId xmlns:p14="http://schemas.microsoft.com/office/powerpoint/2010/main" val="87799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 calcmode="lin" valueType="num">
                                      <p:cBhvr additive="base">
                                        <p:cTn id="4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anim calcmode="lin" valueType="num">
                                      <p:cBhvr additive="base">
                                        <p:cTn id="5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How do contracts end?</a:t>
            </a:r>
            <a:endParaRPr lang="en-US" dirty="0"/>
          </a:p>
        </p:txBody>
      </p:sp>
      <p:sp>
        <p:nvSpPr>
          <p:cNvPr id="3" name="Content Placeholder 2"/>
          <p:cNvSpPr>
            <a:spLocks noGrp="1"/>
          </p:cNvSpPr>
          <p:nvPr>
            <p:ph idx="1"/>
          </p:nvPr>
        </p:nvSpPr>
        <p:spPr/>
        <p:txBody>
          <a:bodyPr>
            <a:normAutofit/>
          </a:bodyPr>
          <a:lstStyle/>
          <a:p>
            <a:pPr marL="722313" indent="-368300"/>
            <a:r>
              <a:rPr lang="en-AU" dirty="0" smtClean="0"/>
              <a:t>Performance</a:t>
            </a:r>
            <a:endParaRPr lang="en-AU" dirty="0"/>
          </a:p>
          <a:p>
            <a:pPr marL="722313" indent="-368300"/>
            <a:r>
              <a:rPr lang="en-AU" dirty="0" smtClean="0"/>
              <a:t>Agreement</a:t>
            </a:r>
          </a:p>
          <a:p>
            <a:pPr marL="722313" indent="-368300"/>
            <a:r>
              <a:rPr lang="en-AU" dirty="0" smtClean="0"/>
              <a:t>Frustration</a:t>
            </a:r>
          </a:p>
          <a:p>
            <a:pPr marL="722313" indent="-368300"/>
            <a:r>
              <a:rPr lang="en-AU" sz="3200" dirty="0" smtClean="0"/>
              <a:t>Operation of law</a:t>
            </a:r>
          </a:p>
          <a:p>
            <a:pPr marL="722313" indent="-368300"/>
            <a:r>
              <a:rPr lang="en-AU" dirty="0" smtClean="0"/>
              <a:t>Lapse of time</a:t>
            </a:r>
          </a:p>
          <a:p>
            <a:pPr marL="722313" indent="-368300"/>
            <a:r>
              <a:rPr lang="en-AU" dirty="0" smtClean="0"/>
              <a:t>Breach of contract</a:t>
            </a:r>
            <a:endParaRPr lang="en-US"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5</a:t>
            </a:fld>
            <a:endParaRPr lang="en-US" dirty="0"/>
          </a:p>
        </p:txBody>
      </p:sp>
    </p:spTree>
    <p:extLst>
      <p:ext uri="{BB962C8B-B14F-4D97-AF65-F5344CB8AC3E}">
        <p14:creationId xmlns:p14="http://schemas.microsoft.com/office/powerpoint/2010/main" val="3972789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Performance</a:t>
            </a:r>
            <a:endParaRPr lang="en-US" dirty="0"/>
          </a:p>
        </p:txBody>
      </p:sp>
      <p:sp>
        <p:nvSpPr>
          <p:cNvPr id="3" name="Content Placeholder 2"/>
          <p:cNvSpPr>
            <a:spLocks noGrp="1"/>
          </p:cNvSpPr>
          <p:nvPr>
            <p:ph idx="1"/>
          </p:nvPr>
        </p:nvSpPr>
        <p:spPr/>
        <p:txBody>
          <a:bodyPr>
            <a:normAutofit/>
          </a:bodyPr>
          <a:lstStyle/>
          <a:p>
            <a:pPr marL="814388" indent="-457200"/>
            <a:r>
              <a:rPr lang="en-AU" dirty="0" smtClean="0"/>
              <a:t>A contract usually comes to an end when each party has performed the obligations imposed by the contract</a:t>
            </a:r>
          </a:p>
          <a:p>
            <a:pPr marL="814388" indent="-457200"/>
            <a:r>
              <a:rPr lang="en-AU" dirty="0" smtClean="0"/>
              <a:t>Obligations under the contract must be performed exactly, usually near enough is not good enough: see </a:t>
            </a:r>
            <a:r>
              <a:rPr lang="en-AU" i="1" dirty="0" smtClean="0"/>
              <a:t>In re Moore &amp; Co Ltd and Landauer &amp; Co</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6</a:t>
            </a:fld>
            <a:endParaRPr lang="en-US" dirty="0"/>
          </a:p>
        </p:txBody>
      </p:sp>
    </p:spTree>
    <p:extLst>
      <p:ext uri="{BB962C8B-B14F-4D97-AF65-F5344CB8AC3E}">
        <p14:creationId xmlns:p14="http://schemas.microsoft.com/office/powerpoint/2010/main" val="502550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800" i="1" dirty="0" smtClean="0"/>
              <a:t>Re Moore &amp; Co Ltd v </a:t>
            </a:r>
            <a:r>
              <a:rPr lang="en-AU" sz="2800" i="1" dirty="0" err="1" smtClean="0"/>
              <a:t>Landauer</a:t>
            </a:r>
            <a:r>
              <a:rPr lang="en-AU" sz="2800" i="1" dirty="0" smtClean="0"/>
              <a:t> &amp; Co [1921] 2 KB 519</a:t>
            </a:r>
            <a:endParaRPr lang="en-AU" sz="2800" i="1" dirty="0"/>
          </a:p>
        </p:txBody>
      </p:sp>
      <p:sp>
        <p:nvSpPr>
          <p:cNvPr id="3" name="Content Placeholder 2"/>
          <p:cNvSpPr>
            <a:spLocks noGrp="1"/>
          </p:cNvSpPr>
          <p:nvPr>
            <p:ph idx="1"/>
          </p:nvPr>
        </p:nvSpPr>
        <p:spPr/>
        <p:txBody>
          <a:bodyPr>
            <a:normAutofit fontScale="77500" lnSpcReduction="20000"/>
          </a:bodyPr>
          <a:lstStyle/>
          <a:p>
            <a:r>
              <a:rPr lang="en-AU" dirty="0"/>
              <a:t>The contract called for the sale and delivery of canned fruit packed 30 </a:t>
            </a:r>
            <a:r>
              <a:rPr lang="en-AU" dirty="0" smtClean="0"/>
              <a:t>tins </a:t>
            </a:r>
            <a:r>
              <a:rPr lang="en-AU" dirty="0"/>
              <a:t>to the case.</a:t>
            </a:r>
          </a:p>
          <a:p>
            <a:r>
              <a:rPr lang="en-AU" dirty="0"/>
              <a:t>Half the consignment was packed 24 </a:t>
            </a:r>
            <a:r>
              <a:rPr lang="en-AU" dirty="0" smtClean="0"/>
              <a:t>tins </a:t>
            </a:r>
            <a:r>
              <a:rPr lang="en-AU" dirty="0"/>
              <a:t>to the case.</a:t>
            </a:r>
          </a:p>
          <a:p>
            <a:r>
              <a:rPr lang="en-AU" dirty="0"/>
              <a:t>The buyer refused to accept delivery of any of the </a:t>
            </a:r>
            <a:r>
              <a:rPr lang="en-AU" dirty="0" smtClean="0"/>
              <a:t>goods.</a:t>
            </a:r>
            <a:endParaRPr lang="en-AU" dirty="0"/>
          </a:p>
          <a:p>
            <a:pPr marL="0" indent="0">
              <a:buNone/>
            </a:pPr>
            <a:r>
              <a:rPr lang="en-AU" dirty="0"/>
              <a:t>The court held that</a:t>
            </a:r>
          </a:p>
          <a:p>
            <a:r>
              <a:rPr lang="en-AU" dirty="0" smtClean="0"/>
              <a:t>The requirement that the goods be </a:t>
            </a:r>
            <a:r>
              <a:rPr lang="en-AU" dirty="0"/>
              <a:t>packed 30 </a:t>
            </a:r>
            <a:r>
              <a:rPr lang="en-AU" dirty="0" smtClean="0"/>
              <a:t>tins to </a:t>
            </a:r>
            <a:r>
              <a:rPr lang="en-AU" dirty="0"/>
              <a:t>the </a:t>
            </a:r>
            <a:r>
              <a:rPr lang="en-AU" dirty="0" smtClean="0"/>
              <a:t>case was part of the description.</a:t>
            </a:r>
            <a:endParaRPr lang="en-AU" dirty="0"/>
          </a:p>
          <a:p>
            <a:r>
              <a:rPr lang="en-AU" dirty="0"/>
              <a:t>Therefore, there was a breach of the condition that the goods must correspond with the description by which they were sold.</a:t>
            </a:r>
          </a:p>
          <a:p>
            <a:r>
              <a:rPr lang="en-AU" dirty="0"/>
              <a:t>As it was breach of </a:t>
            </a:r>
            <a:r>
              <a:rPr lang="en-AU" dirty="0" smtClean="0"/>
              <a:t>a condition</a:t>
            </a:r>
            <a:r>
              <a:rPr lang="en-AU" dirty="0"/>
              <a:t>, the buyer was entitled to reject the complete assignment.</a:t>
            </a:r>
          </a:p>
        </p:txBody>
      </p:sp>
      <p:sp>
        <p:nvSpPr>
          <p:cNvPr id="4" name="Slide Number Placeholder 3"/>
          <p:cNvSpPr>
            <a:spLocks noGrp="1"/>
          </p:cNvSpPr>
          <p:nvPr>
            <p:ph type="sldNum" sz="quarter" idx="12"/>
          </p:nvPr>
        </p:nvSpPr>
        <p:spPr/>
        <p:txBody>
          <a:bodyPr/>
          <a:lstStyle/>
          <a:p>
            <a:fld id="{228855B0-D62E-9E44-B7EF-8E49D31AD382}" type="slidenum">
              <a:rPr lang="en-US" smtClean="0"/>
              <a:t>7</a:t>
            </a:fld>
            <a:endParaRPr lang="en-US" dirty="0"/>
          </a:p>
        </p:txBody>
      </p:sp>
    </p:spTree>
    <p:extLst>
      <p:ext uri="{BB962C8B-B14F-4D97-AF65-F5344CB8AC3E}">
        <p14:creationId xmlns:p14="http://schemas.microsoft.com/office/powerpoint/2010/main" val="200344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Agreement</a:t>
            </a:r>
            <a:endParaRPr lang="en-US" dirty="0"/>
          </a:p>
        </p:txBody>
      </p:sp>
      <p:sp>
        <p:nvSpPr>
          <p:cNvPr id="3" name="Content Placeholder 2"/>
          <p:cNvSpPr>
            <a:spLocks noGrp="1"/>
          </p:cNvSpPr>
          <p:nvPr>
            <p:ph idx="1"/>
          </p:nvPr>
        </p:nvSpPr>
        <p:spPr/>
        <p:txBody>
          <a:bodyPr>
            <a:normAutofit/>
          </a:bodyPr>
          <a:lstStyle/>
          <a:p>
            <a:pPr marL="814388" indent="-457200"/>
            <a:r>
              <a:rPr lang="en-AU" dirty="0" smtClean="0"/>
              <a:t>Parties to a contract can agree to terminate the contract</a:t>
            </a:r>
          </a:p>
          <a:p>
            <a:pPr marL="814388" indent="-457200"/>
            <a:r>
              <a:rPr lang="en-AU" dirty="0" smtClean="0"/>
              <a:t>One party may also waive performance of the contract by not insisting on strict compliance</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8</a:t>
            </a:fld>
            <a:endParaRPr lang="en-US" dirty="0"/>
          </a:p>
        </p:txBody>
      </p:sp>
    </p:spTree>
    <p:extLst>
      <p:ext uri="{BB962C8B-B14F-4D97-AF65-F5344CB8AC3E}">
        <p14:creationId xmlns:p14="http://schemas.microsoft.com/office/powerpoint/2010/main" val="1839292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Frustration</a:t>
            </a:r>
            <a:endParaRPr lang="en-US" dirty="0"/>
          </a:p>
        </p:txBody>
      </p:sp>
      <p:sp>
        <p:nvSpPr>
          <p:cNvPr id="3" name="Content Placeholder 2"/>
          <p:cNvSpPr>
            <a:spLocks noGrp="1"/>
          </p:cNvSpPr>
          <p:nvPr>
            <p:ph idx="1"/>
          </p:nvPr>
        </p:nvSpPr>
        <p:spPr/>
        <p:txBody>
          <a:bodyPr>
            <a:normAutofit fontScale="92500" lnSpcReduction="10000"/>
          </a:bodyPr>
          <a:lstStyle/>
          <a:p>
            <a:pPr marL="814388" indent="-457200"/>
            <a:r>
              <a:rPr lang="en-AU" dirty="0" smtClean="0"/>
              <a:t>A contract can be terminated by frustration which means a supervening event beyond the control of the parties has made the contract incapable of performance: </a:t>
            </a:r>
          </a:p>
          <a:p>
            <a:pPr marL="811213" indent="-454025">
              <a:buNone/>
            </a:pPr>
            <a:r>
              <a:rPr lang="en-AU" dirty="0"/>
              <a:t>	</a:t>
            </a:r>
            <a:r>
              <a:rPr lang="en-AU" dirty="0" smtClean="0"/>
              <a:t>see </a:t>
            </a:r>
            <a:r>
              <a:rPr lang="en-AU" i="1" dirty="0" smtClean="0"/>
              <a:t>Taylor v Caldwell</a:t>
            </a:r>
          </a:p>
          <a:p>
            <a:pPr marL="814388" indent="-457200"/>
            <a:r>
              <a:rPr lang="en-AU" dirty="0" smtClean="0"/>
              <a:t>A contract will not be frustrated because a party regrets their commitment, or faces hardship, inconvenience, or material loss: see </a:t>
            </a:r>
            <a:r>
              <a:rPr lang="en-AU" i="1" dirty="0" smtClean="0"/>
              <a:t>Davis Contractors Ltd v Fareham Urban District Council</a:t>
            </a:r>
            <a:endParaRPr lang="en-AU" i="1" dirty="0"/>
          </a:p>
        </p:txBody>
      </p:sp>
      <p:sp>
        <p:nvSpPr>
          <p:cNvPr id="4" name="Slide Number Placeholder 3"/>
          <p:cNvSpPr>
            <a:spLocks noGrp="1"/>
          </p:cNvSpPr>
          <p:nvPr>
            <p:ph type="sldNum" sz="quarter" idx="12"/>
          </p:nvPr>
        </p:nvSpPr>
        <p:spPr/>
        <p:txBody>
          <a:bodyPr/>
          <a:lstStyle/>
          <a:p>
            <a:fld id="{228855B0-D62E-9E44-B7EF-8E49D31AD382}" type="slidenum">
              <a:rPr lang="en-US" smtClean="0"/>
              <a:t>9</a:t>
            </a:fld>
            <a:endParaRPr lang="en-US" dirty="0"/>
          </a:p>
        </p:txBody>
      </p:sp>
    </p:spTree>
    <p:extLst>
      <p:ext uri="{BB962C8B-B14F-4D97-AF65-F5344CB8AC3E}">
        <p14:creationId xmlns:p14="http://schemas.microsoft.com/office/powerpoint/2010/main" val="3893545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K_KBS_PowerPoint_201504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_KBS_PowerPoint_20150424 [Read-Only]" id="{396F0CE7-CC32-4EE6-9226-7B1DF616916B}" vid="{7CEA13C7-FA89-4A3A-BADD-27694C180D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K_KBS_PowerPoint_20150424</Template>
  <TotalTime>6217</TotalTime>
  <Words>2863</Words>
  <Application>Microsoft Office PowerPoint</Application>
  <PresentationFormat>On-screen Show (4:3)</PresentationFormat>
  <Paragraphs>303</Paragraphs>
  <Slides>41</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Arial Narrow</vt:lpstr>
      <vt:lpstr>Calibri</vt:lpstr>
      <vt:lpstr>K_KBS_PowerPoint_20150424</vt:lpstr>
      <vt:lpstr>Contract Law: Termination &amp; Remedies</vt:lpstr>
      <vt:lpstr>Small Group Discussion</vt:lpstr>
      <vt:lpstr>Small Group Challenge</vt:lpstr>
      <vt:lpstr>Is a marriage a contract?</vt:lpstr>
      <vt:lpstr>How do contracts end?</vt:lpstr>
      <vt:lpstr>Performance</vt:lpstr>
      <vt:lpstr>Re Moore &amp; Co Ltd v Landauer &amp; Co [1921] 2 KB 519</vt:lpstr>
      <vt:lpstr>Agreement</vt:lpstr>
      <vt:lpstr>Frustration</vt:lpstr>
      <vt:lpstr>Taylor v Caldwell (1863) 122 ER 309</vt:lpstr>
      <vt:lpstr>Davis Contractors Ltd v Fareham Urban District Council [1956] AC 696</vt:lpstr>
      <vt:lpstr>Operation of law</vt:lpstr>
      <vt:lpstr>Lapse of time</vt:lpstr>
      <vt:lpstr>Breach of contract</vt:lpstr>
      <vt:lpstr>Foran v Wight (1989) 168 CLR 385</vt:lpstr>
      <vt:lpstr>Foran v Wight (1989) 168 CLR 385</vt:lpstr>
      <vt:lpstr>Small Group Discussion</vt:lpstr>
      <vt:lpstr>Small Group Challenge</vt:lpstr>
      <vt:lpstr>Remedies</vt:lpstr>
      <vt:lpstr>What remedies are available?</vt:lpstr>
      <vt:lpstr>Rescission</vt:lpstr>
      <vt:lpstr>Restitution</vt:lpstr>
      <vt:lpstr>Pavey &amp; Matthews P\L v Paul (1987) 162 CLR 221</vt:lpstr>
      <vt:lpstr>Specific Performance</vt:lpstr>
      <vt:lpstr>Injunction</vt:lpstr>
      <vt:lpstr>Lumley v Wagner [1843-60] All Er 368</vt:lpstr>
      <vt:lpstr>Small Group Discussion</vt:lpstr>
      <vt:lpstr>Small Group Challenge</vt:lpstr>
      <vt:lpstr>Punishment</vt:lpstr>
      <vt:lpstr>Compensation</vt:lpstr>
      <vt:lpstr>Punitive Damages</vt:lpstr>
      <vt:lpstr>Liquidated Damages</vt:lpstr>
      <vt:lpstr>Small Group Discussion</vt:lpstr>
      <vt:lpstr>Small Group Challenge</vt:lpstr>
      <vt:lpstr>Causation &amp; Remoteness</vt:lpstr>
      <vt:lpstr>Losses Recoverable</vt:lpstr>
      <vt:lpstr>Hadley v Baxendale (1854) 156 ER 145</vt:lpstr>
      <vt:lpstr>Privity of Contract</vt:lpstr>
      <vt:lpstr>Beswick v Beswick [1968] AC 58</vt:lpstr>
      <vt:lpstr>Problem</vt:lpstr>
      <vt:lpstr>Issue 1 - Frustration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Natalie Murphy</dc:creator>
  <cp:lastModifiedBy>Guy</cp:lastModifiedBy>
  <cp:revision>147</cp:revision>
  <dcterms:created xsi:type="dcterms:W3CDTF">2015-04-24T09:41:14Z</dcterms:created>
  <dcterms:modified xsi:type="dcterms:W3CDTF">2018-04-09T10:17:04Z</dcterms:modified>
</cp:coreProperties>
</file>