
<file path=[Content_Types].xml><?xml version="1.0" encoding="utf-8"?>
<Types xmlns="http://schemas.openxmlformats.org/package/2006/content-types">
  <Default Extension="mp3" ContentType="audio/mpeg"/>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mp4" ContentType="video/mp4"/>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6" r:id="rId2"/>
    <p:sldId id="339" r:id="rId3"/>
    <p:sldId id="259" r:id="rId4"/>
    <p:sldId id="367" r:id="rId5"/>
    <p:sldId id="260" r:id="rId6"/>
    <p:sldId id="323" r:id="rId7"/>
    <p:sldId id="350" r:id="rId8"/>
    <p:sldId id="357" r:id="rId9"/>
    <p:sldId id="351" r:id="rId10"/>
    <p:sldId id="346" r:id="rId11"/>
    <p:sldId id="322" r:id="rId12"/>
    <p:sldId id="295" r:id="rId13"/>
    <p:sldId id="313" r:id="rId14"/>
    <p:sldId id="352" r:id="rId15"/>
    <p:sldId id="342" r:id="rId16"/>
    <p:sldId id="335" r:id="rId17"/>
    <p:sldId id="353" r:id="rId18"/>
    <p:sldId id="361" r:id="rId19"/>
    <p:sldId id="362" r:id="rId20"/>
    <p:sldId id="354" r:id="rId21"/>
    <p:sldId id="360" r:id="rId22"/>
    <p:sldId id="315" r:id="rId23"/>
    <p:sldId id="348" r:id="rId24"/>
    <p:sldId id="314" r:id="rId25"/>
    <p:sldId id="355" r:id="rId26"/>
    <p:sldId id="358" r:id="rId27"/>
    <p:sldId id="359" r:id="rId28"/>
    <p:sldId id="349" r:id="rId29"/>
    <p:sldId id="356"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BA06"/>
    <a:srgbClr val="10F81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62" autoAdjust="0"/>
  </p:normalViewPr>
  <p:slideViewPr>
    <p:cSldViewPr snapToGrid="0" snapToObjects="1">
      <p:cViewPr varScale="1">
        <p:scale>
          <a:sx n="106" d="100"/>
          <a:sy n="106" d="100"/>
        </p:scale>
        <p:origin x="1680" y="11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CA27D4-6CE5-4B31-B959-185B7371AD5E}" type="datetimeFigureOut">
              <a:rPr lang="en-AU" smtClean="0"/>
              <a:t>16/04/2018</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5D600-1EF8-4790-B1D7-C14F4C41A122}" type="slidenum">
              <a:rPr lang="en-AU" smtClean="0"/>
              <a:t>‹#›</a:t>
            </a:fld>
            <a:endParaRPr lang="en-AU" dirty="0"/>
          </a:p>
        </p:txBody>
      </p:sp>
    </p:spTree>
    <p:extLst>
      <p:ext uri="{BB962C8B-B14F-4D97-AF65-F5344CB8AC3E}">
        <p14:creationId xmlns:p14="http://schemas.microsoft.com/office/powerpoint/2010/main" val="202027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75D5D600-1EF8-4790-B1D7-C14F4C41A122}" type="slidenum">
              <a:rPr lang="en-AU" smtClean="0"/>
              <a:t>1</a:t>
            </a:fld>
            <a:endParaRPr lang="en-AU" dirty="0"/>
          </a:p>
        </p:txBody>
      </p:sp>
    </p:spTree>
    <p:extLst>
      <p:ext uri="{BB962C8B-B14F-4D97-AF65-F5344CB8AC3E}">
        <p14:creationId xmlns:p14="http://schemas.microsoft.com/office/powerpoint/2010/main" val="3006939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12</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15</a:t>
            </a:fld>
            <a:endParaRPr lang="en-AU" dirty="0"/>
          </a:p>
        </p:txBody>
      </p:sp>
    </p:spTree>
    <p:extLst>
      <p:ext uri="{BB962C8B-B14F-4D97-AF65-F5344CB8AC3E}">
        <p14:creationId xmlns:p14="http://schemas.microsoft.com/office/powerpoint/2010/main" val="1049556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17</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20</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22</a:t>
            </a:fld>
            <a:endParaRPr lang="en-AU" dirty="0"/>
          </a:p>
        </p:txBody>
      </p:sp>
    </p:spTree>
    <p:extLst>
      <p:ext uri="{BB962C8B-B14F-4D97-AF65-F5344CB8AC3E}">
        <p14:creationId xmlns:p14="http://schemas.microsoft.com/office/powerpoint/2010/main" val="155051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2</a:t>
            </a:fld>
            <a:endParaRPr lang="en-AU" dirty="0"/>
          </a:p>
        </p:txBody>
      </p:sp>
    </p:spTree>
    <p:extLst>
      <p:ext uri="{BB962C8B-B14F-4D97-AF65-F5344CB8AC3E}">
        <p14:creationId xmlns:p14="http://schemas.microsoft.com/office/powerpoint/2010/main" val="39572363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28</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29</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7</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9</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10</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11</a:t>
            </a:fld>
            <a:endParaRPr lang="en-AU" dirty="0"/>
          </a:p>
        </p:txBody>
      </p:sp>
    </p:spTree>
    <p:extLst>
      <p:ext uri="{BB962C8B-B14F-4D97-AF65-F5344CB8AC3E}">
        <p14:creationId xmlns:p14="http://schemas.microsoft.com/office/powerpoint/2010/main" val="1099161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85800" y="6356349"/>
            <a:ext cx="2133600" cy="365125"/>
          </a:xfrm>
        </p:spPr>
        <p:txBody>
          <a:bodyPr/>
          <a:lstStyle>
            <a:lvl1pPr algn="l">
              <a:defRPr/>
            </a:lvl1pPr>
          </a:lstStyle>
          <a:p>
            <a:fld id="{228855B0-D62E-9E44-B7EF-8E49D31AD382}" type="slidenum">
              <a:rPr lang="en-US" smtClean="0"/>
              <a:pPr/>
              <a:t>‹#›</a:t>
            </a:fld>
            <a:endParaRPr lang="en-US" dirty="0"/>
          </a:p>
        </p:txBody>
      </p:sp>
    </p:spTree>
    <p:extLst>
      <p:ext uri="{BB962C8B-B14F-4D97-AF65-F5344CB8AC3E}">
        <p14:creationId xmlns:p14="http://schemas.microsoft.com/office/powerpoint/2010/main" val="3816640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57200" y="6356349"/>
            <a:ext cx="2133600" cy="365125"/>
          </a:xfrm>
        </p:spPr>
        <p:txBody>
          <a:bodyPr/>
          <a:lstStyle>
            <a:lvl1pPr algn="l">
              <a:defRPr/>
            </a:lvl1pPr>
          </a:lstStyle>
          <a:p>
            <a:fld id="{228855B0-D62E-9E44-B7EF-8E49D31AD382}" type="slidenum">
              <a:rPr lang="en-US" smtClean="0"/>
              <a:pPr/>
              <a:t>‹#›</a:t>
            </a:fld>
            <a:endParaRPr lang="en-US" dirty="0"/>
          </a:p>
        </p:txBody>
      </p:sp>
    </p:spTree>
    <p:extLst>
      <p:ext uri="{BB962C8B-B14F-4D97-AF65-F5344CB8AC3E}">
        <p14:creationId xmlns:p14="http://schemas.microsoft.com/office/powerpoint/2010/main" val="12015178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22313" y="6356349"/>
            <a:ext cx="2133600" cy="365125"/>
          </a:xfrm>
        </p:spPr>
        <p:txBody>
          <a:bodyPr/>
          <a:lstStyle>
            <a:lvl1pPr algn="l">
              <a:defRPr/>
            </a:lvl1pPr>
          </a:lstStyle>
          <a:p>
            <a:fld id="{228855B0-D62E-9E44-B7EF-8E49D31AD382}" type="slidenum">
              <a:rPr lang="en-US" smtClean="0"/>
              <a:pPr/>
              <a:t>‹#›</a:t>
            </a:fld>
            <a:endParaRPr lang="en-US" dirty="0"/>
          </a:p>
        </p:txBody>
      </p:sp>
    </p:spTree>
    <p:extLst>
      <p:ext uri="{BB962C8B-B14F-4D97-AF65-F5344CB8AC3E}">
        <p14:creationId xmlns:p14="http://schemas.microsoft.com/office/powerpoint/2010/main" val="38475635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457200" y="6356350"/>
            <a:ext cx="2133600" cy="365125"/>
          </a:xfrm>
        </p:spPr>
        <p:txBody>
          <a:bodyPr/>
          <a:lstStyle>
            <a:lvl1pPr algn="l">
              <a:defRPr/>
            </a:lvl1pPr>
          </a:lstStyle>
          <a:p>
            <a:fld id="{228855B0-D62E-9E44-B7EF-8E49D31AD382}" type="slidenum">
              <a:rPr lang="en-US" smtClean="0"/>
              <a:pPr/>
              <a:t>‹#›</a:t>
            </a:fld>
            <a:endParaRPr lang="en-US" dirty="0"/>
          </a:p>
        </p:txBody>
      </p:sp>
    </p:spTree>
    <p:extLst>
      <p:ext uri="{BB962C8B-B14F-4D97-AF65-F5344CB8AC3E}">
        <p14:creationId xmlns:p14="http://schemas.microsoft.com/office/powerpoint/2010/main" val="10729469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457200" y="6356350"/>
            <a:ext cx="2133600" cy="365125"/>
          </a:xfrm>
        </p:spPr>
        <p:txBody>
          <a:bodyPr/>
          <a:lstStyle>
            <a:lvl1pPr algn="l">
              <a:defRPr/>
            </a:lvl1pPr>
          </a:lstStyle>
          <a:p>
            <a:fld id="{228855B0-D62E-9E44-B7EF-8E49D31AD382}" type="slidenum">
              <a:rPr lang="en-US" smtClean="0"/>
              <a:pPr/>
              <a:t>‹#›</a:t>
            </a:fld>
            <a:endParaRPr lang="en-US" dirty="0"/>
          </a:p>
        </p:txBody>
      </p:sp>
    </p:spTree>
    <p:extLst>
      <p:ext uri="{BB962C8B-B14F-4D97-AF65-F5344CB8AC3E}">
        <p14:creationId xmlns:p14="http://schemas.microsoft.com/office/powerpoint/2010/main" val="23213234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855B0-D62E-9E44-B7EF-8E49D31AD382}" type="slidenum">
              <a:rPr lang="en-US" smtClean="0"/>
              <a:t>‹#›</a:t>
            </a:fld>
            <a:endParaRPr lang="en-US" dirty="0"/>
          </a:p>
        </p:txBody>
      </p:sp>
    </p:spTree>
    <p:extLst>
      <p:ext uri="{BB962C8B-B14F-4D97-AF65-F5344CB8AC3E}">
        <p14:creationId xmlns:p14="http://schemas.microsoft.com/office/powerpoint/2010/main" val="2746729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2.mp4"/><Relationship Id="rId1" Type="http://schemas.microsoft.com/office/2007/relationships/media" Target="../media/media2.mp4"/><Relationship Id="rId5" Type="http://schemas.openxmlformats.org/officeDocument/2006/relationships/image" Target="../media/image7.png"/><Relationship Id="rId4"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slideLayout" Target="../slideLayouts/slideLayout2.xml"/><Relationship Id="rId7" Type="http://schemas.openxmlformats.org/officeDocument/2006/relationships/image" Target="../media/image5.png"/><Relationship Id="rId2" Type="http://schemas.openxmlformats.org/officeDocument/2006/relationships/audio" Target="../media/media1.mp3"/><Relationship Id="rId1" Type="http://schemas.microsoft.com/office/2007/relationships/media" Target="../media/media1.mp3"/><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notesSlide" Target="../notesSlides/notesSlide5.xml"/><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289769" y="1817224"/>
            <a:ext cx="5686425" cy="967567"/>
          </a:xfrm>
          <a:noFill/>
        </p:spPr>
        <p:txBody>
          <a:bodyPr>
            <a:normAutofit/>
          </a:bodyPr>
          <a:lstStyle/>
          <a:p>
            <a:pPr algn="l"/>
            <a:r>
              <a:rPr lang="en-US" dirty="0" smtClean="0">
                <a:solidFill>
                  <a:srgbClr val="000090"/>
                </a:solidFill>
                <a:latin typeface="Arial"/>
                <a:cs typeface="Arial"/>
              </a:rPr>
              <a:t>Law of Torts</a:t>
            </a:r>
            <a:endParaRPr lang="en-US" dirty="0">
              <a:solidFill>
                <a:srgbClr val="000090"/>
              </a:solidFill>
              <a:latin typeface="Arial"/>
              <a:cs typeface="Arial"/>
            </a:endParaRPr>
          </a:p>
        </p:txBody>
      </p:sp>
      <p:sp>
        <p:nvSpPr>
          <p:cNvPr id="5" name="Rectangle 4"/>
          <p:cNvSpPr>
            <a:spLocks noChangeArrowheads="1"/>
          </p:cNvSpPr>
          <p:nvPr/>
        </p:nvSpPr>
        <p:spPr bwMode="auto">
          <a:xfrm>
            <a:off x="3289769" y="3886200"/>
            <a:ext cx="4295775"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20000"/>
              </a:spcBef>
            </a:pPr>
            <a:r>
              <a:rPr lang="en-US" sz="1600" dirty="0" smtClean="0">
                <a:solidFill>
                  <a:srgbClr val="000090"/>
                </a:solidFill>
                <a:latin typeface="Arial"/>
                <a:cs typeface="Arial"/>
              </a:rPr>
              <a:t>Week 5 Lecture</a:t>
            </a:r>
            <a:endParaRPr lang="en-US" sz="1600" dirty="0">
              <a:solidFill>
                <a:srgbClr val="000090"/>
              </a:solidFill>
              <a:latin typeface="Arial"/>
              <a:cs typeface="Arial"/>
            </a:endParaRPr>
          </a:p>
          <a:p>
            <a:pPr>
              <a:spcBef>
                <a:spcPct val="20000"/>
              </a:spcBef>
            </a:pPr>
            <a:endParaRPr lang="en-US" sz="1600" dirty="0">
              <a:solidFill>
                <a:srgbClr val="000090"/>
              </a:solidFill>
              <a:latin typeface="Arial"/>
              <a:cs typeface="Arial"/>
            </a:endParaRPr>
          </a:p>
        </p:txBody>
      </p:sp>
      <p:sp>
        <p:nvSpPr>
          <p:cNvPr id="12" name="Rectangle 3"/>
          <p:cNvSpPr>
            <a:spLocks noGrp="1" noChangeArrowheads="1"/>
          </p:cNvSpPr>
          <p:nvPr>
            <p:ph type="subTitle" idx="1"/>
          </p:nvPr>
        </p:nvSpPr>
        <p:spPr>
          <a:xfrm>
            <a:off x="3289769" y="2860381"/>
            <a:ext cx="6035675" cy="904875"/>
          </a:xfrm>
          <a:noFill/>
        </p:spPr>
        <p:txBody>
          <a:bodyPr>
            <a:normAutofit fontScale="92500" lnSpcReduction="10000"/>
          </a:bodyPr>
          <a:lstStyle/>
          <a:p>
            <a:pPr algn="l"/>
            <a:endParaRPr lang="en-US" sz="2800" dirty="0" smtClean="0">
              <a:solidFill>
                <a:srgbClr val="00AEEF"/>
              </a:solidFill>
              <a:latin typeface="Arial"/>
              <a:cs typeface="Arial"/>
            </a:endParaRPr>
          </a:p>
          <a:p>
            <a:pPr algn="l"/>
            <a:r>
              <a:rPr lang="en-US" sz="2800" dirty="0" smtClean="0">
                <a:solidFill>
                  <a:srgbClr val="00AEEF"/>
                </a:solidFill>
                <a:latin typeface="Arial"/>
                <a:cs typeface="Arial"/>
              </a:rPr>
              <a:t>BUS107 Commercial Law</a:t>
            </a:r>
            <a:endParaRPr lang="en-US" sz="2800" dirty="0">
              <a:solidFill>
                <a:srgbClr val="00AEEF"/>
              </a:solidFill>
              <a:latin typeface="Arial"/>
              <a:cs typeface="Arial"/>
            </a:endParaRPr>
          </a:p>
          <a:p>
            <a:pPr algn="l"/>
            <a:endParaRPr lang="en-US" sz="2800" dirty="0">
              <a:solidFill>
                <a:srgbClr val="00AEEF"/>
              </a:solidFill>
              <a:latin typeface="Arial"/>
              <a:cs typeface="Arial"/>
            </a:endParaRPr>
          </a:p>
        </p:txBody>
      </p:sp>
      <p:sp>
        <p:nvSpPr>
          <p:cNvPr id="2" name="Slide Number Placeholder 1"/>
          <p:cNvSpPr>
            <a:spLocks noGrp="1"/>
          </p:cNvSpPr>
          <p:nvPr>
            <p:ph type="sldNum" sz="quarter" idx="12"/>
          </p:nvPr>
        </p:nvSpPr>
        <p:spPr/>
        <p:txBody>
          <a:bodyPr/>
          <a:lstStyle/>
          <a:p>
            <a:fld id="{228855B0-D62E-9E44-B7EF-8E49D31AD382}" type="slidenum">
              <a:rPr lang="en-US" smtClean="0"/>
              <a:pPr/>
              <a:t>1</a:t>
            </a:fld>
            <a:endParaRPr lang="en-US" dirty="0"/>
          </a:p>
        </p:txBody>
      </p:sp>
    </p:spTree>
    <p:extLst>
      <p:ext uri="{BB962C8B-B14F-4D97-AF65-F5344CB8AC3E}">
        <p14:creationId xmlns:p14="http://schemas.microsoft.com/office/powerpoint/2010/main" val="2568201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682172" y="1088584"/>
            <a:ext cx="5994399" cy="1103086"/>
          </a:xfrm>
          <a:prstGeom prst="wedgeRoundRectCallout">
            <a:avLst>
              <a:gd name="adj1" fmla="val -54197"/>
              <a:gd name="adj2" fmla="val 44053"/>
              <a:gd name="adj3" fmla="val 16667"/>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54013" indent="0">
              <a:buNone/>
            </a:pPr>
            <a:r>
              <a:rPr lang="en-AU" sz="2000" dirty="0" smtClean="0">
                <a:solidFill>
                  <a:schemeClr val="tx1"/>
                </a:solidFill>
              </a:rPr>
              <a:t>But </a:t>
            </a:r>
            <a:r>
              <a:rPr lang="en-AU" sz="2000" dirty="0">
                <a:solidFill>
                  <a:schemeClr val="tx1"/>
                </a:solidFill>
              </a:rPr>
              <a:t>I didn’t realise lighting firecrackers in the schoolyard would burn the children. Honestly</a:t>
            </a:r>
            <a:r>
              <a:rPr lang="en-AU" sz="2000" dirty="0" smtClean="0">
                <a:solidFill>
                  <a:schemeClr val="tx1"/>
                </a:solidFill>
              </a:rPr>
              <a:t>!</a:t>
            </a:r>
            <a:endParaRPr lang="en-AU" sz="2000" dirty="0">
              <a:solidFill>
                <a:schemeClr val="tx1"/>
              </a:solidFill>
            </a:endParaRPr>
          </a:p>
        </p:txBody>
      </p:sp>
      <p:sp>
        <p:nvSpPr>
          <p:cNvPr id="5" name="Rounded Rectangular Callout 4"/>
          <p:cNvSpPr/>
          <p:nvPr/>
        </p:nvSpPr>
        <p:spPr>
          <a:xfrm>
            <a:off x="4945742" y="2336816"/>
            <a:ext cx="3461657" cy="551543"/>
          </a:xfrm>
          <a:prstGeom prst="wedgeRoundRectCallout">
            <a:avLst>
              <a:gd name="adj1" fmla="val 56215"/>
              <a:gd name="adj2" fmla="val 41421"/>
              <a:gd name="adj3" fmla="val 16667"/>
            </a:avLst>
          </a:prstGeom>
          <a:solidFill>
            <a:srgbClr val="06BA0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54013" indent="0">
              <a:buNone/>
            </a:pPr>
            <a:r>
              <a:rPr lang="en-AU" sz="2000" dirty="0" smtClean="0">
                <a:solidFill>
                  <a:schemeClr val="bg1"/>
                </a:solidFill>
              </a:rPr>
              <a:t>Well … you should have</a:t>
            </a:r>
            <a:endParaRPr lang="en-AU" sz="2000" dirty="0">
              <a:solidFill>
                <a:schemeClr val="bg1"/>
              </a:solidFill>
            </a:endParaRPr>
          </a:p>
        </p:txBody>
      </p:sp>
      <p:sp>
        <p:nvSpPr>
          <p:cNvPr id="6" name="Rounded Rectangular Callout 5"/>
          <p:cNvSpPr/>
          <p:nvPr/>
        </p:nvSpPr>
        <p:spPr>
          <a:xfrm>
            <a:off x="682172" y="2917386"/>
            <a:ext cx="1407885" cy="551543"/>
          </a:xfrm>
          <a:prstGeom prst="wedgeRoundRectCallout">
            <a:avLst>
              <a:gd name="adj1" fmla="val -63475"/>
              <a:gd name="adj2" fmla="val 41422"/>
              <a:gd name="adj3" fmla="val 16667"/>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54013" indent="0">
              <a:buNone/>
            </a:pPr>
            <a:r>
              <a:rPr lang="en-AU" sz="2000" dirty="0" smtClean="0">
                <a:solidFill>
                  <a:schemeClr val="tx1"/>
                </a:solidFill>
              </a:rPr>
              <a:t>Why?</a:t>
            </a:r>
            <a:endParaRPr lang="en-AU" sz="2000" dirty="0">
              <a:solidFill>
                <a:schemeClr val="tx1"/>
              </a:solidFill>
            </a:endParaRPr>
          </a:p>
        </p:txBody>
      </p:sp>
      <p:sp>
        <p:nvSpPr>
          <p:cNvPr id="7" name="Rounded Rectangular Callout 6"/>
          <p:cNvSpPr/>
          <p:nvPr/>
        </p:nvSpPr>
        <p:spPr>
          <a:xfrm>
            <a:off x="2830287" y="3548760"/>
            <a:ext cx="5577114" cy="551543"/>
          </a:xfrm>
          <a:prstGeom prst="wedgeRoundRectCallout">
            <a:avLst>
              <a:gd name="adj1" fmla="val 53873"/>
              <a:gd name="adj2" fmla="val 33526"/>
              <a:gd name="adj3" fmla="val 16667"/>
            </a:avLst>
          </a:prstGeom>
          <a:solidFill>
            <a:srgbClr val="06BA0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54013" indent="0">
              <a:buNone/>
            </a:pPr>
            <a:r>
              <a:rPr lang="en-AU" sz="2000" dirty="0" smtClean="0">
                <a:solidFill>
                  <a:schemeClr val="bg1"/>
                </a:solidFill>
              </a:rPr>
              <a:t>Because a </a:t>
            </a:r>
            <a:r>
              <a:rPr lang="en-AU" sz="2000" b="1" dirty="0" smtClean="0">
                <a:solidFill>
                  <a:schemeClr val="bg1"/>
                </a:solidFill>
              </a:rPr>
              <a:t>reasonable person </a:t>
            </a:r>
            <a:r>
              <a:rPr lang="en-AU" sz="2000" dirty="0" smtClean="0">
                <a:solidFill>
                  <a:schemeClr val="bg1"/>
                </a:solidFill>
              </a:rPr>
              <a:t>would have</a:t>
            </a:r>
            <a:endParaRPr lang="en-AU" sz="2000" dirty="0">
              <a:solidFill>
                <a:schemeClr val="bg1"/>
              </a:solidFill>
            </a:endParaRPr>
          </a:p>
        </p:txBody>
      </p:sp>
      <p:sp>
        <p:nvSpPr>
          <p:cNvPr id="8" name="Rounded Rectangular Callout 7"/>
          <p:cNvSpPr/>
          <p:nvPr/>
        </p:nvSpPr>
        <p:spPr>
          <a:xfrm>
            <a:off x="682171" y="4230930"/>
            <a:ext cx="1669143" cy="551543"/>
          </a:xfrm>
          <a:prstGeom prst="wedgeRoundRectCallout">
            <a:avLst>
              <a:gd name="adj1" fmla="val -63475"/>
              <a:gd name="adj2" fmla="val 41422"/>
              <a:gd name="adj3" fmla="val 16667"/>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54013" indent="0">
              <a:buNone/>
            </a:pPr>
            <a:r>
              <a:rPr lang="en-AU" sz="2000" dirty="0" smtClean="0">
                <a:solidFill>
                  <a:schemeClr val="tx1"/>
                </a:solidFill>
              </a:rPr>
              <a:t>A what?</a:t>
            </a:r>
            <a:endParaRPr lang="en-AU" sz="2000" dirty="0">
              <a:solidFill>
                <a:schemeClr val="tx1"/>
              </a:solidFill>
            </a:endParaRPr>
          </a:p>
        </p:txBody>
      </p:sp>
      <p:sp>
        <p:nvSpPr>
          <p:cNvPr id="10" name="Rounded Rectangular Callout 9"/>
          <p:cNvSpPr/>
          <p:nvPr/>
        </p:nvSpPr>
        <p:spPr>
          <a:xfrm>
            <a:off x="1881414" y="4950519"/>
            <a:ext cx="6525987" cy="1103086"/>
          </a:xfrm>
          <a:prstGeom prst="wedgeRoundRectCallout">
            <a:avLst>
              <a:gd name="adj1" fmla="val 53206"/>
              <a:gd name="adj2" fmla="val 33526"/>
              <a:gd name="adj3" fmla="val 16667"/>
            </a:avLst>
          </a:prstGeom>
          <a:solidFill>
            <a:srgbClr val="06BA0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54013" indent="0">
              <a:buNone/>
            </a:pPr>
            <a:r>
              <a:rPr lang="en-AU" sz="2000" dirty="0">
                <a:solidFill>
                  <a:schemeClr val="bg1"/>
                </a:solidFill>
              </a:rPr>
              <a:t>A</a:t>
            </a:r>
            <a:r>
              <a:rPr lang="en-AU" sz="2000" dirty="0" smtClean="0">
                <a:solidFill>
                  <a:schemeClr val="bg1"/>
                </a:solidFill>
              </a:rPr>
              <a:t> </a:t>
            </a:r>
            <a:r>
              <a:rPr lang="en-AU" sz="2000" b="1" dirty="0" smtClean="0">
                <a:solidFill>
                  <a:schemeClr val="bg1"/>
                </a:solidFill>
              </a:rPr>
              <a:t>reasonable person </a:t>
            </a:r>
            <a:r>
              <a:rPr lang="en-AU" sz="2000" dirty="0" smtClean="0">
                <a:solidFill>
                  <a:schemeClr val="bg1"/>
                </a:solidFill>
              </a:rPr>
              <a:t>is a typical community member with the common sense of that community</a:t>
            </a:r>
            <a:endParaRPr lang="en-AU" sz="2000" dirty="0">
              <a:solidFill>
                <a:schemeClr val="bg1"/>
              </a:solidFill>
            </a:endParaRPr>
          </a:p>
        </p:txBody>
      </p:sp>
      <p:pic>
        <p:nvPicPr>
          <p:cNvPr id="3" name="Iphone SMS Tone Original.mp4">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5"/>
          <a:stretch>
            <a:fillRect/>
          </a:stretch>
        </p:blipFill>
        <p:spPr>
          <a:xfrm flipH="1">
            <a:off x="-1805982" y="1257886"/>
            <a:ext cx="1019308" cy="764481"/>
          </a:xfrm>
          <a:prstGeom prst="rect">
            <a:avLst/>
          </a:prstGeom>
        </p:spPr>
      </p:pic>
      <p:pic>
        <p:nvPicPr>
          <p:cNvPr id="11" name="Iphone SMS Tone Original.mp4">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5"/>
          <a:stretch>
            <a:fillRect/>
          </a:stretch>
        </p:blipFill>
        <p:spPr>
          <a:xfrm flipH="1">
            <a:off x="9669738" y="2336816"/>
            <a:ext cx="1019308" cy="764481"/>
          </a:xfrm>
          <a:prstGeom prst="rect">
            <a:avLst/>
          </a:prstGeom>
        </p:spPr>
      </p:pic>
      <p:pic>
        <p:nvPicPr>
          <p:cNvPr id="12" name="Iphone SMS Tone Original.mp4">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5"/>
          <a:stretch>
            <a:fillRect/>
          </a:stretch>
        </p:blipFill>
        <p:spPr>
          <a:xfrm flipH="1">
            <a:off x="-1805982" y="2940203"/>
            <a:ext cx="1019308" cy="764481"/>
          </a:xfrm>
          <a:prstGeom prst="rect">
            <a:avLst/>
          </a:prstGeom>
        </p:spPr>
      </p:pic>
      <p:pic>
        <p:nvPicPr>
          <p:cNvPr id="13" name="Iphone SMS Tone Original.mp4">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5"/>
          <a:stretch>
            <a:fillRect/>
          </a:stretch>
        </p:blipFill>
        <p:spPr>
          <a:xfrm flipH="1">
            <a:off x="9669738" y="3548760"/>
            <a:ext cx="1019308" cy="764481"/>
          </a:xfrm>
          <a:prstGeom prst="rect">
            <a:avLst/>
          </a:prstGeom>
        </p:spPr>
      </p:pic>
      <p:pic>
        <p:nvPicPr>
          <p:cNvPr id="14" name="Iphone SMS Tone Original.mp4">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5"/>
          <a:stretch>
            <a:fillRect/>
          </a:stretch>
        </p:blipFill>
        <p:spPr>
          <a:xfrm flipH="1">
            <a:off x="-1653582" y="4313241"/>
            <a:ext cx="1019308" cy="764481"/>
          </a:xfrm>
          <a:prstGeom prst="rect">
            <a:avLst/>
          </a:prstGeom>
        </p:spPr>
      </p:pic>
      <p:pic>
        <p:nvPicPr>
          <p:cNvPr id="15" name="Iphone SMS Tone Original.mp4">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5"/>
          <a:stretch>
            <a:fillRect/>
          </a:stretch>
        </p:blipFill>
        <p:spPr>
          <a:xfrm flipH="1">
            <a:off x="9669738" y="4978518"/>
            <a:ext cx="1019308" cy="764481"/>
          </a:xfrm>
          <a:prstGeom prst="rect">
            <a:avLst/>
          </a:prstGeom>
        </p:spPr>
      </p:pic>
      <p:sp>
        <p:nvSpPr>
          <p:cNvPr id="2" name="Slide Number Placeholder 1"/>
          <p:cNvSpPr>
            <a:spLocks noGrp="1"/>
          </p:cNvSpPr>
          <p:nvPr>
            <p:ph type="sldNum" sz="quarter" idx="12"/>
          </p:nvPr>
        </p:nvSpPr>
        <p:spPr/>
        <p:txBody>
          <a:bodyPr/>
          <a:lstStyle/>
          <a:p>
            <a:fld id="{228855B0-D62E-9E44-B7EF-8E49D31AD382}" type="slidenum">
              <a:rPr lang="en-US" smtClean="0"/>
              <a:pPr/>
              <a:t>10</a:t>
            </a:fld>
            <a:endParaRPr lang="en-US" dirty="0"/>
          </a:p>
        </p:txBody>
      </p:sp>
    </p:spTree>
    <p:extLst>
      <p:ext uri="{BB962C8B-B14F-4D97-AF65-F5344CB8AC3E}">
        <p14:creationId xmlns:p14="http://schemas.microsoft.com/office/powerpoint/2010/main" val="184691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mediacall" presetSubtype="0" fill="hold" nodeType="withEffect">
                                  <p:stCondLst>
                                    <p:cond delay="0"/>
                                  </p:stCondLst>
                                  <p:childTnLst>
                                    <p:cmd type="call" cmd="togglePause">
                                      <p:cBhvr>
                                        <p:cTn id="8" dur="1" fill="hold"/>
                                        <p:tgtEl>
                                          <p:spTgt spid="3"/>
                                        </p:tgtEl>
                                      </p:cBhvr>
                                    </p:cmd>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2" presetClass="mediacall" presetSubtype="0" fill="hold" nodeType="withEffect">
                                  <p:stCondLst>
                                    <p:cond delay="0"/>
                                  </p:stCondLst>
                                  <p:childTnLst>
                                    <p:cmd type="call" cmd="togglePause">
                                      <p:cBhvr>
                                        <p:cTn id="14" dur="1" fill="hold"/>
                                        <p:tgtEl>
                                          <p:spTgt spid="11"/>
                                        </p:tgtEl>
                                      </p:cBhvr>
                                    </p:cmd>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2" presetClass="mediacall" presetSubtype="0" fill="hold" nodeType="withEffect">
                                  <p:stCondLst>
                                    <p:cond delay="0"/>
                                  </p:stCondLst>
                                  <p:childTnLst>
                                    <p:cmd type="call" cmd="togglePause">
                                      <p:cBhvr>
                                        <p:cTn id="20" dur="1" fill="hold"/>
                                        <p:tgtEl>
                                          <p:spTgt spid="12"/>
                                        </p:tgtEl>
                                      </p:cBhvr>
                                    </p:cmd>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2" presetClass="mediacall" presetSubtype="0" fill="hold" nodeType="withEffect">
                                  <p:stCondLst>
                                    <p:cond delay="0"/>
                                  </p:stCondLst>
                                  <p:childTnLst>
                                    <p:cmd type="call" cmd="togglePause">
                                      <p:cBhvr>
                                        <p:cTn id="26" dur="1" fill="hold"/>
                                        <p:tgtEl>
                                          <p:spTgt spid="13"/>
                                        </p:tgtEl>
                                      </p:cBhvr>
                                    </p:cmd>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2" presetClass="mediacall" presetSubtype="0" fill="hold" nodeType="withEffect">
                                  <p:stCondLst>
                                    <p:cond delay="0"/>
                                  </p:stCondLst>
                                  <p:childTnLst>
                                    <p:cmd type="call" cmd="togglePause">
                                      <p:cBhvr>
                                        <p:cTn id="32" dur="1" fill="hold"/>
                                        <p:tgtEl>
                                          <p:spTgt spid="14"/>
                                        </p:tgtEl>
                                      </p:cBhvr>
                                    </p:cmd>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2" presetClass="mediacall" presetSubtype="0" fill="hold" nodeType="withEffect">
                                  <p:stCondLst>
                                    <p:cond delay="0"/>
                                  </p:stCondLst>
                                  <p:childTnLst>
                                    <p:cmd type="call" cmd="togglePause">
                                      <p:cBhvr>
                                        <p:cTn id="38" dur="1" fill="hold"/>
                                        <p:tgtEl>
                                          <p:spTgt spid="1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39" fill="hold" display="0">
                  <p:stCondLst>
                    <p:cond delay="indefinite"/>
                  </p:stCondLst>
                </p:cTn>
                <p:tgtEl>
                  <p:spTgt spid="3"/>
                </p:tgtEl>
              </p:cMediaNode>
            </p:video>
            <p:video>
              <p:cMediaNode vol="80000">
                <p:cTn id="40" fill="hold" display="0">
                  <p:stCondLst>
                    <p:cond delay="indefinite"/>
                  </p:stCondLst>
                </p:cTn>
                <p:tgtEl>
                  <p:spTgt spid="11"/>
                </p:tgtEl>
              </p:cMediaNode>
            </p:video>
            <p:video>
              <p:cMediaNode vol="80000">
                <p:cTn id="41" fill="hold" display="0">
                  <p:stCondLst>
                    <p:cond delay="indefinite"/>
                  </p:stCondLst>
                </p:cTn>
                <p:tgtEl>
                  <p:spTgt spid="12"/>
                </p:tgtEl>
              </p:cMediaNode>
            </p:video>
            <p:video>
              <p:cMediaNode vol="80000">
                <p:cTn id="42" fill="hold" display="0">
                  <p:stCondLst>
                    <p:cond delay="indefinite"/>
                  </p:stCondLst>
                </p:cTn>
                <p:tgtEl>
                  <p:spTgt spid="13"/>
                </p:tgtEl>
              </p:cMediaNode>
            </p:video>
            <p:video>
              <p:cMediaNode vol="80000">
                <p:cTn id="43" fill="hold" display="0">
                  <p:stCondLst>
                    <p:cond delay="indefinite"/>
                  </p:stCondLst>
                </p:cTn>
                <p:tgtEl>
                  <p:spTgt spid="14"/>
                </p:tgtEl>
              </p:cMediaNode>
            </p:video>
            <p:video>
              <p:cMediaNode vol="80000">
                <p:cTn id="44" fill="hold" display="0">
                  <p:stCondLst>
                    <p:cond delay="indefinite"/>
                  </p:stCondLst>
                </p:cTn>
                <p:tgtEl>
                  <p:spTgt spid="15"/>
                </p:tgtEl>
              </p:cMediaNode>
            </p:video>
          </p:childTnLst>
        </p:cTn>
      </p:par>
    </p:tnLst>
    <p:bldLst>
      <p:bldP spid="4" grpId="0" animBg="1"/>
      <p:bldP spid="5" grpId="0" animBg="1"/>
      <p:bldP spid="6" grpId="0" animBg="1"/>
      <p:bldP spid="7" grpId="0" animBg="1"/>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p:cNvSpPr>
          <p:nvPr>
            <p:ph idx="1"/>
          </p:nvPr>
        </p:nvSpPr>
        <p:spPr>
          <a:xfrm>
            <a:off x="457200" y="1600200"/>
            <a:ext cx="8229600" cy="4525963"/>
          </a:xfrm>
        </p:spPr>
        <p:txBody>
          <a:bodyPr>
            <a:normAutofit/>
          </a:bodyPr>
          <a:lstStyle/>
          <a:p>
            <a:pPr marL="814388" indent="-457200"/>
            <a:r>
              <a:rPr lang="en-AU" dirty="0" smtClean="0"/>
              <a:t>Do you agree with</a:t>
            </a:r>
            <a:r>
              <a:rPr lang="en-AU" dirty="0"/>
              <a:t> </a:t>
            </a:r>
            <a:r>
              <a:rPr lang="en-AU" dirty="0" smtClean="0"/>
              <a:t>German statesman </a:t>
            </a:r>
            <a:r>
              <a:rPr lang="en-AU" dirty="0"/>
              <a:t>Johann Wolfgang von </a:t>
            </a:r>
            <a:r>
              <a:rPr lang="en-AU" dirty="0" smtClean="0"/>
              <a:t>Goethe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Rounded Rectangular Callout 7"/>
          <p:cNvSpPr/>
          <p:nvPr/>
        </p:nvSpPr>
        <p:spPr>
          <a:xfrm>
            <a:off x="1828801" y="3486465"/>
            <a:ext cx="4216399" cy="903135"/>
          </a:xfrm>
          <a:prstGeom prst="wedgeRoundRectCallout">
            <a:avLst>
              <a:gd name="adj1" fmla="val 61672"/>
              <a:gd name="adj2" fmla="val 72808"/>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Precaution is better than cure</a:t>
            </a:r>
            <a:endParaRPr lang="en-AU" sz="2400" dirty="0">
              <a:solidFill>
                <a:schemeClr val="tx1"/>
              </a:solidFill>
              <a:latin typeface="Arial Narrow" panose="020B0606020202030204" pitchFamily="34" charset="0"/>
            </a:endParaRPr>
          </a:p>
        </p:txBody>
      </p:sp>
      <p:sp>
        <p:nvSpPr>
          <p:cNvPr id="6" name="AutoShape 2" descr="Image result for abraham lincol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pic>
        <p:nvPicPr>
          <p:cNvPr id="3074" name="Picture 2" descr="Image result for Johann Wolfgang von Goethe"/>
          <p:cNvPicPr>
            <a:picLocks noChangeAspect="1" noChangeArrowheads="1"/>
          </p:cNvPicPr>
          <p:nvPr/>
        </p:nvPicPr>
        <p:blipFill rotWithShape="1">
          <a:blip r:embed="rId3">
            <a:extLst>
              <a:ext uri="{28A0092B-C50C-407E-A947-70E740481C1C}">
                <a14:useLocalDpi xmlns:a14="http://schemas.microsoft.com/office/drawing/2010/main" val="0"/>
              </a:ext>
            </a:extLst>
          </a:blip>
          <a:srcRect l="3226" r="3226" b="6105"/>
          <a:stretch/>
        </p:blipFill>
        <p:spPr bwMode="auto">
          <a:xfrm>
            <a:off x="6255657" y="3128820"/>
            <a:ext cx="1929042" cy="2581600"/>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228855B0-D62E-9E44-B7EF-8E49D31AD382}" type="slidenum">
              <a:rPr lang="en-US" smtClean="0"/>
              <a:pPr/>
              <a:t>11</a:t>
            </a:fld>
            <a:endParaRPr lang="en-US" dirty="0"/>
          </a:p>
        </p:txBody>
      </p:sp>
    </p:spTree>
    <p:extLst>
      <p:ext uri="{BB962C8B-B14F-4D97-AF65-F5344CB8AC3E}">
        <p14:creationId xmlns:p14="http://schemas.microsoft.com/office/powerpoint/2010/main" val="294555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0228" y="1600200"/>
            <a:ext cx="7990114" cy="4525963"/>
          </a:xfrm>
        </p:spPr>
        <p:txBody>
          <a:bodyPr>
            <a:noAutofit/>
          </a:bodyPr>
          <a:lstStyle/>
          <a:p>
            <a:pPr marL="0" indent="0">
              <a:spcAft>
                <a:spcPts val="600"/>
              </a:spcAft>
              <a:buNone/>
            </a:pPr>
            <a:r>
              <a:rPr lang="en-AU" sz="2400" dirty="0"/>
              <a:t>On 24 March 2015, Germanwings co-pilot Andreas Lubitz intentionally crashed a plane in the French Alps killing all 144 passengers and 6 crew members. According to French and German prosecutors, Lubitz locked the pilot out of the cockpit after he left to use the toilet</a:t>
            </a:r>
            <a:r>
              <a:rPr lang="en-AU" sz="2400" dirty="0" smtClean="0"/>
              <a:t>.</a:t>
            </a:r>
            <a:r>
              <a:rPr lang="en-AU" sz="2400" dirty="0"/>
              <a:t/>
            </a:r>
            <a:br>
              <a:rPr lang="en-AU" sz="2400" dirty="0"/>
            </a:br>
            <a:r>
              <a:rPr lang="en-AU" sz="2400" dirty="0"/>
              <a:t>In response to the incident, aviation authorities in Australia implemented new regulations that require at least two authorised personnel in the cockpit at all times</a:t>
            </a:r>
            <a:r>
              <a:rPr lang="en-AU" sz="2400" dirty="0" smtClean="0"/>
              <a:t>.</a:t>
            </a:r>
          </a:p>
          <a:p>
            <a:pPr marL="0" indent="0">
              <a:spcAft>
                <a:spcPts val="600"/>
              </a:spcAft>
              <a:buNone/>
            </a:pPr>
            <a:r>
              <a:rPr lang="en-AU" sz="2400" b="1" dirty="0" smtClean="0"/>
              <a:t>In </a:t>
            </a:r>
            <a:r>
              <a:rPr lang="en-AU" sz="2400" b="1" dirty="0"/>
              <a:t>groups, consider whether or not the new regulations will be an effective precaution to stop a similar incident from happening again.</a:t>
            </a:r>
            <a:endParaRPr lang="en-US" b="1" dirty="0" smtClean="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Slide Number Placeholder 4"/>
          <p:cNvSpPr>
            <a:spLocks noGrp="1"/>
          </p:cNvSpPr>
          <p:nvPr>
            <p:ph type="sldNum" sz="quarter" idx="12"/>
          </p:nvPr>
        </p:nvSpPr>
        <p:spPr/>
        <p:txBody>
          <a:bodyPr/>
          <a:lstStyle/>
          <a:p>
            <a:fld id="{228855B0-D62E-9E44-B7EF-8E49D31AD382}" type="slidenum">
              <a:rPr lang="en-US" smtClean="0"/>
              <a:pPr/>
              <a:t>12</a:t>
            </a:fld>
            <a:endParaRPr lang="en-US" dirty="0"/>
          </a:p>
        </p:txBody>
      </p:sp>
    </p:spTree>
    <p:extLst>
      <p:ext uri="{BB962C8B-B14F-4D97-AF65-F5344CB8AC3E}">
        <p14:creationId xmlns:p14="http://schemas.microsoft.com/office/powerpoint/2010/main" val="1949944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Calculating Risk</a:t>
            </a:r>
            <a:endParaRPr lang="en-US" dirty="0"/>
          </a:p>
        </p:txBody>
      </p:sp>
      <p:sp>
        <p:nvSpPr>
          <p:cNvPr id="3" name="Content Placeholder 2"/>
          <p:cNvSpPr>
            <a:spLocks noGrp="1"/>
          </p:cNvSpPr>
          <p:nvPr>
            <p:ph idx="1"/>
          </p:nvPr>
        </p:nvSpPr>
        <p:spPr/>
        <p:txBody>
          <a:bodyPr>
            <a:normAutofit lnSpcReduction="10000"/>
          </a:bodyPr>
          <a:lstStyle/>
          <a:p>
            <a:pPr marL="900113" indent="-536575"/>
            <a:r>
              <a:rPr lang="en-AU" dirty="0"/>
              <a:t>Every action we take carries some degree of potential risk to ourselves and to </a:t>
            </a:r>
            <a:r>
              <a:rPr lang="en-AU" dirty="0" smtClean="0"/>
              <a:t>others</a:t>
            </a:r>
            <a:endParaRPr lang="en-AU" dirty="0"/>
          </a:p>
          <a:p>
            <a:pPr marL="900113" indent="-536575"/>
            <a:r>
              <a:rPr lang="en-AU" dirty="0" smtClean="0"/>
              <a:t>Risk </a:t>
            </a:r>
            <a:r>
              <a:rPr lang="en-AU" dirty="0"/>
              <a:t>can be categorised according to seriousness: insignificant, low, medium, high, </a:t>
            </a:r>
            <a:r>
              <a:rPr lang="en-AU" dirty="0" smtClean="0"/>
              <a:t>extreme</a:t>
            </a:r>
            <a:endParaRPr lang="en-AU" dirty="0"/>
          </a:p>
          <a:p>
            <a:pPr marL="900113" indent="-536575"/>
            <a:r>
              <a:rPr lang="en-AU" dirty="0" smtClean="0"/>
              <a:t>Risk </a:t>
            </a:r>
            <a:r>
              <a:rPr lang="en-AU" dirty="0"/>
              <a:t>can be determined by assessing the likelihood of occurrence and the seriousness of the </a:t>
            </a:r>
            <a:r>
              <a:rPr lang="en-AU" dirty="0" smtClean="0"/>
              <a:t>consequences</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13</a:t>
            </a:fld>
            <a:endParaRPr lang="en-US" dirty="0"/>
          </a:p>
        </p:txBody>
      </p:sp>
    </p:spTree>
    <p:extLst>
      <p:ext uri="{BB962C8B-B14F-4D97-AF65-F5344CB8AC3E}">
        <p14:creationId xmlns:p14="http://schemas.microsoft.com/office/powerpoint/2010/main" val="3454317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Standard of Care</a:t>
            </a:r>
            <a:endParaRPr lang="en-US" dirty="0"/>
          </a:p>
        </p:txBody>
      </p:sp>
      <p:sp>
        <p:nvSpPr>
          <p:cNvPr id="3" name="Content Placeholder 2"/>
          <p:cNvSpPr>
            <a:spLocks noGrp="1"/>
          </p:cNvSpPr>
          <p:nvPr>
            <p:ph idx="1"/>
          </p:nvPr>
        </p:nvSpPr>
        <p:spPr/>
        <p:txBody>
          <a:bodyPr>
            <a:normAutofit fontScale="92500"/>
          </a:bodyPr>
          <a:lstStyle/>
          <a:p>
            <a:pPr marL="900113" indent="-536575"/>
            <a:r>
              <a:rPr lang="en-AU" dirty="0"/>
              <a:t>We are expected to take reasonable precautions to prevent our actions from causing injury to other </a:t>
            </a:r>
            <a:r>
              <a:rPr lang="en-AU" dirty="0" smtClean="0"/>
              <a:t>people</a:t>
            </a:r>
            <a:endParaRPr lang="en-AU" dirty="0"/>
          </a:p>
          <a:p>
            <a:pPr marL="900113" indent="-536575"/>
            <a:r>
              <a:rPr lang="en-AU" dirty="0" smtClean="0"/>
              <a:t>Your actions will fail to meet the standard of care and breach your duty of care to your neighbour if the risk of injury was reasonably forseeable, not insignificant, and you failed to take reasonable precautions: see </a:t>
            </a:r>
            <a:r>
              <a:rPr lang="en-AU" i="1" dirty="0" smtClean="0"/>
              <a:t>Civil Liability Acts</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14</a:t>
            </a:fld>
            <a:endParaRPr lang="en-US" dirty="0"/>
          </a:p>
        </p:txBody>
      </p:sp>
    </p:spTree>
    <p:extLst>
      <p:ext uri="{BB962C8B-B14F-4D97-AF65-F5344CB8AC3E}">
        <p14:creationId xmlns:p14="http://schemas.microsoft.com/office/powerpoint/2010/main" val="3493395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ralph waldo emerson"/>
          <p:cNvPicPr>
            <a:picLocks noChangeAspect="1" noChangeArrowheads="1"/>
          </p:cNvPicPr>
          <p:nvPr/>
        </p:nvPicPr>
        <p:blipFill rotWithShape="1">
          <a:blip r:embed="rId3">
            <a:extLst>
              <a:ext uri="{28A0092B-C50C-407E-A947-70E740481C1C}">
                <a14:useLocalDpi xmlns:a14="http://schemas.microsoft.com/office/drawing/2010/main" val="0"/>
              </a:ext>
            </a:extLst>
          </a:blip>
          <a:srcRect l="14671" t="1617" r="16784" b="7160"/>
          <a:stretch/>
        </p:blipFill>
        <p:spPr bwMode="auto">
          <a:xfrm>
            <a:off x="1307669" y="2872450"/>
            <a:ext cx="2034277" cy="2707343"/>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a:spLocks noGrp="1"/>
          </p:cNvSpPr>
          <p:nvPr>
            <p:ph idx="1"/>
          </p:nvPr>
        </p:nvSpPr>
        <p:spPr>
          <a:xfrm>
            <a:off x="457200" y="1600200"/>
            <a:ext cx="8229600" cy="4525963"/>
          </a:xfrm>
        </p:spPr>
        <p:txBody>
          <a:bodyPr>
            <a:normAutofit/>
          </a:bodyPr>
          <a:lstStyle/>
          <a:p>
            <a:pPr marL="814388" indent="-457200"/>
            <a:r>
              <a:rPr lang="en-AU" dirty="0" smtClean="0"/>
              <a:t>What does American poet Ralph Waldo Emerson mean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Rounded Rectangular Callout 7"/>
          <p:cNvSpPr/>
          <p:nvPr/>
        </p:nvSpPr>
        <p:spPr>
          <a:xfrm>
            <a:off x="3818514" y="3280229"/>
            <a:ext cx="3874057" cy="1478197"/>
          </a:xfrm>
          <a:prstGeom prst="wedgeRoundRectCallout">
            <a:avLst>
              <a:gd name="adj1" fmla="val -65193"/>
              <a:gd name="adj2" fmla="val 42081"/>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Shallow men believe in luck.</a:t>
            </a:r>
          </a:p>
          <a:p>
            <a:pPr algn="ctr" fontAlgn="base"/>
            <a:r>
              <a:rPr lang="en-AU" sz="2400" dirty="0" smtClean="0">
                <a:solidFill>
                  <a:schemeClr val="tx1"/>
                </a:solidFill>
                <a:latin typeface="Arial Narrow" panose="020B0606020202030204" pitchFamily="34" charset="0"/>
              </a:rPr>
              <a:t>Strong men believe in cause and effect</a:t>
            </a:r>
            <a:endParaRPr lang="en-AU" sz="2400" dirty="0">
              <a:solidFill>
                <a:schemeClr val="tx1"/>
              </a:solidFill>
              <a:latin typeface="Arial Narrow" panose="020B0606020202030204" pitchFamily="34" charset="0"/>
            </a:endParaRPr>
          </a:p>
        </p:txBody>
      </p:sp>
      <p:sp>
        <p:nvSpPr>
          <p:cNvPr id="6" name="AutoShape 2" descr="Image result for abraham lincol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3" name="Slide Number Placeholder 2"/>
          <p:cNvSpPr>
            <a:spLocks noGrp="1"/>
          </p:cNvSpPr>
          <p:nvPr>
            <p:ph type="sldNum" sz="quarter" idx="12"/>
          </p:nvPr>
        </p:nvSpPr>
        <p:spPr/>
        <p:txBody>
          <a:bodyPr/>
          <a:lstStyle/>
          <a:p>
            <a:fld id="{228855B0-D62E-9E44-B7EF-8E49D31AD382}" type="slidenum">
              <a:rPr lang="en-US" smtClean="0"/>
              <a:pPr/>
              <a:t>15</a:t>
            </a:fld>
            <a:endParaRPr lang="en-US" dirty="0"/>
          </a:p>
        </p:txBody>
      </p:sp>
    </p:spTree>
    <p:extLst>
      <p:ext uri="{BB962C8B-B14F-4D97-AF65-F5344CB8AC3E}">
        <p14:creationId xmlns:p14="http://schemas.microsoft.com/office/powerpoint/2010/main" val="355614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5174" y="1600200"/>
            <a:ext cx="7921625" cy="4541520"/>
          </a:xfrm>
        </p:spPr>
        <p:txBody>
          <a:bodyPr>
            <a:noAutofit/>
          </a:bodyPr>
          <a:lstStyle/>
          <a:p>
            <a:pPr marL="0" indent="0">
              <a:buNone/>
            </a:pPr>
            <a:r>
              <a:rPr lang="en-AU" sz="2000" dirty="0"/>
              <a:t>On a sunny morning in 1943 a black South African woman and her young son were out walking in Sophiatown, the slum they lived in near Johannesburg. A white priest named Trevor Huddleston tipped his hat towards the woman as he passed, a small but extremely unconventional gesture of courtesy between two races separated by apartheid. But the boy never forgot it. To him it suggested that not all white people were oppressive. He grew up to become an instrumental activist in the struggle against apartheid and headed the Truth and Reconciliation Commission. He won the Nobel Peace Prize in 1984 for his efforts in resolving and ending apartheid</a:t>
            </a:r>
            <a:r>
              <a:rPr lang="en-AU" sz="2000" dirty="0" smtClean="0"/>
              <a:t>.</a:t>
            </a:r>
          </a:p>
          <a:p>
            <a:pPr marL="0" indent="0">
              <a:buNone/>
            </a:pPr>
            <a:endParaRPr lang="en-AU" sz="2000" dirty="0"/>
          </a:p>
          <a:p>
            <a:pPr marL="0" indent="0">
              <a:buNone/>
            </a:pPr>
            <a:r>
              <a:rPr lang="en-AU" sz="2000" b="1" dirty="0" smtClean="0"/>
              <a:t>In groups, discuss whether Trevor Huddleston’s gesture caused apartheid to end in South Africa. </a:t>
            </a:r>
            <a:endParaRPr lang="en-US" sz="2000" b="1" dirty="0" smtClean="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AutoShape 2" descr="Child Family Community Austral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6" name="AutoShape 4" descr="Child Family Community Australia"/>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7" name="AutoShape 6" descr="Child Family Community Australia"/>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AutoShape 9" descr="https://aifs.gov.au/cfca/profiles/aifs/AIFS-CFCA-Logo.svg"/>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9" name="Slide Number Placeholder 8"/>
          <p:cNvSpPr>
            <a:spLocks noGrp="1"/>
          </p:cNvSpPr>
          <p:nvPr>
            <p:ph type="sldNum" sz="quarter" idx="12"/>
          </p:nvPr>
        </p:nvSpPr>
        <p:spPr/>
        <p:txBody>
          <a:bodyPr/>
          <a:lstStyle/>
          <a:p>
            <a:fld id="{228855B0-D62E-9E44-B7EF-8E49D31AD382}" type="slidenum">
              <a:rPr lang="en-US" smtClean="0"/>
              <a:pPr/>
              <a:t>16</a:t>
            </a:fld>
            <a:endParaRPr lang="en-US" dirty="0"/>
          </a:p>
        </p:txBody>
      </p:sp>
    </p:spTree>
    <p:extLst>
      <p:ext uri="{BB962C8B-B14F-4D97-AF65-F5344CB8AC3E}">
        <p14:creationId xmlns:p14="http://schemas.microsoft.com/office/powerpoint/2010/main" val="2760503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Causation</a:t>
            </a:r>
            <a:endParaRPr lang="en-US" dirty="0"/>
          </a:p>
        </p:txBody>
      </p:sp>
      <p:sp>
        <p:nvSpPr>
          <p:cNvPr id="3" name="Content Placeholder 2"/>
          <p:cNvSpPr>
            <a:spLocks noGrp="1"/>
          </p:cNvSpPr>
          <p:nvPr>
            <p:ph idx="1"/>
          </p:nvPr>
        </p:nvSpPr>
        <p:spPr/>
        <p:txBody>
          <a:bodyPr>
            <a:normAutofit/>
          </a:bodyPr>
          <a:lstStyle/>
          <a:p>
            <a:pPr marL="722313" indent="-368300"/>
            <a:r>
              <a:rPr lang="en-AU" dirty="0"/>
              <a:t>To be recoverable </a:t>
            </a:r>
            <a:r>
              <a:rPr lang="en-AU" dirty="0" smtClean="0"/>
              <a:t>from the defendant the </a:t>
            </a:r>
            <a:r>
              <a:rPr lang="en-AU" dirty="0"/>
              <a:t>losses </a:t>
            </a:r>
            <a:r>
              <a:rPr lang="en-AU" dirty="0" smtClean="0"/>
              <a:t>incurred must actually be caused </a:t>
            </a:r>
            <a:r>
              <a:rPr lang="en-AU" dirty="0"/>
              <a:t>by the negligent </a:t>
            </a:r>
            <a:r>
              <a:rPr lang="en-AU" dirty="0" smtClean="0"/>
              <a:t>act</a:t>
            </a:r>
          </a:p>
          <a:p>
            <a:pPr marL="722313" indent="-368300"/>
            <a:r>
              <a:rPr lang="en-AU" dirty="0" smtClean="0"/>
              <a:t>We can ask the question, </a:t>
            </a:r>
            <a:r>
              <a:rPr lang="en-AU" dirty="0"/>
              <a:t>‘If the negligent act had never happened would the plaintiff have suffered a loss?’ </a:t>
            </a:r>
            <a:endParaRPr lang="en-AU" dirty="0" smtClean="0"/>
          </a:p>
          <a:p>
            <a:pPr marL="722313" indent="-368300"/>
            <a:r>
              <a:rPr lang="en-AU" dirty="0" smtClean="0"/>
              <a:t>This is called the ‘but for’ test: </a:t>
            </a:r>
          </a:p>
          <a:p>
            <a:pPr marL="711200" indent="-357188">
              <a:buNone/>
            </a:pPr>
            <a:r>
              <a:rPr lang="en-AU" dirty="0"/>
              <a:t>	</a:t>
            </a:r>
            <a:r>
              <a:rPr lang="en-AU" dirty="0" smtClean="0"/>
              <a:t>see </a:t>
            </a:r>
            <a:r>
              <a:rPr lang="en-AU" i="1" dirty="0" smtClean="0"/>
              <a:t>Cork v Kirby MacLean</a:t>
            </a:r>
            <a:endParaRPr lang="en-AU" b="1" i="1" dirty="0" smtClean="0"/>
          </a:p>
          <a:p>
            <a:pPr marL="354013" indent="0">
              <a:buNone/>
            </a:pP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17</a:t>
            </a:fld>
            <a:endParaRPr lang="en-US" dirty="0"/>
          </a:p>
        </p:txBody>
      </p:sp>
    </p:spTree>
    <p:extLst>
      <p:ext uri="{BB962C8B-B14F-4D97-AF65-F5344CB8AC3E}">
        <p14:creationId xmlns:p14="http://schemas.microsoft.com/office/powerpoint/2010/main" val="2793670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Cork v Kirby Maclean </a:t>
            </a:r>
            <a:r>
              <a:rPr lang="en-AU" b="1" dirty="0" smtClean="0"/>
              <a:t>Ltd</a:t>
            </a:r>
            <a:br>
              <a:rPr lang="en-AU" b="1" dirty="0" smtClean="0"/>
            </a:br>
            <a:r>
              <a:rPr lang="en-AU" sz="3100" b="1" dirty="0" smtClean="0"/>
              <a:t>[1952</a:t>
            </a:r>
            <a:r>
              <a:rPr lang="en-AU" sz="3100" b="1" dirty="0"/>
              <a:t>] 1 All ER </a:t>
            </a:r>
            <a:r>
              <a:rPr lang="en-AU" sz="3100" b="1" dirty="0" smtClean="0"/>
              <a:t>1064</a:t>
            </a:r>
            <a:endParaRPr lang="en-AU" sz="3100" dirty="0"/>
          </a:p>
        </p:txBody>
      </p:sp>
      <p:sp>
        <p:nvSpPr>
          <p:cNvPr id="3" name="Content Placeholder 2"/>
          <p:cNvSpPr>
            <a:spLocks noGrp="1"/>
          </p:cNvSpPr>
          <p:nvPr>
            <p:ph idx="1"/>
          </p:nvPr>
        </p:nvSpPr>
        <p:spPr/>
        <p:txBody>
          <a:bodyPr>
            <a:normAutofit fontScale="70000" lnSpcReduction="20000"/>
          </a:bodyPr>
          <a:lstStyle/>
          <a:p>
            <a:r>
              <a:rPr lang="en-AU" dirty="0"/>
              <a:t>C was working on a narrow platform 23 feet above the floor of a factory. There were no guard rails. He had an epileptic fit and fell to his death. He knew he was epileptic, but his employers did not.</a:t>
            </a:r>
          </a:p>
          <a:p>
            <a:r>
              <a:rPr lang="en-AU" dirty="0"/>
              <a:t>His employers were clearly in breach of their duty of care to him, as guard rails should have been fitted. However, they argued that they did not cause his death: they said that the epilepsy killed him.</a:t>
            </a:r>
          </a:p>
          <a:p>
            <a:pPr marL="0" indent="0">
              <a:buNone/>
            </a:pPr>
            <a:r>
              <a:rPr lang="en-AU" b="1" dirty="0"/>
              <a:t>Rule</a:t>
            </a:r>
            <a:endParaRPr lang="en-AU" dirty="0"/>
          </a:p>
          <a:p>
            <a:r>
              <a:rPr lang="en-AU" dirty="0"/>
              <a:t>If the damage would not have happened but for D’s breach of duty (the lack of guard rails), then D’s breach is the cause of that damage.</a:t>
            </a:r>
          </a:p>
          <a:p>
            <a:r>
              <a:rPr lang="en-AU" dirty="0"/>
              <a:t>Conversely, if the damage would have occurred in any event, then the breach of duty cannot be said to be the cause of C’s damage</a:t>
            </a:r>
            <a:r>
              <a:rPr lang="en-AU" dirty="0" smtClean="0"/>
              <a:t>.</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18</a:t>
            </a:fld>
            <a:endParaRPr lang="en-US" dirty="0"/>
          </a:p>
        </p:txBody>
      </p:sp>
    </p:spTree>
    <p:extLst>
      <p:ext uri="{BB962C8B-B14F-4D97-AF65-F5344CB8AC3E}">
        <p14:creationId xmlns:p14="http://schemas.microsoft.com/office/powerpoint/2010/main" val="137895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Cork v Kirby Maclean </a:t>
            </a:r>
            <a:r>
              <a:rPr lang="en-AU" b="1" dirty="0" smtClean="0"/>
              <a:t>Ltd</a:t>
            </a:r>
            <a:br>
              <a:rPr lang="en-AU" b="1" dirty="0" smtClean="0"/>
            </a:br>
            <a:r>
              <a:rPr lang="en-AU" sz="3100" b="1" dirty="0" smtClean="0"/>
              <a:t>[1952</a:t>
            </a:r>
            <a:r>
              <a:rPr lang="en-AU" sz="3100" b="1" dirty="0"/>
              <a:t>] 1 All ER </a:t>
            </a:r>
            <a:r>
              <a:rPr lang="en-AU" sz="3100" b="1" dirty="0" smtClean="0"/>
              <a:t>1064</a:t>
            </a:r>
            <a:endParaRPr lang="en-AU" sz="3100" dirty="0"/>
          </a:p>
        </p:txBody>
      </p:sp>
      <p:sp>
        <p:nvSpPr>
          <p:cNvPr id="3" name="Content Placeholder 2"/>
          <p:cNvSpPr>
            <a:spLocks noGrp="1"/>
          </p:cNvSpPr>
          <p:nvPr>
            <p:ph idx="1"/>
          </p:nvPr>
        </p:nvSpPr>
        <p:spPr/>
        <p:txBody>
          <a:bodyPr>
            <a:normAutofit fontScale="85000" lnSpcReduction="10000"/>
          </a:bodyPr>
          <a:lstStyle/>
          <a:p>
            <a:pPr marL="0" indent="0">
              <a:buNone/>
            </a:pPr>
            <a:r>
              <a:rPr lang="en-AU" dirty="0" smtClean="0"/>
              <a:t>The court held:</a:t>
            </a:r>
            <a:endParaRPr lang="en-AU" dirty="0"/>
          </a:p>
          <a:p>
            <a:r>
              <a:rPr lang="en-AU" dirty="0" smtClean="0"/>
              <a:t>If </a:t>
            </a:r>
            <a:r>
              <a:rPr lang="en-AU" dirty="0"/>
              <a:t>the guard rails had been in place then C would probably have survived – he would still have had a fit, but would not have fallen to his </a:t>
            </a:r>
            <a:r>
              <a:rPr lang="en-AU" dirty="0" smtClean="0"/>
              <a:t>death.</a:t>
            </a:r>
          </a:p>
          <a:p>
            <a:r>
              <a:rPr lang="en-AU" dirty="0" smtClean="0"/>
              <a:t>Therefore</a:t>
            </a:r>
            <a:r>
              <a:rPr lang="en-AU" dirty="0"/>
              <a:t>, C (or rather his widow) proved that his employer’s breach was the factual cause of his </a:t>
            </a:r>
            <a:r>
              <a:rPr lang="en-AU" dirty="0" smtClean="0"/>
              <a:t>death.</a:t>
            </a:r>
          </a:p>
          <a:p>
            <a:r>
              <a:rPr lang="en-AU" dirty="0" smtClean="0"/>
              <a:t>There </a:t>
            </a:r>
            <a:r>
              <a:rPr lang="en-AU" dirty="0"/>
              <a:t>were no intervening events which could be regarded as having broken the chain of causation, so legal causation was also established.</a:t>
            </a:r>
          </a:p>
          <a:p>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19</a:t>
            </a:fld>
            <a:endParaRPr lang="en-US" dirty="0"/>
          </a:p>
        </p:txBody>
      </p:sp>
    </p:spTree>
    <p:extLst>
      <p:ext uri="{BB962C8B-B14F-4D97-AF65-F5344CB8AC3E}">
        <p14:creationId xmlns:p14="http://schemas.microsoft.com/office/powerpoint/2010/main" val="478281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10323" t="4759" r="10323" b="15164"/>
          <a:stretch/>
        </p:blipFill>
        <p:spPr bwMode="auto">
          <a:xfrm>
            <a:off x="1322183" y="2873827"/>
            <a:ext cx="2012007" cy="2627085"/>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a:spLocks noGrp="1"/>
          </p:cNvSpPr>
          <p:nvPr>
            <p:ph idx="1"/>
          </p:nvPr>
        </p:nvSpPr>
        <p:spPr>
          <a:xfrm>
            <a:off x="457200" y="1600200"/>
            <a:ext cx="8229600" cy="4525963"/>
          </a:xfrm>
        </p:spPr>
        <p:txBody>
          <a:bodyPr>
            <a:normAutofit/>
          </a:bodyPr>
          <a:lstStyle/>
          <a:p>
            <a:pPr marL="814388" indent="-457200"/>
            <a:r>
              <a:rPr lang="en-AU" dirty="0" smtClean="0"/>
              <a:t>What does Scottish industrialist   Andrew Carnegie mean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Rounded Rectangular Callout 7"/>
          <p:cNvSpPr/>
          <p:nvPr/>
        </p:nvSpPr>
        <p:spPr>
          <a:xfrm>
            <a:off x="3693716" y="3592581"/>
            <a:ext cx="4448628" cy="1327762"/>
          </a:xfrm>
          <a:prstGeom prst="wedgeRoundRectCallout">
            <a:avLst>
              <a:gd name="adj1" fmla="val -63651"/>
              <a:gd name="adj2" fmla="val 32571"/>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Do your duty and a little more and the future will take care of itself</a:t>
            </a:r>
            <a:endParaRPr lang="en-AU" sz="2400" dirty="0">
              <a:solidFill>
                <a:schemeClr val="tx1"/>
              </a:solidFill>
              <a:latin typeface="Arial Narrow" panose="020B0606020202030204" pitchFamily="34" charset="0"/>
            </a:endParaRPr>
          </a:p>
        </p:txBody>
      </p:sp>
      <p:sp>
        <p:nvSpPr>
          <p:cNvPr id="6" name="AutoShape 2" descr="Image result for abraham lincol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3" name="Slide Number Placeholder 2"/>
          <p:cNvSpPr>
            <a:spLocks noGrp="1"/>
          </p:cNvSpPr>
          <p:nvPr>
            <p:ph type="sldNum" sz="quarter" idx="12"/>
          </p:nvPr>
        </p:nvSpPr>
        <p:spPr/>
        <p:txBody>
          <a:bodyPr/>
          <a:lstStyle/>
          <a:p>
            <a:fld id="{228855B0-D62E-9E44-B7EF-8E49D31AD382}" type="slidenum">
              <a:rPr lang="en-US" smtClean="0"/>
              <a:pPr/>
              <a:t>2</a:t>
            </a:fld>
            <a:endParaRPr lang="en-US" dirty="0"/>
          </a:p>
        </p:txBody>
      </p:sp>
    </p:spTree>
    <p:extLst>
      <p:ext uri="{BB962C8B-B14F-4D97-AF65-F5344CB8AC3E}">
        <p14:creationId xmlns:p14="http://schemas.microsoft.com/office/powerpoint/2010/main" val="1053883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Remoteness</a:t>
            </a:r>
            <a:endParaRPr lang="en-US" dirty="0"/>
          </a:p>
        </p:txBody>
      </p:sp>
      <p:sp>
        <p:nvSpPr>
          <p:cNvPr id="3" name="Content Placeholder 2"/>
          <p:cNvSpPr>
            <a:spLocks noGrp="1"/>
          </p:cNvSpPr>
          <p:nvPr>
            <p:ph idx="1"/>
          </p:nvPr>
        </p:nvSpPr>
        <p:spPr/>
        <p:txBody>
          <a:bodyPr>
            <a:normAutofit fontScale="92500" lnSpcReduction="20000"/>
          </a:bodyPr>
          <a:lstStyle/>
          <a:p>
            <a:pPr marL="722313" indent="-368300"/>
            <a:r>
              <a:rPr lang="en-AU" dirty="0"/>
              <a:t>To be recoverable the losses </a:t>
            </a:r>
            <a:r>
              <a:rPr lang="en-AU" dirty="0" smtClean="0"/>
              <a:t>incurred must actually be caused </a:t>
            </a:r>
            <a:r>
              <a:rPr lang="en-AU" dirty="0"/>
              <a:t>by the negligent </a:t>
            </a:r>
            <a:r>
              <a:rPr lang="en-AU" dirty="0" smtClean="0"/>
              <a:t>act and not be too remote</a:t>
            </a:r>
            <a:endParaRPr lang="en-AU" dirty="0"/>
          </a:p>
          <a:p>
            <a:pPr marL="722313" indent="-368300"/>
            <a:r>
              <a:rPr lang="en-AU" dirty="0" smtClean="0"/>
              <a:t>This means that the damage must not only be a direct consequence of the negligent act, but must have also been reasonably forseeable: see </a:t>
            </a:r>
            <a:r>
              <a:rPr lang="en-AU" i="1" dirty="0" smtClean="0"/>
              <a:t>Overseas Tankship (UK) Ltd v The Miller Steamship Co Pty Ltd</a:t>
            </a:r>
            <a:endParaRPr lang="en-AU" b="1" i="1" dirty="0" smtClean="0"/>
          </a:p>
          <a:p>
            <a:pPr marL="722313" indent="-368300"/>
            <a:r>
              <a:rPr lang="en-AU" dirty="0" smtClean="0"/>
              <a:t>Would it be reasonably forseeable to a ship’s engineer that furnace oil spilled into the harbour might catch on fire? </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20</a:t>
            </a:fld>
            <a:endParaRPr lang="en-US" dirty="0"/>
          </a:p>
        </p:txBody>
      </p:sp>
    </p:spTree>
    <p:extLst>
      <p:ext uri="{BB962C8B-B14F-4D97-AF65-F5344CB8AC3E}">
        <p14:creationId xmlns:p14="http://schemas.microsoft.com/office/powerpoint/2010/main" val="3649885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600" i="1" dirty="0"/>
              <a:t>Overseas Tankship (UK) Ltd v The Miller Steamship Co Pty </a:t>
            </a:r>
            <a:r>
              <a:rPr lang="en-AU" sz="3600" i="1" dirty="0" smtClean="0"/>
              <a:t>Ltd</a:t>
            </a:r>
            <a:endParaRPr lang="en-AU" sz="3600" dirty="0"/>
          </a:p>
        </p:txBody>
      </p:sp>
      <p:sp>
        <p:nvSpPr>
          <p:cNvPr id="3" name="Content Placeholder 2"/>
          <p:cNvSpPr>
            <a:spLocks noGrp="1"/>
          </p:cNvSpPr>
          <p:nvPr>
            <p:ph idx="1"/>
          </p:nvPr>
        </p:nvSpPr>
        <p:spPr/>
        <p:txBody>
          <a:bodyPr>
            <a:normAutofit fontScale="70000" lnSpcReduction="20000"/>
          </a:bodyPr>
          <a:lstStyle/>
          <a:p>
            <a:r>
              <a:rPr lang="en-AU" dirty="0"/>
              <a:t>The </a:t>
            </a:r>
            <a:r>
              <a:rPr lang="en-AU" dirty="0" smtClean="0"/>
              <a:t>defendant’s crew carelessly </a:t>
            </a:r>
            <a:r>
              <a:rPr lang="en-AU" dirty="0"/>
              <a:t>allowed a large quantity of oil spill into Sydney </a:t>
            </a:r>
            <a:r>
              <a:rPr lang="en-AU" dirty="0" smtClean="0"/>
              <a:t>Harbour from the defendant’s ship.</a:t>
            </a:r>
            <a:endParaRPr lang="en-AU" dirty="0"/>
          </a:p>
          <a:p>
            <a:r>
              <a:rPr lang="en-AU" dirty="0"/>
              <a:t>The oil settled around a wharf where the </a:t>
            </a:r>
            <a:r>
              <a:rPr lang="en-AU" dirty="0" smtClean="0"/>
              <a:t>plaintiff’s </a:t>
            </a:r>
            <a:r>
              <a:rPr lang="en-AU" dirty="0"/>
              <a:t>ships were moored.</a:t>
            </a:r>
          </a:p>
          <a:p>
            <a:r>
              <a:rPr lang="en-AU" dirty="0"/>
              <a:t>The oil caught fire when molten metal fell onto some cotton waste floating on the oil.</a:t>
            </a:r>
          </a:p>
          <a:p>
            <a:r>
              <a:rPr lang="en-AU" dirty="0"/>
              <a:t>The fire destroyed the plaintiffs ships.</a:t>
            </a:r>
          </a:p>
          <a:p>
            <a:pPr marL="0" indent="0">
              <a:buNone/>
            </a:pPr>
            <a:r>
              <a:rPr lang="en-AU" dirty="0"/>
              <a:t>The court held that:</a:t>
            </a:r>
          </a:p>
          <a:p>
            <a:r>
              <a:rPr lang="en-AU" dirty="0" smtClean="0"/>
              <a:t>The </a:t>
            </a:r>
            <a:r>
              <a:rPr lang="en-AU" dirty="0"/>
              <a:t>ships engineer </a:t>
            </a:r>
            <a:r>
              <a:rPr lang="en-AU" dirty="0" smtClean="0"/>
              <a:t>of the defendant’s ship ought to </a:t>
            </a:r>
            <a:r>
              <a:rPr lang="en-AU" dirty="0"/>
              <a:t>have known that </a:t>
            </a:r>
            <a:r>
              <a:rPr lang="en-AU" dirty="0" smtClean="0"/>
              <a:t>furnace oil on </a:t>
            </a:r>
            <a:r>
              <a:rPr lang="en-AU" dirty="0"/>
              <a:t>water had caught fire before.</a:t>
            </a:r>
          </a:p>
          <a:p>
            <a:r>
              <a:rPr lang="en-AU" dirty="0"/>
              <a:t>Once fire was reasonably foreseeable, </a:t>
            </a:r>
            <a:r>
              <a:rPr lang="en-AU" dirty="0" smtClean="0"/>
              <a:t>the </a:t>
            </a:r>
            <a:r>
              <a:rPr lang="en-AU" dirty="0"/>
              <a:t>possibility of damage to ships in the vicinity was also reasonably foreseeable.</a:t>
            </a:r>
          </a:p>
          <a:p>
            <a:r>
              <a:rPr lang="en-AU" dirty="0"/>
              <a:t>The defendant was held liable.</a:t>
            </a:r>
          </a:p>
        </p:txBody>
      </p:sp>
      <p:sp>
        <p:nvSpPr>
          <p:cNvPr id="4" name="Slide Number Placeholder 3"/>
          <p:cNvSpPr>
            <a:spLocks noGrp="1"/>
          </p:cNvSpPr>
          <p:nvPr>
            <p:ph type="sldNum" sz="quarter" idx="12"/>
          </p:nvPr>
        </p:nvSpPr>
        <p:spPr/>
        <p:txBody>
          <a:bodyPr/>
          <a:lstStyle/>
          <a:p>
            <a:fld id="{228855B0-D62E-9E44-B7EF-8E49D31AD382}" type="slidenum">
              <a:rPr lang="en-US" smtClean="0"/>
              <a:pPr/>
              <a:t>21</a:t>
            </a:fld>
            <a:endParaRPr lang="en-US" dirty="0"/>
          </a:p>
        </p:txBody>
      </p:sp>
    </p:spTree>
    <p:extLst>
      <p:ext uri="{BB962C8B-B14F-4D97-AF65-F5344CB8AC3E}">
        <p14:creationId xmlns:p14="http://schemas.microsoft.com/office/powerpoint/2010/main" val="381802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lfred adler"/>
          <p:cNvPicPr>
            <a:picLocks noChangeAspect="1" noChangeArrowheads="1"/>
          </p:cNvPicPr>
          <p:nvPr/>
        </p:nvPicPr>
        <p:blipFill rotWithShape="1">
          <a:blip r:embed="rId3">
            <a:extLst>
              <a:ext uri="{28A0092B-C50C-407E-A947-70E740481C1C}">
                <a14:useLocalDpi xmlns:a14="http://schemas.microsoft.com/office/drawing/2010/main" val="0"/>
              </a:ext>
            </a:extLst>
          </a:blip>
          <a:srcRect l="21519" r="5098" b="29344"/>
          <a:stretch/>
        </p:blipFill>
        <p:spPr bwMode="auto">
          <a:xfrm flipH="1">
            <a:off x="1358317" y="2924945"/>
            <a:ext cx="2055449" cy="2614914"/>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a:spLocks noGrp="1"/>
          </p:cNvSpPr>
          <p:nvPr>
            <p:ph idx="1"/>
          </p:nvPr>
        </p:nvSpPr>
        <p:spPr>
          <a:xfrm>
            <a:off x="457200" y="1600200"/>
            <a:ext cx="8229600" cy="4525963"/>
          </a:xfrm>
        </p:spPr>
        <p:txBody>
          <a:bodyPr>
            <a:normAutofit/>
          </a:bodyPr>
          <a:lstStyle/>
          <a:p>
            <a:pPr marL="814388" indent="-457200"/>
            <a:r>
              <a:rPr lang="en-AU" dirty="0" smtClean="0"/>
              <a:t>Do you agree with Austrian psychologist   Alfred Adler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Rounded Rectangular Callout 7"/>
          <p:cNvSpPr/>
          <p:nvPr/>
        </p:nvSpPr>
        <p:spPr>
          <a:xfrm>
            <a:off x="3672112" y="3309257"/>
            <a:ext cx="4359965" cy="1341068"/>
          </a:xfrm>
          <a:prstGeom prst="wedgeRoundRectCallout">
            <a:avLst>
              <a:gd name="adj1" fmla="val -59424"/>
              <a:gd name="adj2" fmla="val 29273"/>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The chief danger in life is that you may take too many precautions</a:t>
            </a:r>
            <a:endParaRPr lang="en-AU" sz="2400" dirty="0">
              <a:solidFill>
                <a:schemeClr val="tx1"/>
              </a:solidFill>
              <a:latin typeface="Arial Narrow" panose="020B0606020202030204" pitchFamily="34" charset="0"/>
            </a:endParaRPr>
          </a:p>
        </p:txBody>
      </p:sp>
      <p:sp>
        <p:nvSpPr>
          <p:cNvPr id="6" name="AutoShape 2" descr="Image result for abraham lincol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3" name="Slide Number Placeholder 2"/>
          <p:cNvSpPr>
            <a:spLocks noGrp="1"/>
          </p:cNvSpPr>
          <p:nvPr>
            <p:ph type="sldNum" sz="quarter" idx="12"/>
          </p:nvPr>
        </p:nvSpPr>
        <p:spPr/>
        <p:txBody>
          <a:bodyPr/>
          <a:lstStyle/>
          <a:p>
            <a:fld id="{228855B0-D62E-9E44-B7EF-8E49D31AD382}" type="slidenum">
              <a:rPr lang="en-US" smtClean="0"/>
              <a:pPr/>
              <a:t>22</a:t>
            </a:fld>
            <a:endParaRPr lang="en-US" dirty="0"/>
          </a:p>
        </p:txBody>
      </p:sp>
    </p:spTree>
    <p:extLst>
      <p:ext uri="{BB962C8B-B14F-4D97-AF65-F5344CB8AC3E}">
        <p14:creationId xmlns:p14="http://schemas.microsoft.com/office/powerpoint/2010/main" val="268256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957" y="2088926"/>
            <a:ext cx="7931224" cy="2906100"/>
          </a:xfrm>
        </p:spPr>
        <p:txBody>
          <a:bodyPr>
            <a:noAutofit/>
          </a:bodyPr>
          <a:lstStyle/>
          <a:p>
            <a:pPr marL="0" indent="0">
              <a:buNone/>
            </a:pPr>
            <a:r>
              <a:rPr lang="en-AU" sz="2000" dirty="0" smtClean="0"/>
              <a:t>The Association is shocked by a recent case from New Zealand where an injured customer successfully sued an adventure tour business in negligence for the damage done to her spine whilst performing a bungee jump.</a:t>
            </a:r>
          </a:p>
          <a:p>
            <a:pPr marL="0" indent="0">
              <a:buNone/>
            </a:pPr>
            <a:r>
              <a:rPr lang="en-AU" sz="2000" dirty="0" smtClean="0"/>
              <a:t>The President of the AAA is worried that adventure services businesses in Australia that offer high risk activities such as skydiving, hang gliding, and jet boat cruises may also be exposed to negligence claims if their customers sustain injuries.    </a:t>
            </a:r>
          </a:p>
          <a:p>
            <a:pPr marL="0" indent="0">
              <a:buNone/>
            </a:pPr>
            <a:r>
              <a:rPr lang="en-AU" sz="2000" dirty="0" smtClean="0"/>
              <a:t>The President of the AAA seeks your advice. </a:t>
            </a:r>
            <a:endParaRPr lang="en-AU" sz="2000" dirty="0"/>
          </a:p>
        </p:txBody>
      </p:sp>
      <p:sp>
        <p:nvSpPr>
          <p:cNvPr id="10" name="Content Placeholder 2"/>
          <p:cNvSpPr txBox="1">
            <a:spLocks/>
          </p:cNvSpPr>
          <p:nvPr/>
        </p:nvSpPr>
        <p:spPr>
          <a:xfrm>
            <a:off x="749408" y="5066860"/>
            <a:ext cx="7931224" cy="105980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2000" b="1" dirty="0"/>
              <a:t>In groups, prepare at least two strategies that AAA can recommend to its members to protect them from negligence claims.</a:t>
            </a:r>
            <a:endParaRPr lang="en-US" sz="2000" b="1" dirty="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345068"/>
            <a:ext cx="7931224" cy="80191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2000" dirty="0"/>
              <a:t>The Australian Association of Adventurers (AAA) has a serious </a:t>
            </a:r>
            <a:r>
              <a:rPr lang="en-AU" sz="2000" dirty="0" smtClean="0"/>
              <a:t>problem</a:t>
            </a:r>
            <a:r>
              <a:rPr lang="en-AU" sz="2000" dirty="0"/>
              <a:t> </a:t>
            </a:r>
            <a:r>
              <a:rPr lang="en-AU" sz="2000" dirty="0" smtClean="0"/>
              <a:t>…</a:t>
            </a:r>
            <a:endParaRPr lang="en-US" sz="2000" dirty="0" smtClean="0"/>
          </a:p>
        </p:txBody>
      </p:sp>
      <p:sp>
        <p:nvSpPr>
          <p:cNvPr id="6" name="Slide Number Placeholder 5"/>
          <p:cNvSpPr>
            <a:spLocks noGrp="1"/>
          </p:cNvSpPr>
          <p:nvPr>
            <p:ph type="sldNum" sz="quarter" idx="12"/>
          </p:nvPr>
        </p:nvSpPr>
        <p:spPr/>
        <p:txBody>
          <a:bodyPr/>
          <a:lstStyle/>
          <a:p>
            <a:fld id="{228855B0-D62E-9E44-B7EF-8E49D31AD382}" type="slidenum">
              <a:rPr lang="en-US" smtClean="0"/>
              <a:pPr/>
              <a:t>23</a:t>
            </a:fld>
            <a:endParaRPr lang="en-US" dirty="0"/>
          </a:p>
        </p:txBody>
      </p:sp>
    </p:spTree>
    <p:extLst>
      <p:ext uri="{BB962C8B-B14F-4D97-AF65-F5344CB8AC3E}">
        <p14:creationId xmlns:p14="http://schemas.microsoft.com/office/powerpoint/2010/main" val="16979509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Voluntary Assumption of </a:t>
            </a:r>
            <a:r>
              <a:rPr lang="en-US" dirty="0"/>
              <a:t>R</a:t>
            </a:r>
            <a:r>
              <a:rPr lang="en-US" dirty="0" smtClean="0"/>
              <a:t>isk</a:t>
            </a:r>
            <a:endParaRPr lang="en-US" dirty="0"/>
          </a:p>
        </p:txBody>
      </p:sp>
      <p:sp>
        <p:nvSpPr>
          <p:cNvPr id="3" name="Content Placeholder 2"/>
          <p:cNvSpPr>
            <a:spLocks noGrp="1"/>
          </p:cNvSpPr>
          <p:nvPr>
            <p:ph idx="1"/>
          </p:nvPr>
        </p:nvSpPr>
        <p:spPr/>
        <p:txBody>
          <a:bodyPr>
            <a:normAutofit/>
          </a:bodyPr>
          <a:lstStyle/>
          <a:p>
            <a:pPr marL="814388" indent="-457200">
              <a:buFont typeface="Arial" panose="020B0604020202020204" pitchFamily="34" charset="0"/>
              <a:buChar char="•"/>
            </a:pPr>
            <a:r>
              <a:rPr lang="en-AU" dirty="0" smtClean="0"/>
              <a:t>We cannot blame or sue others for injuries sustained where we have understood and accepted the risks involved</a:t>
            </a:r>
            <a:endParaRPr lang="en-AU" dirty="0"/>
          </a:p>
          <a:p>
            <a:pPr marL="814388" indent="-457200">
              <a:buFont typeface="Arial" panose="020B0604020202020204" pitchFamily="34" charset="0"/>
              <a:buChar char="•"/>
            </a:pPr>
            <a:r>
              <a:rPr lang="en-AU" dirty="0" smtClean="0"/>
              <a:t>Voluntary assumption of risk is a complete defence to an action in negligence</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24</a:t>
            </a:fld>
            <a:endParaRPr lang="en-US" dirty="0"/>
          </a:p>
        </p:txBody>
      </p:sp>
    </p:spTree>
    <p:extLst>
      <p:ext uri="{BB962C8B-B14F-4D97-AF65-F5344CB8AC3E}">
        <p14:creationId xmlns:p14="http://schemas.microsoft.com/office/powerpoint/2010/main" val="13134795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Contributory </a:t>
            </a:r>
            <a:r>
              <a:rPr lang="en-US" dirty="0"/>
              <a:t>N</a:t>
            </a:r>
            <a:r>
              <a:rPr lang="en-US" dirty="0" smtClean="0"/>
              <a:t>egligence</a:t>
            </a:r>
            <a:endParaRPr lang="en-US" dirty="0"/>
          </a:p>
        </p:txBody>
      </p:sp>
      <p:sp>
        <p:nvSpPr>
          <p:cNvPr id="3" name="Content Placeholder 2"/>
          <p:cNvSpPr>
            <a:spLocks noGrp="1"/>
          </p:cNvSpPr>
          <p:nvPr>
            <p:ph idx="1"/>
          </p:nvPr>
        </p:nvSpPr>
        <p:spPr/>
        <p:txBody>
          <a:bodyPr>
            <a:normAutofit fontScale="92500"/>
          </a:bodyPr>
          <a:lstStyle/>
          <a:p>
            <a:pPr marL="814388" indent="-457200">
              <a:buFont typeface="Arial" panose="020B0604020202020204" pitchFamily="34" charset="0"/>
              <a:buChar char="•"/>
            </a:pPr>
            <a:r>
              <a:rPr lang="en-AU" dirty="0" smtClean="0"/>
              <a:t>Where a person is also careless regarding their own safety the court will apportion the negligence between the plaintiff and the defendant and award damages accordingly: see </a:t>
            </a:r>
            <a:r>
              <a:rPr lang="en-AU" i="1" dirty="0" smtClean="0"/>
              <a:t>Imbree v McNeilly</a:t>
            </a:r>
            <a:endParaRPr lang="en-AU" i="1" dirty="0"/>
          </a:p>
          <a:p>
            <a:pPr marL="814388" indent="-457200">
              <a:buFont typeface="Arial" panose="020B0604020202020204" pitchFamily="34" charset="0"/>
              <a:buChar char="•"/>
            </a:pPr>
            <a:r>
              <a:rPr lang="en-AU" dirty="0" smtClean="0"/>
              <a:t>If you cross the road carelessly and get hit by a car being driven carelessly then your own negligence will have contributed to your damages</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25</a:t>
            </a:fld>
            <a:endParaRPr lang="en-US" dirty="0"/>
          </a:p>
        </p:txBody>
      </p:sp>
    </p:spTree>
    <p:extLst>
      <p:ext uri="{BB962C8B-B14F-4D97-AF65-F5344CB8AC3E}">
        <p14:creationId xmlns:p14="http://schemas.microsoft.com/office/powerpoint/2010/main" val="21553311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err="1"/>
              <a:t>Imbree</a:t>
            </a:r>
            <a:r>
              <a:rPr lang="en-AU" dirty="0"/>
              <a:t> v </a:t>
            </a:r>
            <a:r>
              <a:rPr lang="en-AU" dirty="0" err="1" smtClean="0"/>
              <a:t>McNeilly</a:t>
            </a:r>
            <a:endParaRPr lang="en-AU" dirty="0"/>
          </a:p>
        </p:txBody>
      </p:sp>
      <p:sp>
        <p:nvSpPr>
          <p:cNvPr id="3" name="Content Placeholder 2"/>
          <p:cNvSpPr>
            <a:spLocks noGrp="1"/>
          </p:cNvSpPr>
          <p:nvPr>
            <p:ph idx="1"/>
          </p:nvPr>
        </p:nvSpPr>
        <p:spPr/>
        <p:txBody>
          <a:bodyPr>
            <a:normAutofit fontScale="77500" lnSpcReduction="20000"/>
          </a:bodyPr>
          <a:lstStyle/>
          <a:p>
            <a:r>
              <a:rPr lang="en-AU" dirty="0"/>
              <a:t>The plaintiff was injured in a motor </a:t>
            </a:r>
            <a:r>
              <a:rPr lang="en-AU" dirty="0" smtClean="0"/>
              <a:t>accident</a:t>
            </a:r>
          </a:p>
          <a:p>
            <a:r>
              <a:rPr lang="en-AU" dirty="0" smtClean="0"/>
              <a:t>The </a:t>
            </a:r>
            <a:r>
              <a:rPr lang="en-AU" dirty="0"/>
              <a:t>plaintiff </a:t>
            </a:r>
            <a:r>
              <a:rPr lang="en-AU" dirty="0" smtClean="0"/>
              <a:t>was </a:t>
            </a:r>
            <a:r>
              <a:rPr lang="en-AU" dirty="0"/>
              <a:t>“supervising” the defendant driver.</a:t>
            </a:r>
          </a:p>
          <a:p>
            <a:r>
              <a:rPr lang="en-AU" dirty="0"/>
              <a:t>The defendant driver was 16 years of age and had just obtained a </a:t>
            </a:r>
            <a:r>
              <a:rPr lang="en-AU" dirty="0" smtClean="0"/>
              <a:t>learner’s permit.</a:t>
            </a:r>
          </a:p>
          <a:p>
            <a:r>
              <a:rPr lang="en-AU" dirty="0" smtClean="0"/>
              <a:t>The </a:t>
            </a:r>
            <a:r>
              <a:rPr lang="en-AU" dirty="0"/>
              <a:t>plaintiff knew that he was inexperienced. </a:t>
            </a:r>
          </a:p>
          <a:p>
            <a:r>
              <a:rPr lang="en-AU" dirty="0" smtClean="0"/>
              <a:t>The </a:t>
            </a:r>
            <a:r>
              <a:rPr lang="en-AU" dirty="0"/>
              <a:t>defendant </a:t>
            </a:r>
            <a:r>
              <a:rPr lang="en-AU" dirty="0" smtClean="0"/>
              <a:t>attempted </a:t>
            </a:r>
            <a:r>
              <a:rPr lang="en-AU" dirty="0"/>
              <a:t>to steer the vehicle </a:t>
            </a:r>
            <a:r>
              <a:rPr lang="en-AU" dirty="0" smtClean="0"/>
              <a:t>to avoid tyre </a:t>
            </a:r>
            <a:r>
              <a:rPr lang="en-AU" dirty="0"/>
              <a:t>debris on the </a:t>
            </a:r>
            <a:r>
              <a:rPr lang="en-AU" dirty="0" smtClean="0"/>
              <a:t>road.</a:t>
            </a:r>
          </a:p>
          <a:p>
            <a:r>
              <a:rPr lang="en-AU" dirty="0" smtClean="0"/>
              <a:t>Despite </a:t>
            </a:r>
            <a:r>
              <a:rPr lang="en-AU" dirty="0"/>
              <a:t>the plaintiff yelling at him to brake, the defendant </a:t>
            </a:r>
            <a:r>
              <a:rPr lang="en-AU" dirty="0" smtClean="0"/>
              <a:t>turned </a:t>
            </a:r>
            <a:r>
              <a:rPr lang="en-AU" dirty="0"/>
              <a:t>sharply to the left and accelerated, causing the vehicle to roll.</a:t>
            </a:r>
          </a:p>
          <a:p>
            <a:r>
              <a:rPr lang="en-AU" dirty="0"/>
              <a:t>The plaintiff suffered spinal injuries in the accident and was rendered a tetraplegic</a:t>
            </a:r>
            <a:r>
              <a:rPr lang="en-AU" dirty="0" smtClean="0"/>
              <a:t>.</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26</a:t>
            </a:fld>
            <a:endParaRPr lang="en-US" dirty="0"/>
          </a:p>
        </p:txBody>
      </p:sp>
    </p:spTree>
    <p:extLst>
      <p:ext uri="{BB962C8B-B14F-4D97-AF65-F5344CB8AC3E}">
        <p14:creationId xmlns:p14="http://schemas.microsoft.com/office/powerpoint/2010/main" val="2395053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err="1"/>
              <a:t>Imbree</a:t>
            </a:r>
            <a:r>
              <a:rPr lang="en-AU" dirty="0"/>
              <a:t> v </a:t>
            </a:r>
            <a:r>
              <a:rPr lang="en-AU" dirty="0" err="1" smtClean="0"/>
              <a:t>McNeilly</a:t>
            </a:r>
            <a:endParaRPr lang="en-AU" dirty="0"/>
          </a:p>
        </p:txBody>
      </p:sp>
      <p:sp>
        <p:nvSpPr>
          <p:cNvPr id="3" name="Content Placeholder 2"/>
          <p:cNvSpPr>
            <a:spLocks noGrp="1"/>
          </p:cNvSpPr>
          <p:nvPr>
            <p:ph idx="1"/>
          </p:nvPr>
        </p:nvSpPr>
        <p:spPr/>
        <p:txBody>
          <a:bodyPr>
            <a:normAutofit fontScale="70000" lnSpcReduction="20000"/>
          </a:bodyPr>
          <a:lstStyle/>
          <a:p>
            <a:pPr marL="0" indent="0">
              <a:buNone/>
            </a:pPr>
            <a:r>
              <a:rPr lang="en-AU" dirty="0" smtClean="0"/>
              <a:t>The court held</a:t>
            </a:r>
            <a:endParaRPr lang="en-AU" dirty="0"/>
          </a:p>
          <a:p>
            <a:pPr lvl="0"/>
            <a:r>
              <a:rPr lang="en-AU" dirty="0"/>
              <a:t>An inexperienced driver owes the same standard of care as any other person driving a motor vehicle – to take reasonable care to avoid injury to others. </a:t>
            </a:r>
          </a:p>
          <a:p>
            <a:pPr lvl="0"/>
            <a:r>
              <a:rPr lang="en-AU" dirty="0"/>
              <a:t>The obligation to drive to the standard of a reasonable driver is not to be qualified by reference to the holding of a licence or by reference to the driver’s level of experience.</a:t>
            </a:r>
          </a:p>
          <a:p>
            <a:pPr lvl="0"/>
            <a:r>
              <a:rPr lang="en-AU" dirty="0"/>
              <a:t>Inexperience remains relevant to the assessment of contributory negligence.</a:t>
            </a:r>
          </a:p>
          <a:p>
            <a:pPr lvl="0"/>
            <a:r>
              <a:rPr lang="en-AU" dirty="0"/>
              <a:t>The plaintiff was found to be contributorily negligent due to his failure, having observed the debris on the road, to instruct the </a:t>
            </a:r>
            <a:r>
              <a:rPr lang="en-AU" dirty="0" smtClean="0"/>
              <a:t>defendant.</a:t>
            </a:r>
          </a:p>
          <a:p>
            <a:pPr lvl="0"/>
            <a:r>
              <a:rPr lang="en-AU" dirty="0" smtClean="0"/>
              <a:t>The </a:t>
            </a:r>
            <a:r>
              <a:rPr lang="en-AU" dirty="0"/>
              <a:t>plaintiff’s responsibility for the accident was not insignificant and was assessed at 30%.</a:t>
            </a:r>
          </a:p>
        </p:txBody>
      </p:sp>
      <p:sp>
        <p:nvSpPr>
          <p:cNvPr id="4" name="Slide Number Placeholder 3"/>
          <p:cNvSpPr>
            <a:spLocks noGrp="1"/>
          </p:cNvSpPr>
          <p:nvPr>
            <p:ph type="sldNum" sz="quarter" idx="12"/>
          </p:nvPr>
        </p:nvSpPr>
        <p:spPr/>
        <p:txBody>
          <a:bodyPr/>
          <a:lstStyle/>
          <a:p>
            <a:fld id="{228855B0-D62E-9E44-B7EF-8E49D31AD382}" type="slidenum">
              <a:rPr lang="en-US" smtClean="0"/>
              <a:pPr/>
              <a:t>27</a:t>
            </a:fld>
            <a:endParaRPr lang="en-US" dirty="0"/>
          </a:p>
        </p:txBody>
      </p:sp>
    </p:spTree>
    <p:extLst>
      <p:ext uri="{BB962C8B-B14F-4D97-AF65-F5344CB8AC3E}">
        <p14:creationId xmlns:p14="http://schemas.microsoft.com/office/powerpoint/2010/main" val="1851774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Negligent Misstatement</a:t>
            </a:r>
            <a:endParaRPr lang="en-US" dirty="0"/>
          </a:p>
        </p:txBody>
      </p:sp>
      <p:sp>
        <p:nvSpPr>
          <p:cNvPr id="3" name="Content Placeholder 2"/>
          <p:cNvSpPr>
            <a:spLocks noGrp="1"/>
          </p:cNvSpPr>
          <p:nvPr>
            <p:ph idx="1"/>
          </p:nvPr>
        </p:nvSpPr>
        <p:spPr/>
        <p:txBody>
          <a:bodyPr>
            <a:normAutofit/>
          </a:bodyPr>
          <a:lstStyle/>
          <a:p>
            <a:pPr marL="814388" indent="-457200">
              <a:buFont typeface="Arial" panose="020B0604020202020204" pitchFamily="34" charset="0"/>
              <a:buChar char="•"/>
            </a:pPr>
            <a:r>
              <a:rPr lang="en-AU" dirty="0" smtClean="0"/>
              <a:t>People providing information such as professional advisers and information officers owe a duty of care to those they advise to avoid making careless statements that cause harm</a:t>
            </a:r>
          </a:p>
        </p:txBody>
      </p:sp>
      <p:sp>
        <p:nvSpPr>
          <p:cNvPr id="4" name="Slide Number Placeholder 3"/>
          <p:cNvSpPr>
            <a:spLocks noGrp="1"/>
          </p:cNvSpPr>
          <p:nvPr>
            <p:ph type="sldNum" sz="quarter" idx="12"/>
          </p:nvPr>
        </p:nvSpPr>
        <p:spPr/>
        <p:txBody>
          <a:bodyPr/>
          <a:lstStyle/>
          <a:p>
            <a:fld id="{228855B0-D62E-9E44-B7EF-8E49D31AD382}" type="slidenum">
              <a:rPr lang="en-US" smtClean="0"/>
              <a:pPr/>
              <a:t>28</a:t>
            </a:fld>
            <a:endParaRPr lang="en-US" dirty="0"/>
          </a:p>
        </p:txBody>
      </p:sp>
    </p:spTree>
    <p:extLst>
      <p:ext uri="{BB962C8B-B14F-4D97-AF65-F5344CB8AC3E}">
        <p14:creationId xmlns:p14="http://schemas.microsoft.com/office/powerpoint/2010/main" val="24799712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Civil Liability Acts</a:t>
            </a:r>
            <a:endParaRPr lang="en-US" dirty="0"/>
          </a:p>
        </p:txBody>
      </p:sp>
      <p:sp>
        <p:nvSpPr>
          <p:cNvPr id="3" name="Content Placeholder 2"/>
          <p:cNvSpPr>
            <a:spLocks noGrp="1"/>
          </p:cNvSpPr>
          <p:nvPr>
            <p:ph idx="1"/>
          </p:nvPr>
        </p:nvSpPr>
        <p:spPr/>
        <p:txBody>
          <a:bodyPr>
            <a:normAutofit lnSpcReduction="10000"/>
          </a:bodyPr>
          <a:lstStyle/>
          <a:p>
            <a:pPr marL="814388" indent="-457200">
              <a:buFont typeface="Arial" panose="020B0604020202020204" pitchFamily="34" charset="0"/>
              <a:buChar char="•"/>
            </a:pPr>
            <a:r>
              <a:rPr lang="en-AU" dirty="0" smtClean="0"/>
              <a:t>Claims for personal injuries under the common law of negligence have now been limited by the Civil Liability Acts</a:t>
            </a:r>
            <a:endParaRPr lang="en-AU" dirty="0"/>
          </a:p>
          <a:p>
            <a:pPr marL="814388" indent="-457200">
              <a:buFont typeface="Arial" panose="020B0604020202020204" pitchFamily="34" charset="0"/>
              <a:buChar char="•"/>
            </a:pPr>
            <a:r>
              <a:rPr lang="en-AU" dirty="0" smtClean="0"/>
              <a:t>This legislation promotes personal responsibility</a:t>
            </a:r>
          </a:p>
          <a:p>
            <a:pPr marL="814388" indent="-457200">
              <a:buFont typeface="Arial" panose="020B0604020202020204" pitchFamily="34" charset="0"/>
              <a:buChar char="•"/>
            </a:pPr>
            <a:r>
              <a:rPr lang="en-AU" dirty="0" smtClean="0"/>
              <a:t>The Civil Liability Acts place a statutory cap on general damages for claims for personal injury and death around $400,000-$500,000</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29</a:t>
            </a:fld>
            <a:endParaRPr lang="en-US" dirty="0"/>
          </a:p>
        </p:txBody>
      </p:sp>
    </p:spTree>
    <p:extLst>
      <p:ext uri="{BB962C8B-B14F-4D97-AF65-F5344CB8AC3E}">
        <p14:creationId xmlns:p14="http://schemas.microsoft.com/office/powerpoint/2010/main" val="2431348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4743" y="1600200"/>
            <a:ext cx="7932056" cy="4525963"/>
          </a:xfrm>
        </p:spPr>
        <p:txBody>
          <a:bodyPr>
            <a:normAutofit lnSpcReduction="10000"/>
          </a:bodyPr>
          <a:lstStyle/>
          <a:p>
            <a:pPr marL="0" indent="0">
              <a:buNone/>
            </a:pPr>
            <a:r>
              <a:rPr lang="en-AU" sz="2400" dirty="0"/>
              <a:t>On 7 December 2012, Jacintha Saldanha, a nurse from India working in a London hospital was found dead in her nurse’s quarters. She had hanged herself. Three days prior, two Australian radio show hosts made a prank call to Jacintha impersonating the Queen and Prince Charles. </a:t>
            </a:r>
            <a:endParaRPr lang="en-AU" sz="2400" dirty="0" smtClean="0"/>
          </a:p>
          <a:p>
            <a:pPr marL="0" indent="0">
              <a:buNone/>
            </a:pPr>
            <a:r>
              <a:rPr lang="en-AU" sz="2400" dirty="0" smtClean="0"/>
              <a:t>They </a:t>
            </a:r>
            <a:r>
              <a:rPr lang="en-AU" sz="2400" dirty="0"/>
              <a:t>asked to speak to the Princess of Cambridge who was a patient at the hospital. Jacintha transferred the call to another nurse who spoke to the pranksters for around two minutes.</a:t>
            </a:r>
          </a:p>
          <a:p>
            <a:pPr marL="0" indent="0">
              <a:buNone/>
            </a:pPr>
            <a:r>
              <a:rPr lang="en-AU" sz="2400" b="1" dirty="0"/>
              <a:t/>
            </a:r>
            <a:br>
              <a:rPr lang="en-AU" sz="2400" b="1" dirty="0"/>
            </a:br>
            <a:r>
              <a:rPr lang="en-AU" sz="2400" b="1" dirty="0"/>
              <a:t>In groups, describe the nature of the relationship between Jacintha and the radio hosts.</a:t>
            </a:r>
            <a:endParaRPr lang="en-US" sz="2400" b="1" dirty="0" smtClean="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Slide Number Placeholder 4"/>
          <p:cNvSpPr>
            <a:spLocks noGrp="1"/>
          </p:cNvSpPr>
          <p:nvPr>
            <p:ph type="sldNum" sz="quarter" idx="12"/>
          </p:nvPr>
        </p:nvSpPr>
        <p:spPr/>
        <p:txBody>
          <a:bodyPr/>
          <a:lstStyle/>
          <a:p>
            <a:fld id="{228855B0-D62E-9E44-B7EF-8E49D31AD382}" type="slidenum">
              <a:rPr lang="en-US" smtClean="0"/>
              <a:pPr/>
              <a:t>3</a:t>
            </a:fld>
            <a:endParaRPr lang="en-US" dirty="0"/>
          </a:p>
        </p:txBody>
      </p:sp>
    </p:spTree>
    <p:extLst>
      <p:ext uri="{BB962C8B-B14F-4D97-AF65-F5344CB8AC3E}">
        <p14:creationId xmlns:p14="http://schemas.microsoft.com/office/powerpoint/2010/main" val="4231630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Negligence - Elements</a:t>
            </a:r>
            <a:endParaRPr lang="en-AU" dirty="0"/>
          </a:p>
        </p:txBody>
      </p:sp>
      <p:sp>
        <p:nvSpPr>
          <p:cNvPr id="3" name="Content Placeholder 2"/>
          <p:cNvSpPr>
            <a:spLocks noGrp="1"/>
          </p:cNvSpPr>
          <p:nvPr>
            <p:ph idx="1"/>
          </p:nvPr>
        </p:nvSpPr>
        <p:spPr/>
        <p:txBody>
          <a:bodyPr/>
          <a:lstStyle/>
          <a:p>
            <a:pPr marL="514350" indent="-514350">
              <a:buFont typeface="+mj-lt"/>
              <a:buAutoNum type="arabicPeriod"/>
            </a:pPr>
            <a:r>
              <a:rPr lang="en-AU" dirty="0" smtClean="0"/>
              <a:t>Duty of Care</a:t>
            </a:r>
          </a:p>
          <a:p>
            <a:pPr marL="514350" indent="-514350">
              <a:buFont typeface="+mj-lt"/>
              <a:buAutoNum type="arabicPeriod"/>
            </a:pPr>
            <a:r>
              <a:rPr lang="en-AU" dirty="0" smtClean="0"/>
              <a:t>Breach of Standard of Care</a:t>
            </a:r>
          </a:p>
          <a:p>
            <a:pPr marL="514350" indent="-514350">
              <a:buFont typeface="+mj-lt"/>
              <a:buAutoNum type="arabicPeriod"/>
            </a:pPr>
            <a:r>
              <a:rPr lang="en-AU" dirty="0" smtClean="0"/>
              <a:t>Causation &amp; Remoteness</a:t>
            </a:r>
          </a:p>
          <a:p>
            <a:pPr marL="514350" indent="-514350">
              <a:buFont typeface="+mj-lt"/>
              <a:buAutoNum type="arabicPeriod"/>
            </a:pPr>
            <a:r>
              <a:rPr lang="en-AU" dirty="0" smtClean="0"/>
              <a:t>Contributory Negligence</a:t>
            </a:r>
          </a:p>
          <a:p>
            <a:pPr marL="514350" indent="-514350">
              <a:buFont typeface="+mj-lt"/>
              <a:buAutoNum type="arabicPeriod"/>
            </a:pPr>
            <a:r>
              <a:rPr lang="en-AU" dirty="0" smtClean="0"/>
              <a:t>Voluntary Assumption of Risk</a:t>
            </a:r>
          </a:p>
          <a:p>
            <a:pPr marL="514350" indent="-514350">
              <a:buFont typeface="+mj-lt"/>
              <a:buAutoNum type="arabicPeriod"/>
            </a:pPr>
            <a:r>
              <a:rPr lang="en-AU" dirty="0" smtClean="0"/>
              <a:t>Statutory Limits</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4</a:t>
            </a:fld>
            <a:endParaRPr lang="en-US" dirty="0"/>
          </a:p>
        </p:txBody>
      </p:sp>
    </p:spTree>
    <p:extLst>
      <p:ext uri="{BB962C8B-B14F-4D97-AF65-F5344CB8AC3E}">
        <p14:creationId xmlns:p14="http://schemas.microsoft.com/office/powerpoint/2010/main" val="1658829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What is a duty of care?</a:t>
            </a:r>
            <a:endParaRPr lang="en-US" dirty="0"/>
          </a:p>
        </p:txBody>
      </p:sp>
      <p:sp>
        <p:nvSpPr>
          <p:cNvPr id="3" name="Content Placeholder 2"/>
          <p:cNvSpPr>
            <a:spLocks noGrp="1"/>
          </p:cNvSpPr>
          <p:nvPr>
            <p:ph idx="1"/>
          </p:nvPr>
        </p:nvSpPr>
        <p:spPr/>
        <p:txBody>
          <a:bodyPr>
            <a:normAutofit fontScale="92500" lnSpcReduction="20000"/>
          </a:bodyPr>
          <a:lstStyle/>
          <a:p>
            <a:pPr marL="722313" indent="-368300"/>
            <a:r>
              <a:rPr lang="en-AU" dirty="0" smtClean="0"/>
              <a:t>Our </a:t>
            </a:r>
            <a:r>
              <a:rPr lang="en-AU" dirty="0"/>
              <a:t>words and actions can have deep and lasting impact on other </a:t>
            </a:r>
            <a:r>
              <a:rPr lang="en-AU" dirty="0" smtClean="0"/>
              <a:t>people</a:t>
            </a:r>
          </a:p>
          <a:p>
            <a:pPr marL="722313" indent="-368300"/>
            <a:r>
              <a:rPr lang="en-AU" dirty="0"/>
              <a:t>Others can suffer injury because of your </a:t>
            </a:r>
            <a:r>
              <a:rPr lang="en-AU" dirty="0" smtClean="0"/>
              <a:t>carelessness </a:t>
            </a:r>
          </a:p>
          <a:p>
            <a:pPr marL="722313" indent="-368300"/>
            <a:r>
              <a:rPr lang="en-AU" dirty="0" smtClean="0"/>
              <a:t>An </a:t>
            </a:r>
            <a:r>
              <a:rPr lang="en-AU" dirty="0"/>
              <a:t>important relationship arises between you and anyone else who could be injured by your </a:t>
            </a:r>
            <a:r>
              <a:rPr lang="en-AU" dirty="0" smtClean="0"/>
              <a:t>actions</a:t>
            </a:r>
          </a:p>
          <a:p>
            <a:pPr marL="711200" indent="-347663"/>
            <a:r>
              <a:rPr lang="en-AU" dirty="0"/>
              <a:t>In circumstances where you should be able to predict that someone else could be injured by your actions you owe that person a duty to refrain from those </a:t>
            </a:r>
            <a:r>
              <a:rPr lang="en-AU" dirty="0" smtClean="0"/>
              <a:t>actions</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5</a:t>
            </a:fld>
            <a:endParaRPr lang="en-US" dirty="0"/>
          </a:p>
        </p:txBody>
      </p:sp>
    </p:spTree>
    <p:extLst>
      <p:ext uri="{BB962C8B-B14F-4D97-AF65-F5344CB8AC3E}">
        <p14:creationId xmlns:p14="http://schemas.microsoft.com/office/powerpoint/2010/main" val="3830846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What’s in the bottle?</a:t>
            </a:r>
            <a:endParaRPr lang="en-US" dirty="0"/>
          </a:p>
        </p:txBody>
      </p:sp>
      <p:grpSp>
        <p:nvGrpSpPr>
          <p:cNvPr id="5" name="Group 4"/>
          <p:cNvGrpSpPr/>
          <p:nvPr/>
        </p:nvGrpSpPr>
        <p:grpSpPr>
          <a:xfrm>
            <a:off x="3410857" y="1199924"/>
            <a:ext cx="2075544" cy="3181530"/>
            <a:chOff x="3410857" y="2651353"/>
            <a:chExt cx="2075544" cy="3181530"/>
          </a:xfrm>
        </p:grpSpPr>
        <p:pic>
          <p:nvPicPr>
            <p:cNvPr id="8194" name="Picture 2" descr="C:\Users\Adam\AppData\Local\Microsoft\Windows\INetCache\IE\RL84JOPZ\outline-bottle-black[1].jpg"/>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2865" b="97344" l="33229" r="66615"/>
                      </a14:imgEffect>
                    </a14:imgLayer>
                  </a14:imgProps>
                </a:ext>
                <a:ext uri="{28A0092B-C50C-407E-A947-70E740481C1C}">
                  <a14:useLocalDpi xmlns:a14="http://schemas.microsoft.com/office/drawing/2010/main" val="0"/>
                </a:ext>
              </a:extLst>
            </a:blip>
            <a:srcRect l="30110" r="30657"/>
            <a:stretch/>
          </p:blipFill>
          <p:spPr bwMode="auto">
            <a:xfrm>
              <a:off x="3410857" y="2651353"/>
              <a:ext cx="2075544" cy="318153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68057" y="3846382"/>
              <a:ext cx="1248228" cy="646331"/>
            </a:xfrm>
            <a:prstGeom prst="rect">
              <a:avLst/>
            </a:prstGeom>
            <a:noFill/>
            <a:ln>
              <a:noFill/>
            </a:ln>
          </p:spPr>
          <p:txBody>
            <a:bodyPr wrap="square" rtlCol="0">
              <a:prstTxWarp prst="textArchDown">
                <a:avLst>
                  <a:gd name="adj" fmla="val 198939"/>
                </a:avLst>
              </a:prstTxWarp>
              <a:spAutoFit/>
            </a:bodyPr>
            <a:lstStyle/>
            <a:p>
              <a:pPr algn="ctr"/>
              <a:r>
                <a:rPr lang="en-AU" sz="2000" dirty="0" smtClean="0">
                  <a:latin typeface="Algerian" panose="04020705040A02060702" pitchFamily="82" charset="0"/>
                </a:rPr>
                <a:t>Ginger </a:t>
              </a:r>
            </a:p>
            <a:p>
              <a:pPr algn="ctr"/>
              <a:r>
                <a:rPr lang="en-AU" sz="2000" dirty="0" smtClean="0">
                  <a:latin typeface="Algerian" panose="04020705040A02060702" pitchFamily="82" charset="0"/>
                </a:rPr>
                <a:t>Beer</a:t>
              </a:r>
              <a:endParaRPr lang="en-AU" sz="2000" dirty="0">
                <a:latin typeface="Algerian" panose="04020705040A02060702" pitchFamily="82" charset="0"/>
              </a:endParaRPr>
            </a:p>
          </p:txBody>
        </p:sp>
      </p:grpSp>
      <p:pic>
        <p:nvPicPr>
          <p:cNvPr id="8195" name="Picture 3" descr="C:\Users\Adam\AppData\Local\Microsoft\Windows\INetCache\IE\2ZXGEJCH\snail_icon[1].jpg"/>
          <p:cNvPicPr>
            <a:picLocks noChangeAspect="1" noChangeArrowheads="1"/>
          </p:cNvPicPr>
          <p:nvPr/>
        </p:nvPicPr>
        <p:blipFill>
          <a:blip r:embed="rId7">
            <a:extLst>
              <a:ext uri="{BEBA8EAE-BF5A-486C-A8C5-ECC9F3942E4B}">
                <a14:imgProps xmlns:a14="http://schemas.microsoft.com/office/drawing/2010/main">
                  <a14:imgLayer r:embed="rId8">
                    <a14:imgEffect>
                      <a14:backgroundRemoval t="9847" b="89716" l="3125" r="95781"/>
                    </a14:imgEffect>
                  </a14:imgLayer>
                </a14:imgProps>
              </a:ext>
              <a:ext uri="{28A0092B-C50C-407E-A947-70E740481C1C}">
                <a14:useLocalDpi xmlns:a14="http://schemas.microsoft.com/office/drawing/2010/main" val="0"/>
              </a:ext>
            </a:extLst>
          </a:blip>
          <a:srcRect/>
          <a:stretch>
            <a:fillRect/>
          </a:stretch>
        </p:blipFill>
        <p:spPr bwMode="auto">
          <a:xfrm>
            <a:off x="3966520" y="4172520"/>
            <a:ext cx="1051302" cy="750695"/>
          </a:xfrm>
          <a:prstGeom prst="rect">
            <a:avLst/>
          </a:prstGeom>
          <a:noFill/>
          <a:extLst>
            <a:ext uri="{909E8E84-426E-40DD-AFC4-6F175D3DCCD1}">
              <a14:hiddenFill xmlns:a14="http://schemas.microsoft.com/office/drawing/2010/main">
                <a:solidFill>
                  <a:srgbClr val="FFFFFF"/>
                </a:solidFill>
              </a14:hiddenFill>
            </a:ext>
          </a:extLst>
        </p:spPr>
      </p:pic>
      <p:pic>
        <p:nvPicPr>
          <p:cNvPr id="8" name="Hl2_Rebel-Ragdoll485-573931361.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9"/>
          <a:stretch>
            <a:fillRect/>
          </a:stretch>
        </p:blipFill>
        <p:spPr>
          <a:xfrm>
            <a:off x="2058851" y="7112000"/>
            <a:ext cx="609600" cy="609600"/>
          </a:xfrm>
          <a:prstGeom prst="rect">
            <a:avLst/>
          </a:prstGeom>
        </p:spPr>
      </p:pic>
      <p:sp>
        <p:nvSpPr>
          <p:cNvPr id="3" name="Slide Number Placeholder 2"/>
          <p:cNvSpPr>
            <a:spLocks noGrp="1"/>
          </p:cNvSpPr>
          <p:nvPr>
            <p:ph type="sldNum" sz="quarter" idx="12"/>
          </p:nvPr>
        </p:nvSpPr>
        <p:spPr/>
        <p:txBody>
          <a:bodyPr/>
          <a:lstStyle/>
          <a:p>
            <a:fld id="{228855B0-D62E-9E44-B7EF-8E49D31AD382}" type="slidenum">
              <a:rPr lang="en-US" smtClean="0"/>
              <a:pPr/>
              <a:t>6</a:t>
            </a:fld>
            <a:endParaRPr lang="en-US" dirty="0"/>
          </a:p>
        </p:txBody>
      </p:sp>
    </p:spTree>
    <p:extLst>
      <p:ext uri="{BB962C8B-B14F-4D97-AF65-F5344CB8AC3E}">
        <p14:creationId xmlns:p14="http://schemas.microsoft.com/office/powerpoint/2010/main" val="360375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0800000">
                                      <p:cBhvr>
                                        <p:cTn id="6" dur="2000" fill="hold"/>
                                        <p:tgtEl>
                                          <p:spTgt spid="5"/>
                                        </p:tgtEl>
                                        <p:attrNameLst>
                                          <p:attrName>r</p:attrName>
                                        </p:attrNameLst>
                                      </p:cBhvr>
                                    </p:animRot>
                                  </p:childTnLst>
                                </p:cTn>
                              </p:par>
                            </p:childTnLst>
                          </p:cTn>
                        </p:par>
                        <p:par>
                          <p:cTn id="7" fill="hold">
                            <p:stCondLst>
                              <p:cond delay="2000"/>
                            </p:stCondLst>
                            <p:childTnLst>
                              <p:par>
                                <p:cTn id="8" presetID="1" presetClass="entr" presetSubtype="0" fill="hold" nodeType="afterEffect">
                                  <p:stCondLst>
                                    <p:cond delay="0"/>
                                  </p:stCondLst>
                                  <p:childTnLst>
                                    <p:set>
                                      <p:cBhvr>
                                        <p:cTn id="9" dur="1" fill="hold">
                                          <p:stCondLst>
                                            <p:cond delay="0"/>
                                          </p:stCondLst>
                                        </p:cTn>
                                        <p:tgtEl>
                                          <p:spTgt spid="8195"/>
                                        </p:tgtEl>
                                        <p:attrNameLst>
                                          <p:attrName>style.visibility</p:attrName>
                                        </p:attrNameLst>
                                      </p:cBhvr>
                                      <p:to>
                                        <p:strVal val="visible"/>
                                      </p:to>
                                    </p:set>
                                  </p:childTnLst>
                                </p:cTn>
                              </p:par>
                              <p:par>
                                <p:cTn id="10" presetID="6" presetClass="emph" presetSubtype="0" fill="hold" nodeType="withEffect">
                                  <p:stCondLst>
                                    <p:cond delay="0"/>
                                  </p:stCondLst>
                                  <p:childTnLst>
                                    <p:animScale>
                                      <p:cBhvr>
                                        <p:cTn id="11" dur="2000" fill="hold"/>
                                        <p:tgtEl>
                                          <p:spTgt spid="8195"/>
                                        </p:tgtEl>
                                      </p:cBhvr>
                                      <p:by x="150000" y="150000"/>
                                    </p:animScale>
                                  </p:childTnLst>
                                </p:cTn>
                              </p:par>
                              <p:par>
                                <p:cTn id="12" presetID="42" presetClass="path" presetSubtype="0" fill="hold" nodeType="withEffect">
                                  <p:stCondLst>
                                    <p:cond delay="0"/>
                                  </p:stCondLst>
                                  <p:childTnLst>
                                    <p:animMotion origin="layout" path="M 5.55556E-7 3.46821E-6 L 5.55556E-7 0.16439 " pathEditMode="relative" rAng="0" ptsTypes="AA">
                                      <p:cBhvr>
                                        <p:cTn id="13" dur="2000" fill="hold"/>
                                        <p:tgtEl>
                                          <p:spTgt spid="8195"/>
                                        </p:tgtEl>
                                        <p:attrNameLst>
                                          <p:attrName>ppt_x</p:attrName>
                                          <p:attrName>ppt_y</p:attrName>
                                        </p:attrNameLst>
                                      </p:cBhvr>
                                      <p:rCtr x="0" y="8208"/>
                                    </p:animMotion>
                                  </p:childTnLst>
                                </p:cTn>
                              </p:par>
                              <p:par>
                                <p:cTn id="14" presetID="1" presetClass="mediacall" presetSubtype="0" fill="hold" nodeType="withEffect">
                                  <p:stCondLst>
                                    <p:cond delay="0"/>
                                  </p:stCondLst>
                                  <p:childTnLst>
                                    <p:cmd type="call" cmd="playFrom(0.0)">
                                      <p:cBhvr>
                                        <p:cTn id="15" dur="2909"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6" fill="hold" display="0">
                  <p:stCondLst>
                    <p:cond delay="indefinite"/>
                  </p:stCondLst>
                  <p:endCondLst>
                    <p:cond evt="onStopAudio" delay="0">
                      <p:tgtEl>
                        <p:sldTgt/>
                      </p:tgtEl>
                    </p:cond>
                  </p:endCondLst>
                </p:cTn>
                <p:tgtEl>
                  <p:spTgt spid="8"/>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Who is your neighbour?</a:t>
            </a:r>
            <a:endParaRPr lang="en-US" dirty="0"/>
          </a:p>
        </p:txBody>
      </p:sp>
      <p:sp>
        <p:nvSpPr>
          <p:cNvPr id="3" name="Content Placeholder 2"/>
          <p:cNvSpPr>
            <a:spLocks noGrp="1"/>
          </p:cNvSpPr>
          <p:nvPr>
            <p:ph idx="1"/>
          </p:nvPr>
        </p:nvSpPr>
        <p:spPr/>
        <p:txBody>
          <a:bodyPr>
            <a:normAutofit/>
          </a:bodyPr>
          <a:lstStyle/>
          <a:p>
            <a:pPr marL="354013" indent="0">
              <a:buNone/>
            </a:pPr>
            <a:r>
              <a:rPr lang="en-AU" dirty="0" smtClean="0"/>
              <a:t>When you are about to do something …</a:t>
            </a:r>
          </a:p>
          <a:p>
            <a:pPr marL="354013" indent="0">
              <a:buNone/>
            </a:pPr>
            <a:r>
              <a:rPr lang="en-AU" dirty="0" smtClean="0"/>
              <a:t>… or not do something …</a:t>
            </a:r>
            <a:endParaRPr lang="en-AU" sz="3200" dirty="0" smtClean="0"/>
          </a:p>
          <a:p>
            <a:pPr marL="354013" indent="0">
              <a:buNone/>
            </a:pPr>
            <a:r>
              <a:rPr lang="en-AU" dirty="0" smtClean="0"/>
              <a:t>… any person that may be affected …</a:t>
            </a:r>
          </a:p>
          <a:p>
            <a:pPr marL="354013" indent="0">
              <a:buNone/>
            </a:pPr>
            <a:r>
              <a:rPr lang="en-AU" dirty="0" smtClean="0"/>
              <a:t>… that you should consider their wellbeing before you act …</a:t>
            </a:r>
          </a:p>
          <a:p>
            <a:pPr marL="354013" indent="0">
              <a:buNone/>
            </a:pPr>
            <a:r>
              <a:rPr lang="en-AU" sz="3200" dirty="0" smtClean="0"/>
              <a:t>… is your </a:t>
            </a:r>
            <a:r>
              <a:rPr lang="en-AU" sz="3200" b="1" i="1" dirty="0" smtClean="0"/>
              <a:t>neighbour</a:t>
            </a:r>
          </a:p>
          <a:p>
            <a:pPr marL="354013" indent="0">
              <a:buNone/>
            </a:pPr>
            <a:r>
              <a:rPr lang="en-AU" dirty="0" smtClean="0"/>
              <a:t>: see </a:t>
            </a:r>
            <a:r>
              <a:rPr lang="en-AU" i="1" dirty="0" smtClean="0"/>
              <a:t>Donoghue v Stevenson </a:t>
            </a:r>
            <a:endParaRPr lang="en-US" sz="3200" i="1"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7</a:t>
            </a:fld>
            <a:endParaRPr lang="en-US" dirty="0"/>
          </a:p>
        </p:txBody>
      </p:sp>
    </p:spTree>
    <p:extLst>
      <p:ext uri="{BB962C8B-B14F-4D97-AF65-F5344CB8AC3E}">
        <p14:creationId xmlns:p14="http://schemas.microsoft.com/office/powerpoint/2010/main" val="2322942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Donoghue v </a:t>
            </a:r>
            <a:r>
              <a:rPr lang="en-AU" b="1" dirty="0" smtClean="0"/>
              <a:t>Stevenson</a:t>
            </a:r>
            <a:br>
              <a:rPr lang="en-AU" b="1" dirty="0" smtClean="0"/>
            </a:br>
            <a:r>
              <a:rPr lang="en-AU" sz="3100" b="1" dirty="0" smtClean="0"/>
              <a:t>[1932</a:t>
            </a:r>
            <a:r>
              <a:rPr lang="en-AU" sz="3100" b="1" dirty="0"/>
              <a:t>] AC </a:t>
            </a:r>
            <a:r>
              <a:rPr lang="en-AU" sz="3100" b="1" dirty="0" smtClean="0"/>
              <a:t>562</a:t>
            </a:r>
            <a:endParaRPr lang="en-AU" sz="3100" dirty="0"/>
          </a:p>
        </p:txBody>
      </p:sp>
      <p:sp>
        <p:nvSpPr>
          <p:cNvPr id="3" name="Content Placeholder 2"/>
          <p:cNvSpPr>
            <a:spLocks noGrp="1"/>
          </p:cNvSpPr>
          <p:nvPr>
            <p:ph idx="1"/>
          </p:nvPr>
        </p:nvSpPr>
        <p:spPr/>
        <p:txBody>
          <a:bodyPr>
            <a:normAutofit fontScale="85000" lnSpcReduction="20000"/>
          </a:bodyPr>
          <a:lstStyle/>
          <a:p>
            <a:pPr marL="0" indent="0">
              <a:buNone/>
            </a:pPr>
            <a:r>
              <a:rPr lang="en-AU" dirty="0" smtClean="0"/>
              <a:t>“The </a:t>
            </a:r>
            <a:r>
              <a:rPr lang="en-AU" dirty="0"/>
              <a:t>rule that you are to love your neighbour becomes in law, you must not injure your neighbour; and the lawyer's question, Who is my neighbour? receives a restricted reply. You must take reasonable care to avoid acts or omissions which you can reasonably foresee would be likely to injure your neighbour. Who, then, in law, is my neighbour? The answer seems to be – persons who are so closely and directly affected by my act that I ought reasonably to have them in contemplation as being so affected when I am directing my mind to the acts or omissions which are called in </a:t>
            </a:r>
            <a:r>
              <a:rPr lang="en-AU" dirty="0" smtClean="0"/>
              <a:t>question”</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8</a:t>
            </a:fld>
            <a:endParaRPr lang="en-US" dirty="0"/>
          </a:p>
        </p:txBody>
      </p:sp>
    </p:spTree>
    <p:extLst>
      <p:ext uri="{BB962C8B-B14F-4D97-AF65-F5344CB8AC3E}">
        <p14:creationId xmlns:p14="http://schemas.microsoft.com/office/powerpoint/2010/main" val="2164157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Recognised duties of care</a:t>
            </a:r>
            <a:endParaRPr lang="en-US" dirty="0"/>
          </a:p>
        </p:txBody>
      </p:sp>
      <p:sp>
        <p:nvSpPr>
          <p:cNvPr id="3" name="Content Placeholder 2"/>
          <p:cNvSpPr>
            <a:spLocks noGrp="1"/>
          </p:cNvSpPr>
          <p:nvPr>
            <p:ph idx="1"/>
          </p:nvPr>
        </p:nvSpPr>
        <p:spPr/>
        <p:txBody>
          <a:bodyPr>
            <a:normAutofit/>
          </a:bodyPr>
          <a:lstStyle/>
          <a:p>
            <a:pPr marL="722313" indent="-368300"/>
            <a:r>
              <a:rPr lang="en-AU" dirty="0" smtClean="0"/>
              <a:t>Authorities – government, police</a:t>
            </a:r>
          </a:p>
          <a:p>
            <a:pPr marL="722313" indent="-368300"/>
            <a:r>
              <a:rPr lang="en-AU" dirty="0" smtClean="0"/>
              <a:t>Builders – to clients, homeowners</a:t>
            </a:r>
          </a:p>
          <a:p>
            <a:pPr marL="722313" indent="-368300"/>
            <a:r>
              <a:rPr lang="en-AU" dirty="0" smtClean="0"/>
              <a:t>Drivers – to passengers, road users</a:t>
            </a:r>
          </a:p>
          <a:p>
            <a:pPr marL="711200" indent="-347663"/>
            <a:r>
              <a:rPr lang="en-AU" dirty="0" smtClean="0"/>
              <a:t>Manufacturers – to consumers</a:t>
            </a:r>
          </a:p>
          <a:p>
            <a:pPr marL="711200" indent="-347663"/>
            <a:r>
              <a:rPr lang="en-AU" dirty="0" smtClean="0"/>
              <a:t>Advisers – to those relying on advice</a:t>
            </a:r>
          </a:p>
          <a:p>
            <a:pPr marL="711200" indent="-347663"/>
            <a:r>
              <a:rPr lang="en-AU" dirty="0" smtClean="0"/>
              <a:t>Occupiers – to visitors, tenants</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9</a:t>
            </a:fld>
            <a:endParaRPr lang="en-US" dirty="0"/>
          </a:p>
        </p:txBody>
      </p:sp>
    </p:spTree>
    <p:extLst>
      <p:ext uri="{BB962C8B-B14F-4D97-AF65-F5344CB8AC3E}">
        <p14:creationId xmlns:p14="http://schemas.microsoft.com/office/powerpoint/2010/main" val="2375045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K_KBS_PowerPoint_201504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_KBS_PowerPoint_20150424 [Read-Only]" id="{396F0CE7-CC32-4EE6-9226-7B1DF616916B}" vid="{7CEA13C7-FA89-4A3A-BADD-27694C180D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K_KBS_PowerPoint_20150424</Template>
  <TotalTime>15069</TotalTime>
  <Words>1916</Words>
  <Application>Microsoft Office PowerPoint</Application>
  <PresentationFormat>On-screen Show (4:3)</PresentationFormat>
  <Paragraphs>185</Paragraphs>
  <Slides>29</Slides>
  <Notes>22</Notes>
  <HiddenSlides>0</HiddenSlides>
  <MMClips>7</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Algerian</vt:lpstr>
      <vt:lpstr>Arial</vt:lpstr>
      <vt:lpstr>Arial Narrow</vt:lpstr>
      <vt:lpstr>Calibri</vt:lpstr>
      <vt:lpstr>K_KBS_PowerPoint_20150424</vt:lpstr>
      <vt:lpstr>Law of Torts</vt:lpstr>
      <vt:lpstr>Small Group Discussion</vt:lpstr>
      <vt:lpstr>Small Group Challenge</vt:lpstr>
      <vt:lpstr>Negligence - Elements</vt:lpstr>
      <vt:lpstr>What is a duty of care?</vt:lpstr>
      <vt:lpstr>What’s in the bottle?</vt:lpstr>
      <vt:lpstr>Who is your neighbour?</vt:lpstr>
      <vt:lpstr>Donoghue v Stevenson [1932] AC 562</vt:lpstr>
      <vt:lpstr>Recognised duties of care</vt:lpstr>
      <vt:lpstr>PowerPoint Presentation</vt:lpstr>
      <vt:lpstr>Small Group Discussion</vt:lpstr>
      <vt:lpstr>Small Group Challenge</vt:lpstr>
      <vt:lpstr>Calculating Risk</vt:lpstr>
      <vt:lpstr>Standard of Care</vt:lpstr>
      <vt:lpstr>Small Group Discussion</vt:lpstr>
      <vt:lpstr>Small Group Challenge</vt:lpstr>
      <vt:lpstr>Causation</vt:lpstr>
      <vt:lpstr>Cork v Kirby Maclean Ltd [1952] 1 All ER 1064</vt:lpstr>
      <vt:lpstr>Cork v Kirby Maclean Ltd [1952] 1 All ER 1064</vt:lpstr>
      <vt:lpstr>Remoteness</vt:lpstr>
      <vt:lpstr>Overseas Tankship (UK) Ltd v The Miller Steamship Co Pty Ltd</vt:lpstr>
      <vt:lpstr>Small Group Discussion</vt:lpstr>
      <vt:lpstr>Small Group Challenge</vt:lpstr>
      <vt:lpstr>Voluntary Assumption of Risk</vt:lpstr>
      <vt:lpstr>Contributory Negligence</vt:lpstr>
      <vt:lpstr>Imbree v McNeilly</vt:lpstr>
      <vt:lpstr>Imbree v McNeilly</vt:lpstr>
      <vt:lpstr>Negligent Misstatement</vt:lpstr>
      <vt:lpstr>Civil Liability Acts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Natalie Murphy</dc:creator>
  <cp:lastModifiedBy>Guy</cp:lastModifiedBy>
  <cp:revision>187</cp:revision>
  <dcterms:created xsi:type="dcterms:W3CDTF">2015-04-24T09:41:14Z</dcterms:created>
  <dcterms:modified xsi:type="dcterms:W3CDTF">2018-04-16T10:14:44Z</dcterms:modified>
</cp:coreProperties>
</file>