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256" r:id="rId2"/>
    <p:sldId id="345" r:id="rId3"/>
    <p:sldId id="365" r:id="rId4"/>
    <p:sldId id="260" r:id="rId5"/>
    <p:sldId id="364" r:id="rId6"/>
    <p:sldId id="371" r:id="rId7"/>
    <p:sldId id="372" r:id="rId8"/>
    <p:sldId id="378" r:id="rId9"/>
    <p:sldId id="366" r:id="rId10"/>
    <p:sldId id="350" r:id="rId11"/>
    <p:sldId id="351" r:id="rId12"/>
    <p:sldId id="379" r:id="rId13"/>
    <p:sldId id="353" r:id="rId14"/>
    <p:sldId id="355" r:id="rId15"/>
    <p:sldId id="373" r:id="rId16"/>
    <p:sldId id="374" r:id="rId17"/>
    <p:sldId id="375" r:id="rId18"/>
    <p:sldId id="381" r:id="rId19"/>
    <p:sldId id="376" r:id="rId20"/>
    <p:sldId id="361" r:id="rId21"/>
    <p:sldId id="380" r:id="rId22"/>
    <p:sldId id="368" r:id="rId23"/>
    <p:sldId id="362" r:id="rId24"/>
    <p:sldId id="377" r:id="rId25"/>
    <p:sldId id="382" r:id="rId26"/>
    <p:sldId id="383" r:id="rId27"/>
    <p:sldId id="384" r:id="rId28"/>
    <p:sldId id="387" r:id="rId29"/>
    <p:sldId id="386" r:id="rId30"/>
    <p:sldId id="369" r:id="rId31"/>
    <p:sldId id="37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8" autoAdjust="0"/>
    <p:restoredTop sz="91281" autoAdjust="0"/>
  </p:normalViewPr>
  <p:slideViewPr>
    <p:cSldViewPr snapToGrid="0" snapToObjects="1">
      <p:cViewPr varScale="1">
        <p:scale>
          <a:sx n="102" d="100"/>
          <a:sy n="102" d="100"/>
        </p:scale>
        <p:origin x="1800" y="15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CA27D4-6CE5-4B31-B959-185B7371AD5E}" type="datetimeFigureOut">
              <a:rPr lang="en-AU" smtClean="0"/>
              <a:t>3/01/2019</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5D600-1EF8-4790-B1D7-C14F4C41A122}" type="slidenum">
              <a:rPr lang="en-AU" smtClean="0"/>
              <a:t>‹#›</a:t>
            </a:fld>
            <a:endParaRPr lang="en-AU" dirty="0"/>
          </a:p>
        </p:txBody>
      </p:sp>
    </p:spTree>
    <p:extLst>
      <p:ext uri="{BB962C8B-B14F-4D97-AF65-F5344CB8AC3E}">
        <p14:creationId xmlns:p14="http://schemas.microsoft.com/office/powerpoint/2010/main" val="2020270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big</a:t>
            </a:r>
            <a:r>
              <a:rPr lang="en-AU" baseline="0" dirty="0" smtClean="0"/>
              <a:t> idea is </a:t>
            </a:r>
            <a:r>
              <a:rPr lang="en-AU" b="1" baseline="0" dirty="0" smtClean="0"/>
              <a:t>ownership</a:t>
            </a:r>
            <a:r>
              <a:rPr lang="en-AU" b="0" baseline="0" dirty="0" smtClean="0"/>
              <a:t>. Kahlil Gibran</a:t>
            </a:r>
            <a:r>
              <a:rPr lang="en-AU" dirty="0" smtClean="0"/>
              <a:t> poses</a:t>
            </a:r>
            <a:r>
              <a:rPr lang="en-AU" baseline="0" dirty="0" smtClean="0"/>
              <a:t> an essential question designed to foster inquiry, understanding, and transfer of learning.</a:t>
            </a:r>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a:t>
            </a:fld>
            <a:endParaRPr lang="en-AU" dirty="0"/>
          </a:p>
        </p:txBody>
      </p:sp>
    </p:spTree>
    <p:extLst>
      <p:ext uri="{BB962C8B-B14F-4D97-AF65-F5344CB8AC3E}">
        <p14:creationId xmlns:p14="http://schemas.microsoft.com/office/powerpoint/2010/main" val="1194543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11</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big</a:t>
            </a:r>
            <a:r>
              <a:rPr lang="en-AU" baseline="0" dirty="0" smtClean="0"/>
              <a:t> idea is </a:t>
            </a:r>
            <a:r>
              <a:rPr lang="en-AU" b="1" baseline="0" dirty="0" smtClean="0"/>
              <a:t>dilemma</a:t>
            </a:r>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12</a:t>
            </a:fld>
            <a:endParaRPr lang="en-AU" dirty="0"/>
          </a:p>
        </p:txBody>
      </p:sp>
    </p:spTree>
    <p:extLst>
      <p:ext uri="{BB962C8B-B14F-4D97-AF65-F5344CB8AC3E}">
        <p14:creationId xmlns:p14="http://schemas.microsoft.com/office/powerpoint/2010/main" val="3588123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0" dirty="0" smtClean="0"/>
              <a:t>King Solomon cunningly</a:t>
            </a:r>
            <a:r>
              <a:rPr lang="en-AU" i="0" baseline="0" dirty="0" smtClean="0"/>
              <a:t> resolved the dilemma by declaring the baby should be cut in two and shared equally between the women. The first women agreed this was fair. The second women begged Solomon to give the baby to the first woman. Solomon then knew the second woman was the true mother and ordered the baby be returned to her.</a:t>
            </a:r>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17</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big</a:t>
            </a:r>
            <a:r>
              <a:rPr lang="en-AU" baseline="0" dirty="0" smtClean="0"/>
              <a:t> idea is </a:t>
            </a:r>
            <a:r>
              <a:rPr lang="en-AU" b="1" baseline="0" dirty="0" smtClean="0"/>
              <a:t>hyperbole</a:t>
            </a:r>
            <a:r>
              <a:rPr lang="en-AU" b="0" baseline="0" dirty="0" smtClean="0"/>
              <a:t>. Clive Hamilton</a:t>
            </a:r>
            <a:r>
              <a:rPr lang="en-AU" dirty="0" smtClean="0"/>
              <a:t> poses</a:t>
            </a:r>
            <a:r>
              <a:rPr lang="en-AU" baseline="0" dirty="0" smtClean="0"/>
              <a:t> an essential question designed to foster inquiry, understanding, and transfer of learning.</a:t>
            </a:r>
            <a:endParaRPr lang="en-AU" dirty="0" smtClean="0"/>
          </a:p>
          <a:p>
            <a:endParaRPr lang="en-AU" dirty="0" smtClean="0"/>
          </a:p>
          <a:p>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20</a:t>
            </a:fld>
            <a:endParaRPr lang="en-AU" dirty="0"/>
          </a:p>
        </p:txBody>
      </p:sp>
    </p:spTree>
    <p:extLst>
      <p:ext uri="{BB962C8B-B14F-4D97-AF65-F5344CB8AC3E}">
        <p14:creationId xmlns:p14="http://schemas.microsoft.com/office/powerpoint/2010/main" val="5565513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big</a:t>
            </a:r>
            <a:r>
              <a:rPr lang="en-AU" baseline="0" dirty="0" smtClean="0"/>
              <a:t> idea is </a:t>
            </a:r>
            <a:r>
              <a:rPr lang="en-AU" b="1" baseline="0" dirty="0" smtClean="0"/>
              <a:t>hype</a:t>
            </a:r>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21</a:t>
            </a:fld>
            <a:endParaRPr lang="en-AU" dirty="0"/>
          </a:p>
        </p:txBody>
      </p:sp>
    </p:spTree>
    <p:extLst>
      <p:ext uri="{BB962C8B-B14F-4D97-AF65-F5344CB8AC3E}">
        <p14:creationId xmlns:p14="http://schemas.microsoft.com/office/powerpoint/2010/main" val="3588123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22</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0" dirty="0" smtClean="0"/>
              <a:t>Specific</a:t>
            </a:r>
            <a:r>
              <a:rPr lang="en-AU" i="0" baseline="0" dirty="0" smtClean="0"/>
              <a:t> understandings about our big idea.</a:t>
            </a:r>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23</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24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30</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31</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i="0" dirty="0" smtClean="0"/>
              <a:t>Specific</a:t>
            </a:r>
            <a:r>
              <a:rPr lang="en-AU" i="0" baseline="0" dirty="0" smtClean="0"/>
              <a:t> understandings about our big idea.</a:t>
            </a:r>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4</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5</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6</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7</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big</a:t>
            </a:r>
            <a:r>
              <a:rPr lang="en-AU" baseline="0" dirty="0" smtClean="0"/>
              <a:t> idea is </a:t>
            </a:r>
            <a:r>
              <a:rPr lang="en-AU" b="1" baseline="0" dirty="0" smtClean="0"/>
              <a:t>intention</a:t>
            </a:r>
            <a:endParaRPr lang="en-AU" dirty="0"/>
          </a:p>
        </p:txBody>
      </p:sp>
      <p:sp>
        <p:nvSpPr>
          <p:cNvPr id="4" name="Slide Number Placeholder 3"/>
          <p:cNvSpPr>
            <a:spLocks noGrp="1"/>
          </p:cNvSpPr>
          <p:nvPr>
            <p:ph type="sldNum" sz="quarter" idx="10"/>
          </p:nvPr>
        </p:nvSpPr>
        <p:spPr/>
        <p:txBody>
          <a:bodyPr/>
          <a:lstStyle/>
          <a:p>
            <a:fld id="{75D5D600-1EF8-4790-B1D7-C14F4C41A122}" type="slidenum">
              <a:rPr lang="en-AU" smtClean="0"/>
              <a:t>8</a:t>
            </a:fld>
            <a:endParaRPr lang="en-AU" dirty="0"/>
          </a:p>
        </p:txBody>
      </p:sp>
    </p:spTree>
    <p:extLst>
      <p:ext uri="{BB962C8B-B14F-4D97-AF65-F5344CB8AC3E}">
        <p14:creationId xmlns:p14="http://schemas.microsoft.com/office/powerpoint/2010/main" val="3588123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9</a:t>
            </a:fld>
            <a:endParaRPr lang="en-AU" dirty="0"/>
          </a:p>
        </p:txBody>
      </p:sp>
    </p:spTree>
    <p:extLst>
      <p:ext uri="{BB962C8B-B14F-4D97-AF65-F5344CB8AC3E}">
        <p14:creationId xmlns:p14="http://schemas.microsoft.com/office/powerpoint/2010/main" val="363796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i="0" dirty="0"/>
          </a:p>
        </p:txBody>
      </p:sp>
      <p:sp>
        <p:nvSpPr>
          <p:cNvPr id="4" name="Slide Number Placeholder 3"/>
          <p:cNvSpPr>
            <a:spLocks noGrp="1"/>
          </p:cNvSpPr>
          <p:nvPr>
            <p:ph type="sldNum" sz="quarter" idx="10"/>
          </p:nvPr>
        </p:nvSpPr>
        <p:spPr/>
        <p:txBody>
          <a:bodyPr/>
          <a:lstStyle/>
          <a:p>
            <a:fld id="{75D5D600-1EF8-4790-B1D7-C14F4C41A122}" type="slidenum">
              <a:rPr lang="en-AU" smtClean="0"/>
              <a:t>10</a:t>
            </a:fld>
            <a:endParaRPr lang="en-AU" dirty="0"/>
          </a:p>
        </p:txBody>
      </p:sp>
    </p:spTree>
    <p:extLst>
      <p:ext uri="{BB962C8B-B14F-4D97-AF65-F5344CB8AC3E}">
        <p14:creationId xmlns:p14="http://schemas.microsoft.com/office/powerpoint/2010/main" val="3637968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38166407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457200" y="6356349"/>
            <a:ext cx="2133600" cy="365125"/>
          </a:xfrm>
          <a:prstGeom prst="rect">
            <a:avLst/>
          </a:prstGeom>
        </p:spPr>
        <p:txBody>
          <a:bodyPr/>
          <a:lstStyle>
            <a:lvl1pPr algn="l">
              <a:defRPr>
                <a:solidFill>
                  <a:schemeClr val="bg1">
                    <a:lumMod val="65000"/>
                  </a:schemeClr>
                </a:solidFill>
              </a:defRPr>
            </a:lvl1pPr>
          </a:lstStyle>
          <a:p>
            <a:fld id="{228855B0-D62E-9E44-B7EF-8E49D31AD382}" type="slidenum">
              <a:rPr lang="en-US" smtClean="0"/>
              <a:pPr/>
              <a:t>‹#›</a:t>
            </a:fld>
            <a:endParaRPr lang="en-US" dirty="0"/>
          </a:p>
        </p:txBody>
      </p:sp>
    </p:spTree>
    <p:extLst>
      <p:ext uri="{BB962C8B-B14F-4D97-AF65-F5344CB8AC3E}">
        <p14:creationId xmlns:p14="http://schemas.microsoft.com/office/powerpoint/2010/main" val="1201517887"/>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8475635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10729469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28855B0-D62E-9E44-B7EF-8E49D31AD382}" type="slidenum">
              <a:rPr lang="en-US" smtClean="0"/>
              <a:t>‹#›</a:t>
            </a:fld>
            <a:endParaRPr lang="en-US" dirty="0"/>
          </a:p>
        </p:txBody>
      </p:sp>
    </p:spTree>
    <p:extLst>
      <p:ext uri="{BB962C8B-B14F-4D97-AF65-F5344CB8AC3E}">
        <p14:creationId xmlns:p14="http://schemas.microsoft.com/office/powerpoint/2010/main" val="232132343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txBox="1">
            <a:spLocks/>
          </p:cNvSpPr>
          <p:nvPr userDrawn="1"/>
        </p:nvSpPr>
        <p:spPr>
          <a:xfrm>
            <a:off x="457200" y="6356349"/>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28855B0-D62E-9E44-B7EF-8E49D31AD382}" type="slidenum">
              <a:rPr lang="en-US" smtClean="0">
                <a:solidFill>
                  <a:schemeClr val="bg1">
                    <a:lumMod val="65000"/>
                  </a:schemeClr>
                </a:solidFill>
              </a:rPr>
              <a:pPr/>
              <a:t>‹#›</a:t>
            </a:fld>
            <a:r>
              <a:rPr lang="en-US" dirty="0" smtClean="0">
                <a:solidFill>
                  <a:schemeClr val="bg1">
                    <a:lumMod val="65000"/>
                  </a:schemeClr>
                </a:solidFill>
              </a:rPr>
              <a:t>/31</a:t>
            </a:r>
            <a:endParaRPr lang="en-US" dirty="0">
              <a:solidFill>
                <a:schemeClr val="bg1">
                  <a:lumMod val="65000"/>
                </a:schemeClr>
              </a:solidFill>
            </a:endParaRPr>
          </a:p>
        </p:txBody>
      </p:sp>
    </p:spTree>
    <p:extLst>
      <p:ext uri="{BB962C8B-B14F-4D97-AF65-F5344CB8AC3E}">
        <p14:creationId xmlns:p14="http://schemas.microsoft.com/office/powerpoint/2010/main" val="2746729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3289769" y="1817224"/>
            <a:ext cx="5686425" cy="967567"/>
          </a:xfrm>
          <a:noFill/>
        </p:spPr>
        <p:txBody>
          <a:bodyPr>
            <a:normAutofit/>
          </a:bodyPr>
          <a:lstStyle/>
          <a:p>
            <a:pPr algn="l"/>
            <a:r>
              <a:rPr lang="en-US" dirty="0" smtClean="0">
                <a:solidFill>
                  <a:srgbClr val="000090"/>
                </a:solidFill>
                <a:latin typeface="Arial"/>
                <a:cs typeface="Arial"/>
              </a:rPr>
              <a:t>Sale of Goods</a:t>
            </a:r>
            <a:endParaRPr lang="en-US" dirty="0">
              <a:solidFill>
                <a:srgbClr val="000090"/>
              </a:solidFill>
              <a:latin typeface="Arial"/>
              <a:cs typeface="Arial"/>
            </a:endParaRPr>
          </a:p>
        </p:txBody>
      </p:sp>
      <p:sp>
        <p:nvSpPr>
          <p:cNvPr id="5" name="Rectangle 4"/>
          <p:cNvSpPr>
            <a:spLocks noChangeArrowheads="1"/>
          </p:cNvSpPr>
          <p:nvPr/>
        </p:nvSpPr>
        <p:spPr bwMode="auto">
          <a:xfrm>
            <a:off x="3289769" y="3886200"/>
            <a:ext cx="4295775"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spcBef>
                <a:spcPct val="20000"/>
              </a:spcBef>
            </a:pPr>
            <a:r>
              <a:rPr lang="en-US" sz="1600" dirty="0" smtClean="0">
                <a:solidFill>
                  <a:srgbClr val="000090"/>
                </a:solidFill>
                <a:latin typeface="Arial"/>
                <a:cs typeface="Arial"/>
              </a:rPr>
              <a:t>Lecture Seven</a:t>
            </a:r>
            <a:endParaRPr lang="en-US" sz="1600" dirty="0">
              <a:solidFill>
                <a:srgbClr val="000090"/>
              </a:solidFill>
              <a:latin typeface="Arial"/>
              <a:cs typeface="Arial"/>
            </a:endParaRPr>
          </a:p>
          <a:p>
            <a:pPr>
              <a:spcBef>
                <a:spcPct val="20000"/>
              </a:spcBef>
            </a:pPr>
            <a:endParaRPr lang="en-US" sz="1600" dirty="0">
              <a:solidFill>
                <a:srgbClr val="000090"/>
              </a:solidFill>
              <a:latin typeface="Arial"/>
              <a:cs typeface="Arial"/>
            </a:endParaRPr>
          </a:p>
        </p:txBody>
      </p:sp>
      <p:sp>
        <p:nvSpPr>
          <p:cNvPr id="12" name="Rectangle 3"/>
          <p:cNvSpPr>
            <a:spLocks noGrp="1" noChangeArrowheads="1"/>
          </p:cNvSpPr>
          <p:nvPr>
            <p:ph type="subTitle" idx="1"/>
          </p:nvPr>
        </p:nvSpPr>
        <p:spPr>
          <a:xfrm>
            <a:off x="3289769" y="2860381"/>
            <a:ext cx="6035675" cy="904875"/>
          </a:xfrm>
          <a:noFill/>
        </p:spPr>
        <p:txBody>
          <a:bodyPr>
            <a:normAutofit fontScale="92500" lnSpcReduction="10000"/>
          </a:bodyPr>
          <a:lstStyle/>
          <a:p>
            <a:pPr algn="l"/>
            <a:endParaRPr lang="en-US" sz="2800" dirty="0" smtClean="0">
              <a:solidFill>
                <a:srgbClr val="00AEEF"/>
              </a:solidFill>
              <a:latin typeface="Arial"/>
              <a:cs typeface="Arial"/>
            </a:endParaRPr>
          </a:p>
          <a:p>
            <a:pPr algn="l"/>
            <a:r>
              <a:rPr lang="en-US" sz="2800" dirty="0" smtClean="0">
                <a:solidFill>
                  <a:srgbClr val="00AEEF"/>
                </a:solidFill>
                <a:latin typeface="Arial"/>
                <a:cs typeface="Arial"/>
              </a:rPr>
              <a:t>BUS107 Commercial Law</a:t>
            </a:r>
            <a:endParaRPr lang="en-US" sz="2800" dirty="0">
              <a:solidFill>
                <a:srgbClr val="00AEEF"/>
              </a:solidFill>
              <a:latin typeface="Arial"/>
              <a:cs typeface="Arial"/>
            </a:endParaRPr>
          </a:p>
          <a:p>
            <a:pPr algn="l"/>
            <a:endParaRPr lang="en-US" sz="2800" dirty="0">
              <a:solidFill>
                <a:srgbClr val="00AEEF"/>
              </a:solidFill>
              <a:latin typeface="Arial"/>
              <a:cs typeface="Arial"/>
            </a:endParaRPr>
          </a:p>
        </p:txBody>
      </p:sp>
    </p:spTree>
    <p:extLst>
      <p:ext uri="{BB962C8B-B14F-4D97-AF65-F5344CB8AC3E}">
        <p14:creationId xmlns:p14="http://schemas.microsoft.com/office/powerpoint/2010/main" val="2568201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Intention</a:t>
            </a:r>
            <a:endParaRPr lang="en-US" dirty="0"/>
          </a:p>
        </p:txBody>
      </p:sp>
      <p:sp>
        <p:nvSpPr>
          <p:cNvPr id="3" name="Content Placeholder 2"/>
          <p:cNvSpPr>
            <a:spLocks noGrp="1"/>
          </p:cNvSpPr>
          <p:nvPr>
            <p:ph idx="1"/>
          </p:nvPr>
        </p:nvSpPr>
        <p:spPr/>
        <p:txBody>
          <a:bodyPr>
            <a:normAutofit fontScale="92500" lnSpcReduction="10000"/>
          </a:bodyPr>
          <a:lstStyle/>
          <a:p>
            <a:pPr marL="722313" indent="-368300"/>
            <a:r>
              <a:rPr lang="en-AU" dirty="0" smtClean="0"/>
              <a:t>We are free to acquire and dispose of property and goods as we wish including the assets of our estate after we die</a:t>
            </a:r>
          </a:p>
          <a:p>
            <a:pPr marL="722313" indent="-368300"/>
            <a:r>
              <a:rPr lang="en-AU" dirty="0" smtClean="0"/>
              <a:t>The executor of our estate must act in accordance with our wishes and intentions</a:t>
            </a:r>
            <a:endParaRPr lang="en-AU" dirty="0"/>
          </a:p>
          <a:p>
            <a:pPr marL="722313" lvl="1" indent="-368300">
              <a:buFont typeface="Arial"/>
              <a:buChar char="•"/>
            </a:pPr>
            <a:r>
              <a:rPr lang="en-AU" sz="3200" dirty="0" smtClean="0"/>
              <a:t>When the timing of ownership transfer is crucial to deciding who bears the risk for goods the courts ask, ‘When did the parties intend for ownership to pass?’</a:t>
            </a:r>
          </a:p>
          <a:p>
            <a:pPr marL="723900" lvl="1" indent="-369888">
              <a:buNone/>
            </a:pPr>
            <a:r>
              <a:rPr lang="en-AU" sz="3200" dirty="0"/>
              <a:t>	</a:t>
            </a:r>
            <a:r>
              <a:rPr lang="en-AU" sz="3200" dirty="0" smtClean="0"/>
              <a:t>see </a:t>
            </a:r>
            <a:r>
              <a:rPr lang="en-AU" sz="3200" i="1" dirty="0" smtClean="0"/>
              <a:t>Sale of Goods Acts </a:t>
            </a:r>
            <a:endParaRPr lang="en-AU" sz="3200" i="1" dirty="0"/>
          </a:p>
        </p:txBody>
      </p:sp>
      <p:sp>
        <p:nvSpPr>
          <p:cNvPr id="4" name="Slide Number Placeholder 3"/>
          <p:cNvSpPr>
            <a:spLocks noGrp="1"/>
          </p:cNvSpPr>
          <p:nvPr>
            <p:ph type="sldNum" sz="quarter" idx="12"/>
          </p:nvPr>
        </p:nvSpPr>
        <p:spPr/>
        <p:txBody>
          <a:bodyPr/>
          <a:lstStyle/>
          <a:p>
            <a:fld id="{228855B0-D62E-9E44-B7EF-8E49D31AD382}" type="slidenum">
              <a:rPr lang="en-US" smtClean="0"/>
              <a:t>10</a:t>
            </a:fld>
            <a:endParaRPr lang="en-US" dirty="0"/>
          </a:p>
        </p:txBody>
      </p:sp>
    </p:spTree>
    <p:extLst>
      <p:ext uri="{BB962C8B-B14F-4D97-AF65-F5344CB8AC3E}">
        <p14:creationId xmlns:p14="http://schemas.microsoft.com/office/powerpoint/2010/main" val="25731330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What is a Romalpa Clause?</a:t>
            </a:r>
            <a:endParaRPr lang="en-US" dirty="0"/>
          </a:p>
        </p:txBody>
      </p:sp>
      <p:sp>
        <p:nvSpPr>
          <p:cNvPr id="3" name="Content Placeholder 2"/>
          <p:cNvSpPr>
            <a:spLocks noGrp="1"/>
          </p:cNvSpPr>
          <p:nvPr>
            <p:ph idx="1"/>
          </p:nvPr>
        </p:nvSpPr>
        <p:spPr/>
        <p:txBody>
          <a:bodyPr>
            <a:normAutofit lnSpcReduction="10000"/>
          </a:bodyPr>
          <a:lstStyle/>
          <a:p>
            <a:pPr marL="722313" indent="-368300"/>
            <a:r>
              <a:rPr lang="en-AU" sz="3200" dirty="0" smtClean="0"/>
              <a:t>The Sale of Goods Act states that ownership in goods passes when the parties intend it to pass</a:t>
            </a:r>
          </a:p>
          <a:p>
            <a:pPr marL="722313" indent="-368300"/>
            <a:r>
              <a:rPr lang="en-AU" dirty="0" smtClean="0"/>
              <a:t>Where goods are sold on credit terms the seller can retain ownership in the goods until fully paid by including a </a:t>
            </a:r>
            <a:r>
              <a:rPr lang="en-AU" b="1" i="1" dirty="0" smtClean="0"/>
              <a:t>Romapla clause</a:t>
            </a:r>
            <a:r>
              <a:rPr lang="en-AU" i="1" dirty="0" smtClean="0"/>
              <a:t> </a:t>
            </a:r>
            <a:r>
              <a:rPr lang="en-AU" dirty="0" smtClean="0"/>
              <a:t>in the contract</a:t>
            </a:r>
            <a:endParaRPr lang="en-AU" sz="3200" dirty="0" smtClean="0"/>
          </a:p>
          <a:p>
            <a:pPr marL="722313" indent="-368300"/>
            <a:r>
              <a:rPr lang="en-AU" dirty="0" smtClean="0"/>
              <a:t>But what about when the intention of the parties cannot be determined?</a:t>
            </a:r>
            <a:r>
              <a:rPr lang="en-AU" sz="3200" dirty="0" smtClean="0"/>
              <a:t> </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11</a:t>
            </a:fld>
            <a:endParaRPr lang="en-US" dirty="0"/>
          </a:p>
        </p:txBody>
      </p:sp>
    </p:spTree>
    <p:extLst>
      <p:ext uri="{BB962C8B-B14F-4D97-AF65-F5344CB8AC3E}">
        <p14:creationId xmlns:p14="http://schemas.microsoft.com/office/powerpoint/2010/main" val="1007614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h l mencken"/>
          <p:cNvPicPr>
            <a:picLocks noChangeAspect="1" noChangeArrowheads="1"/>
          </p:cNvPicPr>
          <p:nvPr/>
        </p:nvPicPr>
        <p:blipFill rotWithShape="1">
          <a:blip r:embed="rId3">
            <a:extLst>
              <a:ext uri="{28A0092B-C50C-407E-A947-70E740481C1C}">
                <a14:useLocalDpi xmlns:a14="http://schemas.microsoft.com/office/drawing/2010/main" val="0"/>
              </a:ext>
            </a:extLst>
          </a:blip>
          <a:srcRect l="11016" t="3852" r="19155" b="23102"/>
          <a:stretch/>
        </p:blipFill>
        <p:spPr bwMode="auto">
          <a:xfrm>
            <a:off x="1336133" y="3043887"/>
            <a:ext cx="1946787" cy="2711303"/>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American satirist                H. L. Mencken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Rounded Rectangular Callout 8"/>
          <p:cNvSpPr/>
          <p:nvPr/>
        </p:nvSpPr>
        <p:spPr>
          <a:xfrm>
            <a:off x="3598608" y="3461357"/>
            <a:ext cx="4057786" cy="1424872"/>
          </a:xfrm>
          <a:prstGeom prst="wedgeRoundRectCallout">
            <a:avLst>
              <a:gd name="adj1" fmla="val -61491"/>
              <a:gd name="adj2" fmla="val 3324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Life is a constant oscillation between the sharp horns of a dilemma</a:t>
            </a:r>
            <a:endParaRPr lang="en-AU" sz="2400" dirty="0">
              <a:solidFill>
                <a:schemeClr val="tx1"/>
              </a:solidFill>
              <a:latin typeface="Arial Narrow" panose="020B0606020202030204" pitchFamily="34" charset="0"/>
            </a:endParaRPr>
          </a:p>
        </p:txBody>
      </p:sp>
      <p:sp>
        <p:nvSpPr>
          <p:cNvPr id="3" name="Slide Number Placeholder 2"/>
          <p:cNvSpPr>
            <a:spLocks noGrp="1"/>
          </p:cNvSpPr>
          <p:nvPr>
            <p:ph type="sldNum" sz="quarter" idx="12"/>
          </p:nvPr>
        </p:nvSpPr>
        <p:spPr/>
        <p:txBody>
          <a:bodyPr/>
          <a:lstStyle/>
          <a:p>
            <a:fld id="{228855B0-D62E-9E44-B7EF-8E49D31AD382}" type="slidenum">
              <a:rPr lang="en-US" smtClean="0"/>
              <a:t>12</a:t>
            </a:fld>
            <a:endParaRPr lang="en-US" dirty="0"/>
          </a:p>
        </p:txBody>
      </p:sp>
    </p:spTree>
    <p:extLst>
      <p:ext uri="{BB962C8B-B14F-4D97-AF65-F5344CB8AC3E}">
        <p14:creationId xmlns:p14="http://schemas.microsoft.com/office/powerpoint/2010/main" val="2466716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0100" y="1600200"/>
            <a:ext cx="7886700" cy="4525963"/>
          </a:xfrm>
        </p:spPr>
        <p:txBody>
          <a:bodyPr>
            <a:normAutofit/>
          </a:bodyPr>
          <a:lstStyle/>
          <a:p>
            <a:pPr marL="0" indent="0">
              <a:buNone/>
            </a:pPr>
            <a:r>
              <a:rPr lang="en-AU" sz="2000" dirty="0"/>
              <a:t>Two women came before King Solomon the Wise to resolve a quarrel over which was the true mother of a baby. One of the women claimed that the other, after accidentally smothering her own son while sleeping, had exchanged the two children to make it appear that the living child was hers. </a:t>
            </a:r>
            <a:endParaRPr lang="en-AU" sz="2000" dirty="0" smtClean="0"/>
          </a:p>
          <a:p>
            <a:pPr marL="0" indent="0">
              <a:buNone/>
            </a:pPr>
            <a:r>
              <a:rPr lang="en-AU" sz="2000" dirty="0" smtClean="0"/>
              <a:t>The </a:t>
            </a:r>
            <a:r>
              <a:rPr lang="en-AU" sz="2000" dirty="0"/>
              <a:t>other woman denied this and so both women claimed to be the mother of the living son and said that the dead boy belonged to the other. There was no further information or evidence available to assist King Solomon in determining who the true mother was.</a:t>
            </a:r>
          </a:p>
          <a:p>
            <a:pPr marL="0" indent="0">
              <a:buNone/>
            </a:pPr>
            <a:r>
              <a:rPr lang="en-AU" sz="2000" dirty="0"/>
              <a:t/>
            </a:r>
            <a:br>
              <a:rPr lang="en-AU" sz="2000" dirty="0"/>
            </a:br>
            <a:r>
              <a:rPr lang="en-AU" sz="2000" b="1" dirty="0"/>
              <a:t>In groups, come up with a strategy that can be used for resolving disputes where neither disputant can support their claim with evidence.</a:t>
            </a:r>
            <a:endParaRPr lang="en-US" sz="2400" b="1" dirty="0" smtClean="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Slide Number Placeholder 4"/>
          <p:cNvSpPr>
            <a:spLocks noGrp="1"/>
          </p:cNvSpPr>
          <p:nvPr>
            <p:ph type="sldNum" sz="quarter" idx="12"/>
          </p:nvPr>
        </p:nvSpPr>
        <p:spPr/>
        <p:txBody>
          <a:bodyPr/>
          <a:lstStyle/>
          <a:p>
            <a:fld id="{228855B0-D62E-9E44-B7EF-8E49D31AD382}" type="slidenum">
              <a:rPr lang="en-US" smtClean="0"/>
              <a:t>13</a:t>
            </a:fld>
            <a:endParaRPr lang="en-US" dirty="0"/>
          </a:p>
        </p:txBody>
      </p:sp>
    </p:spTree>
    <p:extLst>
      <p:ext uri="{BB962C8B-B14F-4D97-AF65-F5344CB8AC3E}">
        <p14:creationId xmlns:p14="http://schemas.microsoft.com/office/powerpoint/2010/main" val="844799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Dilemma</a:t>
            </a:r>
            <a:endParaRPr lang="en-US" dirty="0"/>
          </a:p>
        </p:txBody>
      </p:sp>
      <p:sp>
        <p:nvSpPr>
          <p:cNvPr id="3" name="Content Placeholder 2"/>
          <p:cNvSpPr>
            <a:spLocks noGrp="1"/>
          </p:cNvSpPr>
          <p:nvPr>
            <p:ph idx="1"/>
          </p:nvPr>
        </p:nvSpPr>
        <p:spPr/>
        <p:txBody>
          <a:bodyPr>
            <a:normAutofit fontScale="92500" lnSpcReduction="20000"/>
          </a:bodyPr>
          <a:lstStyle/>
          <a:p>
            <a:pPr marL="812800" indent="-449263"/>
            <a:r>
              <a:rPr lang="en-AU" dirty="0"/>
              <a:t>Not all decisions can be based on satisfactory information or </a:t>
            </a:r>
            <a:r>
              <a:rPr lang="en-AU" dirty="0" smtClean="0"/>
              <a:t>evidence</a:t>
            </a:r>
            <a:endParaRPr lang="en-AU" dirty="0"/>
          </a:p>
          <a:p>
            <a:pPr marL="812800" indent="-449263"/>
            <a:r>
              <a:rPr lang="en-AU" dirty="0" smtClean="0"/>
              <a:t>Fairness </a:t>
            </a:r>
            <a:r>
              <a:rPr lang="en-AU" dirty="0"/>
              <a:t>dilemmas can be resolved by implementing a system of procedural justice such as a set of rules for determining </a:t>
            </a:r>
            <a:r>
              <a:rPr lang="en-AU" dirty="0" smtClean="0"/>
              <a:t>outcomes</a:t>
            </a:r>
          </a:p>
          <a:p>
            <a:pPr marL="812800" indent="-449263"/>
            <a:r>
              <a:rPr lang="en-AU" dirty="0"/>
              <a:t>The Sale of Goods Act provides us with </a:t>
            </a:r>
            <a:r>
              <a:rPr lang="en-AU" dirty="0" smtClean="0"/>
              <a:t>rules </a:t>
            </a:r>
            <a:r>
              <a:rPr lang="en-AU" dirty="0"/>
              <a:t>for determining when </a:t>
            </a:r>
            <a:r>
              <a:rPr lang="en-AU" dirty="0" smtClean="0"/>
              <a:t>ownership and risk </a:t>
            </a:r>
            <a:r>
              <a:rPr lang="en-AU" dirty="0"/>
              <a:t>in goods passes from the seller to the buyer in circumstances where </a:t>
            </a:r>
            <a:r>
              <a:rPr lang="en-AU" dirty="0" smtClean="0"/>
              <a:t>the intention of the parties </a:t>
            </a:r>
            <a:r>
              <a:rPr lang="en-AU" dirty="0"/>
              <a:t>cannot be </a:t>
            </a:r>
            <a:r>
              <a:rPr lang="en-AU" dirty="0" smtClean="0"/>
              <a:t>determined</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14</a:t>
            </a:fld>
            <a:endParaRPr lang="en-US" dirty="0"/>
          </a:p>
        </p:txBody>
      </p:sp>
    </p:spTree>
    <p:extLst>
      <p:ext uri="{BB962C8B-B14F-4D97-AF65-F5344CB8AC3E}">
        <p14:creationId xmlns:p14="http://schemas.microsoft.com/office/powerpoint/2010/main" val="2738582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Rules for Passing of Risk</a:t>
            </a:r>
            <a:endParaRPr lang="en-US" dirty="0"/>
          </a:p>
        </p:txBody>
      </p:sp>
      <p:sp>
        <p:nvSpPr>
          <p:cNvPr id="3" name="Content Placeholder 2"/>
          <p:cNvSpPr>
            <a:spLocks noGrp="1"/>
          </p:cNvSpPr>
          <p:nvPr>
            <p:ph idx="1"/>
          </p:nvPr>
        </p:nvSpPr>
        <p:spPr>
          <a:xfrm>
            <a:off x="812800" y="1600200"/>
            <a:ext cx="7797800" cy="4525963"/>
          </a:xfrm>
        </p:spPr>
        <p:txBody>
          <a:bodyPr>
            <a:normAutofit fontScale="85000" lnSpcReduction="20000"/>
          </a:bodyPr>
          <a:lstStyle/>
          <a:p>
            <a:pPr marL="0" indent="0">
              <a:buNone/>
            </a:pPr>
            <a:r>
              <a:rPr lang="en-AU" b="1" dirty="0" smtClean="0"/>
              <a:t>Rule 1</a:t>
            </a:r>
          </a:p>
          <a:p>
            <a:r>
              <a:rPr lang="en-AU" dirty="0" smtClean="0"/>
              <a:t>Where </a:t>
            </a:r>
            <a:r>
              <a:rPr lang="en-AU" dirty="0"/>
              <a:t>there is an unconditional contract for the sale </a:t>
            </a:r>
            <a:r>
              <a:rPr lang="en-AU" dirty="0" smtClean="0"/>
              <a:t>of specific </a:t>
            </a:r>
            <a:r>
              <a:rPr lang="en-AU" dirty="0"/>
              <a:t>goods that are in a deliverable state, </a:t>
            </a:r>
            <a:r>
              <a:rPr lang="en-AU" dirty="0" smtClean="0"/>
              <a:t>property passes </a:t>
            </a:r>
            <a:r>
              <a:rPr lang="en-AU" dirty="0"/>
              <a:t>at the time of making of the </a:t>
            </a:r>
            <a:r>
              <a:rPr lang="en-AU" dirty="0" smtClean="0"/>
              <a:t>contract:</a:t>
            </a:r>
          </a:p>
          <a:p>
            <a:pPr marL="355600" indent="-355600">
              <a:buNone/>
            </a:pPr>
            <a:r>
              <a:rPr lang="en-AU" dirty="0" smtClean="0"/>
              <a:t>	see </a:t>
            </a:r>
            <a:r>
              <a:rPr lang="en-AU" i="1" dirty="0" smtClean="0"/>
              <a:t>Bodilingo Pty Ltd v Webb Projects Pty Ltd</a:t>
            </a:r>
          </a:p>
          <a:p>
            <a:pPr marL="0" indent="0">
              <a:buNone/>
            </a:pPr>
            <a:r>
              <a:rPr lang="en-AU" b="1" dirty="0" smtClean="0"/>
              <a:t>Rule 2</a:t>
            </a:r>
          </a:p>
          <a:p>
            <a:r>
              <a:rPr lang="en-AU" dirty="0" smtClean="0"/>
              <a:t>If </a:t>
            </a:r>
            <a:r>
              <a:rPr lang="en-AU" dirty="0"/>
              <a:t>a contract is for the sale of specific goods to which </a:t>
            </a:r>
            <a:r>
              <a:rPr lang="en-AU" dirty="0" smtClean="0"/>
              <a:t>the seller </a:t>
            </a:r>
            <a:r>
              <a:rPr lang="en-AU" dirty="0"/>
              <a:t>has to do something to put them into a </a:t>
            </a:r>
            <a:r>
              <a:rPr lang="en-AU" dirty="0" smtClean="0"/>
              <a:t>deliverable state</a:t>
            </a:r>
            <a:r>
              <a:rPr lang="en-AU" dirty="0"/>
              <a:t>, title does not pass until such thing is done and </a:t>
            </a:r>
            <a:r>
              <a:rPr lang="en-AU" dirty="0" smtClean="0"/>
              <a:t>the buyer </a:t>
            </a:r>
            <a:r>
              <a:rPr lang="en-AU" dirty="0"/>
              <a:t>has notice of </a:t>
            </a:r>
            <a:r>
              <a:rPr lang="en-AU" dirty="0" smtClean="0"/>
              <a:t>it</a:t>
            </a:r>
          </a:p>
          <a:p>
            <a:pPr marL="0" indent="0">
              <a:buNone/>
            </a:pPr>
            <a:endParaRPr lang="en-AU" dirty="0" smtClean="0"/>
          </a:p>
        </p:txBody>
      </p:sp>
      <p:sp>
        <p:nvSpPr>
          <p:cNvPr id="4" name="Slide Number Placeholder 3"/>
          <p:cNvSpPr>
            <a:spLocks noGrp="1"/>
          </p:cNvSpPr>
          <p:nvPr>
            <p:ph type="sldNum" sz="quarter" idx="12"/>
          </p:nvPr>
        </p:nvSpPr>
        <p:spPr/>
        <p:txBody>
          <a:bodyPr/>
          <a:lstStyle/>
          <a:p>
            <a:fld id="{228855B0-D62E-9E44-B7EF-8E49D31AD382}" type="slidenum">
              <a:rPr lang="en-US" smtClean="0"/>
              <a:t>15</a:t>
            </a:fld>
            <a:endParaRPr lang="en-US" dirty="0"/>
          </a:p>
        </p:txBody>
      </p:sp>
    </p:spTree>
    <p:extLst>
      <p:ext uri="{BB962C8B-B14F-4D97-AF65-F5344CB8AC3E}">
        <p14:creationId xmlns:p14="http://schemas.microsoft.com/office/powerpoint/2010/main" val="74838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Rules for Passing of Risk</a:t>
            </a:r>
            <a:endParaRPr lang="en-US" dirty="0"/>
          </a:p>
        </p:txBody>
      </p:sp>
      <p:sp>
        <p:nvSpPr>
          <p:cNvPr id="3" name="Content Placeholder 2"/>
          <p:cNvSpPr>
            <a:spLocks noGrp="1"/>
          </p:cNvSpPr>
          <p:nvPr>
            <p:ph idx="1"/>
          </p:nvPr>
        </p:nvSpPr>
        <p:spPr>
          <a:xfrm>
            <a:off x="812800" y="1600200"/>
            <a:ext cx="7797800" cy="4525963"/>
          </a:xfrm>
        </p:spPr>
        <p:txBody>
          <a:bodyPr>
            <a:normAutofit fontScale="85000" lnSpcReduction="20000"/>
          </a:bodyPr>
          <a:lstStyle/>
          <a:p>
            <a:pPr marL="0" indent="0">
              <a:buNone/>
            </a:pPr>
            <a:r>
              <a:rPr lang="en-AU" b="1" dirty="0" smtClean="0"/>
              <a:t>Rule 3</a:t>
            </a:r>
          </a:p>
          <a:p>
            <a:r>
              <a:rPr lang="en-AU" dirty="0" smtClean="0"/>
              <a:t>Where </a:t>
            </a:r>
            <a:r>
              <a:rPr lang="en-AU" dirty="0"/>
              <a:t>there is </a:t>
            </a:r>
            <a:r>
              <a:rPr lang="en-AU" dirty="0" smtClean="0"/>
              <a:t>a contract for the sale of specific goods in a deliverable state, but the seller has to weigh, measure, test or do something to determine the price, title does not pass until the seller does this and the buyer has notice of it</a:t>
            </a:r>
          </a:p>
          <a:p>
            <a:pPr marL="0" indent="0">
              <a:buNone/>
            </a:pPr>
            <a:r>
              <a:rPr lang="en-AU" b="1" dirty="0" smtClean="0"/>
              <a:t>Rule 4</a:t>
            </a:r>
          </a:p>
          <a:p>
            <a:r>
              <a:rPr lang="en-AU" dirty="0" smtClean="0"/>
              <a:t>Where goods are delivered to the buyer on approval, title does not pass until the buyer signifies their approval or the time agreed for rejection passes, where no time is agreed, a reasonable period of time passes</a:t>
            </a:r>
          </a:p>
          <a:p>
            <a:pPr marL="0" indent="0">
              <a:buNone/>
            </a:pPr>
            <a:endParaRPr lang="en-AU" dirty="0" smtClean="0"/>
          </a:p>
        </p:txBody>
      </p:sp>
      <p:sp>
        <p:nvSpPr>
          <p:cNvPr id="4" name="Slide Number Placeholder 3"/>
          <p:cNvSpPr>
            <a:spLocks noGrp="1"/>
          </p:cNvSpPr>
          <p:nvPr>
            <p:ph type="sldNum" sz="quarter" idx="12"/>
          </p:nvPr>
        </p:nvSpPr>
        <p:spPr/>
        <p:txBody>
          <a:bodyPr/>
          <a:lstStyle/>
          <a:p>
            <a:fld id="{228855B0-D62E-9E44-B7EF-8E49D31AD382}" type="slidenum">
              <a:rPr lang="en-US" smtClean="0"/>
              <a:t>16</a:t>
            </a:fld>
            <a:endParaRPr lang="en-US" dirty="0"/>
          </a:p>
        </p:txBody>
      </p:sp>
    </p:spTree>
    <p:extLst>
      <p:ext uri="{BB962C8B-B14F-4D97-AF65-F5344CB8AC3E}">
        <p14:creationId xmlns:p14="http://schemas.microsoft.com/office/powerpoint/2010/main" val="163501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Rules for Passing of Risk</a:t>
            </a:r>
            <a:endParaRPr lang="en-US" dirty="0"/>
          </a:p>
        </p:txBody>
      </p:sp>
      <p:sp>
        <p:nvSpPr>
          <p:cNvPr id="3" name="Content Placeholder 2"/>
          <p:cNvSpPr>
            <a:spLocks noGrp="1"/>
          </p:cNvSpPr>
          <p:nvPr>
            <p:ph idx="1"/>
          </p:nvPr>
        </p:nvSpPr>
        <p:spPr>
          <a:xfrm>
            <a:off x="812800" y="1600200"/>
            <a:ext cx="7797800" cy="4525963"/>
          </a:xfrm>
        </p:spPr>
        <p:txBody>
          <a:bodyPr>
            <a:normAutofit/>
          </a:bodyPr>
          <a:lstStyle/>
          <a:p>
            <a:pPr marL="0" indent="0">
              <a:buNone/>
            </a:pPr>
            <a:r>
              <a:rPr lang="en-AU" b="1" dirty="0" smtClean="0"/>
              <a:t>Rule 5</a:t>
            </a:r>
          </a:p>
          <a:p>
            <a:r>
              <a:rPr lang="en-AU" dirty="0" smtClean="0"/>
              <a:t>Where </a:t>
            </a:r>
            <a:r>
              <a:rPr lang="en-AU" dirty="0"/>
              <a:t>there is </a:t>
            </a:r>
            <a:r>
              <a:rPr lang="en-AU" dirty="0" smtClean="0"/>
              <a:t>a sale of unascertained or future goods by description, title does not pass until the goods are unconditionally appropriated to the contract</a:t>
            </a:r>
          </a:p>
          <a:p>
            <a:pPr marL="0" indent="0">
              <a:buNone/>
            </a:pPr>
            <a:endParaRPr lang="en-AU" dirty="0" smtClean="0"/>
          </a:p>
        </p:txBody>
      </p:sp>
      <p:sp>
        <p:nvSpPr>
          <p:cNvPr id="4" name="Slide Number Placeholder 3"/>
          <p:cNvSpPr>
            <a:spLocks noGrp="1"/>
          </p:cNvSpPr>
          <p:nvPr>
            <p:ph type="sldNum" sz="quarter" idx="12"/>
          </p:nvPr>
        </p:nvSpPr>
        <p:spPr/>
        <p:txBody>
          <a:bodyPr/>
          <a:lstStyle/>
          <a:p>
            <a:fld id="{228855B0-D62E-9E44-B7EF-8E49D31AD382}" type="slidenum">
              <a:rPr lang="en-US" smtClean="0"/>
              <a:t>17</a:t>
            </a:fld>
            <a:endParaRPr lang="en-US" dirty="0"/>
          </a:p>
        </p:txBody>
      </p:sp>
    </p:spTree>
    <p:extLst>
      <p:ext uri="{BB962C8B-B14F-4D97-AF65-F5344CB8AC3E}">
        <p14:creationId xmlns:p14="http://schemas.microsoft.com/office/powerpoint/2010/main" val="6097937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600" dirty="0" err="1"/>
              <a:t>Bodilingo</a:t>
            </a:r>
            <a:r>
              <a:rPr lang="en-US" altLang="en-US" sz="3600" dirty="0"/>
              <a:t> Pty Ltd v. Webb Projects P/L</a:t>
            </a:r>
            <a:endParaRPr lang="en-AU" sz="3600" dirty="0"/>
          </a:p>
        </p:txBody>
      </p:sp>
      <p:sp>
        <p:nvSpPr>
          <p:cNvPr id="3" name="Content Placeholder 2"/>
          <p:cNvSpPr>
            <a:spLocks noGrp="1"/>
          </p:cNvSpPr>
          <p:nvPr>
            <p:ph idx="1"/>
          </p:nvPr>
        </p:nvSpPr>
        <p:spPr/>
        <p:txBody>
          <a:bodyPr>
            <a:normAutofit fontScale="70000" lnSpcReduction="20000"/>
          </a:bodyPr>
          <a:lstStyle/>
          <a:p>
            <a:pPr>
              <a:spcBef>
                <a:spcPct val="50000"/>
              </a:spcBef>
            </a:pPr>
            <a:r>
              <a:rPr lang="en-US" altLang="en-US" dirty="0"/>
              <a:t>A contract for the sale of office </a:t>
            </a:r>
            <a:r>
              <a:rPr lang="en-US" altLang="en-US" dirty="0" smtClean="0"/>
              <a:t>furniture equipment </a:t>
            </a:r>
            <a:r>
              <a:rPr lang="en-US" altLang="en-US" dirty="0"/>
              <a:t>provided for the purchase price to be paid by a deposit of $10,000 and </a:t>
            </a:r>
            <a:r>
              <a:rPr lang="en-US" altLang="en-US" dirty="0" smtClean="0"/>
              <a:t>10 monthly </a:t>
            </a:r>
            <a:r>
              <a:rPr lang="en-US" altLang="en-US" dirty="0"/>
              <a:t>instalments of $36,000. </a:t>
            </a:r>
          </a:p>
          <a:p>
            <a:pPr>
              <a:spcBef>
                <a:spcPct val="50000"/>
              </a:spcBef>
            </a:pPr>
            <a:r>
              <a:rPr lang="en-US" altLang="en-US" dirty="0"/>
              <a:t>The buyer became insolvent after the </a:t>
            </a:r>
            <a:r>
              <a:rPr lang="en-US" altLang="en-US" dirty="0" smtClean="0"/>
              <a:t>5</a:t>
            </a:r>
            <a:r>
              <a:rPr lang="en-US" altLang="en-US" baseline="30000" dirty="0" smtClean="0"/>
              <a:t>th</a:t>
            </a:r>
            <a:r>
              <a:rPr lang="en-US" altLang="en-US" dirty="0" smtClean="0"/>
              <a:t> instalment</a:t>
            </a:r>
          </a:p>
          <a:p>
            <a:pPr>
              <a:spcBef>
                <a:spcPct val="50000"/>
              </a:spcBef>
            </a:pPr>
            <a:r>
              <a:rPr lang="en-US" altLang="en-US" dirty="0" smtClean="0"/>
              <a:t>The </a:t>
            </a:r>
            <a:r>
              <a:rPr lang="en-US" altLang="en-US" dirty="0"/>
              <a:t>seller sought to take back the </a:t>
            </a:r>
            <a:r>
              <a:rPr lang="en-US" altLang="en-US" dirty="0" smtClean="0"/>
              <a:t>office equipment</a:t>
            </a:r>
            <a:endParaRPr lang="en-US" altLang="en-US" dirty="0"/>
          </a:p>
          <a:p>
            <a:pPr marL="0" indent="0">
              <a:spcBef>
                <a:spcPct val="50000"/>
              </a:spcBef>
              <a:buNone/>
            </a:pPr>
            <a:r>
              <a:rPr lang="en-US" altLang="en-US" dirty="0" smtClean="0"/>
              <a:t>The </a:t>
            </a:r>
            <a:r>
              <a:rPr lang="en-US" altLang="en-US" dirty="0"/>
              <a:t>NSW Court of Appeal held </a:t>
            </a:r>
            <a:r>
              <a:rPr lang="en-US" altLang="en-US" dirty="0" smtClean="0"/>
              <a:t>that</a:t>
            </a:r>
          </a:p>
          <a:p>
            <a:pPr>
              <a:spcBef>
                <a:spcPct val="50000"/>
              </a:spcBef>
            </a:pPr>
            <a:r>
              <a:rPr lang="en-US" altLang="en-US" dirty="0" smtClean="0"/>
              <a:t>Since </a:t>
            </a:r>
            <a:r>
              <a:rPr lang="en-US" altLang="en-US" dirty="0"/>
              <a:t>there was no contrary intention in the contract, property passed to the buyer under rule 1 at the time when the contract was </a:t>
            </a:r>
            <a:r>
              <a:rPr lang="en-US" altLang="en-US" dirty="0" smtClean="0"/>
              <a:t>made.</a:t>
            </a:r>
          </a:p>
          <a:p>
            <a:pPr>
              <a:spcBef>
                <a:spcPct val="50000"/>
              </a:spcBef>
            </a:pPr>
            <a:r>
              <a:rPr lang="en-US" altLang="en-US" dirty="0" smtClean="0"/>
              <a:t>The </a:t>
            </a:r>
            <a:r>
              <a:rPr lang="en-US" altLang="en-US" dirty="0"/>
              <a:t>seller was not entitled to recover the goods when the buyer became </a:t>
            </a:r>
            <a:r>
              <a:rPr lang="en-US" altLang="en-US" dirty="0" smtClean="0"/>
              <a:t>insolvent and </a:t>
            </a:r>
            <a:r>
              <a:rPr lang="en-US" altLang="en-US" dirty="0"/>
              <a:t>unable to pay the balance of the purchase price in </a:t>
            </a:r>
            <a:r>
              <a:rPr lang="en-US" altLang="en-US" dirty="0" smtClean="0"/>
              <a:t>full and </a:t>
            </a:r>
            <a:r>
              <a:rPr lang="en-US" altLang="en-US" dirty="0"/>
              <a:t>so lost out.</a:t>
            </a:r>
          </a:p>
          <a:p>
            <a:pPr marL="0" indent="0">
              <a:buNone/>
            </a:pP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18</a:t>
            </a:fld>
            <a:endParaRPr lang="en-US" dirty="0"/>
          </a:p>
        </p:txBody>
      </p:sp>
    </p:spTree>
    <p:extLst>
      <p:ext uri="{BB962C8B-B14F-4D97-AF65-F5344CB8AC3E}">
        <p14:creationId xmlns:p14="http://schemas.microsoft.com/office/powerpoint/2010/main" val="5805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Rule terminology</a:t>
            </a:r>
            <a:endParaRPr lang="en-US" dirty="0"/>
          </a:p>
        </p:txBody>
      </p:sp>
      <p:sp>
        <p:nvSpPr>
          <p:cNvPr id="3" name="Content Placeholder 2"/>
          <p:cNvSpPr>
            <a:spLocks noGrp="1"/>
          </p:cNvSpPr>
          <p:nvPr>
            <p:ph idx="1"/>
          </p:nvPr>
        </p:nvSpPr>
        <p:spPr>
          <a:xfrm>
            <a:off x="812800" y="1600200"/>
            <a:ext cx="7797800" cy="4525963"/>
          </a:xfrm>
        </p:spPr>
        <p:txBody>
          <a:bodyPr>
            <a:normAutofit fontScale="77500" lnSpcReduction="20000"/>
          </a:bodyPr>
          <a:lstStyle/>
          <a:p>
            <a:r>
              <a:rPr lang="en-AU" dirty="0" smtClean="0"/>
              <a:t>‘</a:t>
            </a:r>
            <a:r>
              <a:rPr lang="en-AU" i="1" dirty="0" smtClean="0"/>
              <a:t>Specific goods</a:t>
            </a:r>
            <a:r>
              <a:rPr lang="en-AU" dirty="0" smtClean="0"/>
              <a:t>’ are goods identified and agreed upon at the time the contract of sale is made</a:t>
            </a:r>
          </a:p>
          <a:p>
            <a:r>
              <a:rPr lang="en-AU" dirty="0" smtClean="0"/>
              <a:t>‘</a:t>
            </a:r>
            <a:r>
              <a:rPr lang="en-AU" i="1" dirty="0" smtClean="0"/>
              <a:t>Unascertained goods</a:t>
            </a:r>
            <a:r>
              <a:rPr lang="en-AU" dirty="0" smtClean="0"/>
              <a:t>’ are goods sold under a description where no particular goods were identified and agreed upon at the time when the contract was made</a:t>
            </a:r>
          </a:p>
          <a:p>
            <a:r>
              <a:rPr lang="en-AU" dirty="0" smtClean="0"/>
              <a:t>‘</a:t>
            </a:r>
            <a:r>
              <a:rPr lang="en-AU" i="1" dirty="0" smtClean="0"/>
              <a:t>Future goods</a:t>
            </a:r>
            <a:r>
              <a:rPr lang="en-AU" dirty="0" smtClean="0"/>
              <a:t>’ are goods to be manufactured or acquired by the seller after the making of the contract of sale</a:t>
            </a:r>
          </a:p>
          <a:p>
            <a:r>
              <a:rPr lang="en-AU" dirty="0" smtClean="0"/>
              <a:t>‘</a:t>
            </a:r>
            <a:r>
              <a:rPr lang="en-AU" i="1" dirty="0" smtClean="0"/>
              <a:t>Deliverable state</a:t>
            </a:r>
            <a:r>
              <a:rPr lang="en-AU" dirty="0" smtClean="0"/>
              <a:t>’ means a state that would require the buyer to take possession of the goods</a:t>
            </a:r>
          </a:p>
          <a:p>
            <a:r>
              <a:rPr lang="en-AU" dirty="0" smtClean="0"/>
              <a:t>‘</a:t>
            </a:r>
            <a:r>
              <a:rPr lang="en-AU" i="1" dirty="0" smtClean="0"/>
              <a:t>Unconditional contract</a:t>
            </a:r>
            <a:r>
              <a:rPr lang="en-AU" dirty="0" smtClean="0"/>
              <a:t>’ is a contract not subject to a condition precedent</a:t>
            </a:r>
          </a:p>
          <a:p>
            <a:endParaRPr lang="en-AU" dirty="0" smtClean="0"/>
          </a:p>
          <a:p>
            <a:endParaRPr lang="en-AU" dirty="0" smtClean="0"/>
          </a:p>
          <a:p>
            <a:pPr marL="0" indent="0">
              <a:buNone/>
            </a:pPr>
            <a:endParaRPr lang="en-AU" dirty="0" smtClean="0"/>
          </a:p>
        </p:txBody>
      </p:sp>
      <p:sp>
        <p:nvSpPr>
          <p:cNvPr id="4" name="Slide Number Placeholder 3"/>
          <p:cNvSpPr>
            <a:spLocks noGrp="1"/>
          </p:cNvSpPr>
          <p:nvPr>
            <p:ph type="sldNum" sz="quarter" idx="12"/>
          </p:nvPr>
        </p:nvSpPr>
        <p:spPr/>
        <p:txBody>
          <a:bodyPr/>
          <a:lstStyle/>
          <a:p>
            <a:fld id="{228855B0-D62E-9E44-B7EF-8E49D31AD382}" type="slidenum">
              <a:rPr lang="en-US" smtClean="0"/>
              <a:t>19</a:t>
            </a:fld>
            <a:endParaRPr lang="en-US" dirty="0"/>
          </a:p>
        </p:txBody>
      </p:sp>
    </p:spTree>
    <p:extLst>
      <p:ext uri="{BB962C8B-B14F-4D97-AF65-F5344CB8AC3E}">
        <p14:creationId xmlns:p14="http://schemas.microsoft.com/office/powerpoint/2010/main" val="2990249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715963" lvl="0" indent="-450850"/>
            <a:r>
              <a:rPr lang="en-AU" sz="2400" dirty="0" smtClean="0"/>
              <a:t>Read the following excerpt from the poem </a:t>
            </a:r>
            <a:r>
              <a:rPr lang="en-AU" sz="2400" i="1" dirty="0" smtClean="0"/>
              <a:t>On Children</a:t>
            </a:r>
            <a:r>
              <a:rPr lang="en-AU" sz="2400" dirty="0" smtClean="0"/>
              <a:t> by Kahlil Gibran:</a:t>
            </a:r>
          </a:p>
          <a:p>
            <a:pPr marL="715963" lvl="0" indent="-450850"/>
            <a:endParaRPr lang="en-AU" sz="2400" dirty="0" smtClean="0"/>
          </a:p>
          <a:p>
            <a:pPr marL="715963" lvl="0" indent="-450850"/>
            <a:endParaRPr lang="en-AU" sz="2400" dirty="0"/>
          </a:p>
          <a:p>
            <a:pPr marL="715963" lvl="0" indent="-450850"/>
            <a:endParaRPr lang="en-AU" sz="2400" dirty="0" smtClean="0"/>
          </a:p>
          <a:p>
            <a:pPr marL="715963" lvl="0" indent="-450850"/>
            <a:endParaRPr lang="en-AU" sz="2400" dirty="0"/>
          </a:p>
          <a:p>
            <a:pPr marL="715963" lvl="0" indent="-450850"/>
            <a:endParaRPr lang="en-AU" sz="2400" dirty="0" smtClean="0"/>
          </a:p>
          <a:p>
            <a:pPr marL="715963" lvl="0" indent="-450850"/>
            <a:endParaRPr lang="en-AU" sz="2400" dirty="0"/>
          </a:p>
          <a:p>
            <a:pPr marL="715963" lvl="0" indent="-450850">
              <a:spcBef>
                <a:spcPts val="0"/>
              </a:spcBef>
            </a:pPr>
            <a:r>
              <a:rPr lang="en-AU" sz="2400" dirty="0" smtClean="0"/>
              <a:t>Discuss in groups how our children </a:t>
            </a:r>
          </a:p>
          <a:p>
            <a:pPr marL="265113" lvl="0" indent="0">
              <a:spcBef>
                <a:spcPts val="0"/>
              </a:spcBef>
              <a:buNone/>
            </a:pPr>
            <a:r>
              <a:rPr lang="en-AU" sz="2400" dirty="0"/>
              <a:t>	 </a:t>
            </a:r>
            <a:r>
              <a:rPr lang="en-AU" sz="2400" dirty="0" smtClean="0"/>
              <a:t>  can be said to be not our children</a:t>
            </a:r>
          </a:p>
        </p:txBody>
      </p:sp>
      <p:pic>
        <p:nvPicPr>
          <p:cNvPr id="1026" name="Picture 2" descr="http://whitecrowbooks.com/images/whitecrow_pics/authors/kahlil_gibran.jpg"/>
          <p:cNvPicPr>
            <a:picLocks noChangeAspect="1" noChangeArrowheads="1"/>
          </p:cNvPicPr>
          <p:nvPr/>
        </p:nvPicPr>
        <p:blipFill rotWithShape="1">
          <a:blip r:embed="rId3">
            <a:extLst>
              <a:ext uri="{28A0092B-C50C-407E-A947-70E740481C1C}">
                <a14:useLocalDpi xmlns:a14="http://schemas.microsoft.com/office/drawing/2010/main" val="0"/>
              </a:ext>
            </a:extLst>
          </a:blip>
          <a:srcRect b="13104"/>
          <a:stretch/>
        </p:blipFill>
        <p:spPr bwMode="auto">
          <a:xfrm>
            <a:off x="5954807" y="2259357"/>
            <a:ext cx="1994980" cy="2667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Rounded Rectangular Callout 4"/>
          <p:cNvSpPr/>
          <p:nvPr/>
        </p:nvSpPr>
        <p:spPr>
          <a:xfrm>
            <a:off x="693058" y="2463800"/>
            <a:ext cx="5101456" cy="2463800"/>
          </a:xfrm>
          <a:prstGeom prst="wedgeRoundRectCallout">
            <a:avLst>
              <a:gd name="adj1" fmla="val 58232"/>
              <a:gd name="adj2" fmla="val 14045"/>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a:solidFill>
                  <a:schemeClr val="tx1"/>
                </a:solidFill>
                <a:latin typeface="Arial Narrow" panose="020B0606020202030204" pitchFamily="34" charset="0"/>
              </a:rPr>
              <a:t>Your children are not your children.</a:t>
            </a:r>
          </a:p>
          <a:p>
            <a:pPr algn="ctr" fontAlgn="base"/>
            <a:r>
              <a:rPr lang="en-AU" sz="2400" dirty="0">
                <a:solidFill>
                  <a:schemeClr val="tx1"/>
                </a:solidFill>
                <a:latin typeface="Arial Narrow" panose="020B0606020202030204" pitchFamily="34" charset="0"/>
              </a:rPr>
              <a:t>They are the sons and daughters of Life’s longing for itself.</a:t>
            </a:r>
          </a:p>
          <a:p>
            <a:pPr algn="ctr" fontAlgn="base"/>
            <a:r>
              <a:rPr lang="en-AU" sz="2400" dirty="0">
                <a:solidFill>
                  <a:schemeClr val="tx1"/>
                </a:solidFill>
                <a:latin typeface="Arial Narrow" panose="020B0606020202030204" pitchFamily="34" charset="0"/>
              </a:rPr>
              <a:t>They come through you but not from you,</a:t>
            </a:r>
          </a:p>
          <a:p>
            <a:pPr algn="ctr" fontAlgn="base"/>
            <a:r>
              <a:rPr lang="en-AU" sz="2400" dirty="0">
                <a:solidFill>
                  <a:schemeClr val="tx1"/>
                </a:solidFill>
                <a:latin typeface="Arial Narrow" panose="020B0606020202030204" pitchFamily="34" charset="0"/>
              </a:rPr>
              <a:t>And though they are with you yet they belong not to you.</a:t>
            </a:r>
          </a:p>
        </p:txBody>
      </p:sp>
      <p:sp>
        <p:nvSpPr>
          <p:cNvPr id="6" name="Slide Number Placeholder 5"/>
          <p:cNvSpPr>
            <a:spLocks noGrp="1"/>
          </p:cNvSpPr>
          <p:nvPr>
            <p:ph type="sldNum" sz="quarter" idx="12"/>
          </p:nvPr>
        </p:nvSpPr>
        <p:spPr/>
        <p:txBody>
          <a:bodyPr/>
          <a:lstStyle/>
          <a:p>
            <a:fld id="{228855B0-D62E-9E44-B7EF-8E49D31AD382}" type="slidenum">
              <a:rPr lang="en-US" smtClean="0"/>
              <a:t>2</a:t>
            </a:fld>
            <a:endParaRPr lang="en-US" dirty="0"/>
          </a:p>
        </p:txBody>
      </p:sp>
    </p:spTree>
    <p:extLst>
      <p:ext uri="{BB962C8B-B14F-4D97-AF65-F5344CB8AC3E}">
        <p14:creationId xmlns:p14="http://schemas.microsoft.com/office/powerpoint/2010/main" val="12269147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825"/>
          <a:stretch/>
        </p:blipFill>
        <p:spPr bwMode="auto">
          <a:xfrm>
            <a:off x="1051868" y="2946854"/>
            <a:ext cx="2034276" cy="2713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6" name="AutoShape 2" descr="Image result for abraham lincol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10" name="Rounded Rectangular Callout 9"/>
          <p:cNvSpPr/>
          <p:nvPr/>
        </p:nvSpPr>
        <p:spPr>
          <a:xfrm>
            <a:off x="3403043" y="2187795"/>
            <a:ext cx="4521757" cy="1518117"/>
          </a:xfrm>
          <a:prstGeom prst="wedgeRoundRectCallout">
            <a:avLst>
              <a:gd name="adj1" fmla="val -61261"/>
              <a:gd name="adj2" fmla="val 102622"/>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a:solidFill>
                  <a:schemeClr val="tx1"/>
                </a:solidFill>
                <a:latin typeface="Arial Narrow" panose="020B0606020202030204" pitchFamily="34" charset="0"/>
              </a:rPr>
              <a:t>When was the last time you purchased something that exceeded your expectations?</a:t>
            </a:r>
          </a:p>
        </p:txBody>
      </p:sp>
      <p:sp>
        <p:nvSpPr>
          <p:cNvPr id="3" name="AutoShape 2" descr="data:image/jpeg;base64,/9j/4AAQSkZJRgABAQAAAQABAAD/2wCEAAkGBxQSEhQUEhQUFRUVFRQVFBUVFRQUFRQUFBQXFhQUFRQYHCggGBolHBQUITEhJSkrLi4uFx8zODMsNygtLisBCgoKBQUFDgUFDisZExkrKysrKysrKysrKysrKysrKysrKysrKysrKysrKysrKysrKysrKysrKysrKysrKysrK//AABEIAQIAwwMBIgACEQEDEQH/xAAcAAABBQEBAQAAAAAAAAAAAAAFAQIDBAYABwj/xAA8EAABAwIEBAQDBQcDBQAAAAABAAIRAwQFEiExQVFhcQYigZETMqEUQrHB0QcjUnLh8PEVYoIWM0OSov/EABQBAQAAAAAAAAAAAAAAAAAAAAD/xAAUEQEAAAAAAAAAAAAAAAAAAAAA/9oADAMBAAIRAxEAPwDTAJ8LgE6ECQlhLCUBAgCcAuATgECQlhKlhAkLoTg2VMy2J3QV4XQiLLQKX4Y4BAKhJCKligfRCCjCSFYdQ5KItQRwkIUiaQgYQmwpCEkIIyEhCeQkhBGQmEKUhNIQRQuT4XIJQE4LoTgECAJwCUBOhAgCVKAlhAkKSlSlLSZOvBW6aBadMBTNakCuWtKd0ETaMqQW5RNrWhPyhAEqUlVcxGLmih9VqCm4KJ4ViqFA9BWe2EwFSudCr1tNQgfCQhJSqBw0T4QRlJCeQkIQRkJpCkITSEDIXJVyCUBOASAJ4QclAXBOhAkKKq/UNHr0CmJhVLIS4uPFATYIACs0gqbHqem9BcaFbp1QAhLqyT7VAQFnXCfTvEEqXWiay8AQaE1pVSu3kqNO/wCqX7WdZQJUCqVlK6rKgc/mghco3OT3keqrVH6hBV+J8OpPA7oqheINkK7h9XMwdNEEyQpxCRBGQmkKQhNIQMXJVyCUJwSBOCBQlXAJQEEF6+GH2SUtAosW2aObgkq1dIQSsrQn/awhD6hJ0ULq5Ok+qA824lJ9sg76oHTuI/qdE6pdlBfr3uqhNx17IbUfO+qcEF43ZGxT6V8hhKRrSP8ABKA4LzYJzrqUGa4jn7FPbV6/kgJGvzVd9SVVcTG6QOhBeqatSYG/528ioW1NEuFmKzuo/BAZSQnJCgYU0hPKaUDISJy5BKE4JAlCBQnBIE5AOxc/J3VGvWVzHNm90LfqECNqJwgb/QKs+RspPiAcdef6IJTbOd90xwmG/iniwdxLQOABlQuxAN78J5dlIzFxG3pCCwyyHMn2ATH2zQePunUsSbPH2TzdNKCFtuOXvqrLKGir/aPNBI9klW9A4k+yCxVb1VZ6gN2OvuovjDr7oJCI/oo3vXB0pj2lBNSqKWxqRWb6hVQU6g6KjT1CDVlInJpQNKaU8ppQNXLkqCQJQkCcECpVyc0SgFY8PKO6FM1CK+I3BrNd+AQ23p+QFBJRtREnZMdRjbc+5SXFxlAn2WTxvHyDkpkud94/w9EF+8Ja4wqja55/VBjib8pLhU7wRPZAbnHntJ0IPCQ4SJ3Qb6lcHmp6F0ZOv9VksHxd1SC73PEc0VtbmSSTugNV6/mHaVHVrIZcVzma7hEKHErl41YJ/vmgMCsBuVzK4nV2/HgsO+/rl2jDB4ktydZcFas71w0NWgCOBqaHsQg31Co3gZ6f0VoQVi7euSMzS0kcGukj0Rexv9QC6DGx0KAq9vBMonzjuFPT11Q8MJr09TlaSSOfIINy3YLiqF5iQZoI2nsrFlcCowOQSlIU4ppQNXJVyCQJQkCcECoN4hxL4JYeZRkLO+M6OZlP+ZBDimIfHYwHcFW8PZNMLNU6rQAHO1nT9EZsKJAzNqVBOpaC0tPWC0wgoYvVdUL2sgNDi0u4uI0Ib0HPnKxuO4gy3ljTL3b9SeaNXtaqxgAmdZOkklxJO0cVnnYfndNYb8/zKDPXtxctcG/EcZaHDKfLHGOybQv6gDy+oZaABmIdJn5ddxCMVvDTD8riP+UgBCMRtKdOWtEn3j3KCSyuhU0AyHiWaRPEt2cOcQeq0GB0qlR+Qw8jctkDtLo1WVwywe90CQ3TMRyPAcyt74YtTUqOFEkScrnnfy6GBsNo05IC+IYbUFOW0Tpx+IyfZZS4L3zqA0aQRtHzeU7u26d16NiGCGiyQ95PGXSCsDd2ReSASHNc6eRDtp57D6oMq+8+JUIqNOQTAEmCNASqNrbsPzvLTOnlJnkUYfZVGOMt16cesyjOF0Gu0dTcDt8oQD7Sq+jlFMurNAl8ggsP+x/Hstlh9wyqwSPcfluCmstGgQGn1aUrMOJMjT3/AAQFrW6yAtyvfEEQJOU7EkwOBHspLMuc7M9uQ66EgkDhMadUlnSymegB9P8AKS9rOaxzmjMQNkEOLV5k8kf8JVc1Adysq53xKZOxLVpPBNMi3E80B8pClKaUCLly5BIE4JoTggVB/E4/dg8ijCGeImTS7FB5Y8mvXbSBjWTzAGpW5sfK0DgBCyNLC6lG5bWDc1MyC7lK09Or5Sg6/ts4kQD/AHug1ZuvXrt9UTq3CVrgd2sd1dv7iEAGsyRsPaPwQw4SXnbT1W3NCmfuD/2coqzmMBjKPr+KDPCybSpmBBO3fgj/AISsMjQeyB/FNWsGtE66D8yt5hFmaZl5iB20QX8cYSxu2o9ViL6yyPDuBMO/L6rc4peU6jQAYI0/Qys5d2hyO4xqOqADc2E8JHMawqjbI/dRS0rTsSCOIJBCLUrhx+/PcNcfqEAe2aYjWe5V+lTjeR3VxwcdS89hA/BVHiP15oHuf6pbc7hVSVJScZKDPYdXJr1Gfda4heiYE0Ci2Fl7m1FNsgeZx19VrcJZFJg6ILRTSnFIUDVy5cgeE4JgTggcFFeUszHDmFKE5BiWnLSNN40kwqlrUaS5o5fgi3ieiQdvKdQgFhpUEfwmUEtVuqa1ylrFVXjWSgkq3UITe1yZGp/BWLl6oVygveFKuV738dAOg3R6viBrk5KjTBIcGkGCNCCsOK1SkczCNRBB2Kq4ZWLa3xGtDXEnNlJg+qDf06ZH3vqoB4hpOeaLaoLwJIEkCNwXDSeioXF8KtNzdRmEOgxod4KCW9H4Topta1x+9GqA/X0qyNJ37ohRroPR2GbWdz1Vii7KY4c0Bj40ppqKBrlxeglJTBOYQeqRr1JSsqjgHsEjUHnKC1bechp1JK1bGwAOQQrBcNLPO/5uA5IuUDSmlOKaUDUqRcgeE4JoSoHhKE0FOCBlxbteIcJCE3WD0qdN7mjWN+WvBGlWxMTSf/KgwlYpjxoluCkcdB2QDa/EqoD/AH+is3jSdAocrWgZiB3IH4oKl5vHJR21ETsP1Tri5oNJzVWdg4Ej0CqjH7duxcfQoL1W4DaoZp8s6c5U9SlMFB239qX58zieWUz2ROn4go/wP00+R/6ICFMw2PpyUlIyN1Q/6gtxuXN5Asd+ijt8epPdlaSD1aWmPVAeoPj+/qp3qhScHRCutdoEEjCtP4YP7o/zFZWVq/DDIo9ySgLFNKVIUDSmlOKaUCLki5A8JwTAnBA8JU0JwQKE2s2WkcwQnJQg86vWQSOWhUTHeVGfEdtlqujSdSgTTBKAHi18ac5Tqs3TtalR+er599zoOwR7F6OZy0GAeC312ipUd8OmdQB87hz6BBhLu5ps8rWNLuQbKlssOua5llu0Njd4yD6r1228P2duPKxubi46ud3cdU2tfAS1gAHOEHkdUG3MXFEtOsOaZaexCM2NRjxpK2F5hzawLajQ5p57f0KydzghtTLCXUif+TCeB5jbVBK+0bMgCee5VC7sgXAonQPP0XVKOs7ygs4XsET5KhaU4V5oQSMpzpzXouH4QWUmtB1AE91nvBWHMq1C55kM2HNx4lbcUsjpB0QBajCDBEKMrSlrXbhNfh9M8EGbKaUZuMJaNnQoG4XP3kAtci3+jf7lyAUE4JGsJ2BV62w17txAQVArNG1c7YIzbYW1u+6tCBsgF0MJ/iKvU7JjF1Woq9SqSIQYH9oL8tYOaNI91lS4O8zfXmFu/wBoFpmpNcN2nXsV5RUruZV09eRHVBdq2hfUaOBcJ7cStVdYo/RjTDQAAByGiD4RVDszuLWx2LtEGx3HGsB1knSBx9EGkqXXMp9O7a4OjhH4SV5FUxyvqM7gJOnLpKJ+GMdLMzHmcxzAk8eIQen0q0bJKgDhH0WWs8bECSi1nfhxBGqAdf2hpPE/IflO8H+FSUCDtqFqq9kKrMrm6H6dehWbusPdQf5ttmuHHv1QS0xCZXvA3QbqnWrnYaJLC3z1GjeSg33hAGnSz8XGStQMQkhZ+hDWhvACElvc/vAEGyp19FXusQI0G6r/ABfKls6InM5BYtrdz9XkxyRSlTa0aBUDcDYaqN1V3OEBfOFyHNBhcglfTDdgmsxEDQiFM5ypXdGQgvfag5dKC0K2UwVeFeRoUEzlWY7zQlbdBNrkCXDdAOx5uZpadiF45itpkquB9F7DiFTM0FYjxLhRrQWfPMD15oKPhLw7WrAvzCnSPlzETnI/hHTmjQ/ZrRnNnJdzIBjtyVg4k23a2mzUMaGj0VN/ikzEj31QUrr9ktu4maj5mdMo/JUKn7J6A2qVPdv6LXUsWMS8EdDofYp1PF2vMDU8gJKDJD9nFGQS6o6NPnjT0C0mFeFLamIbmn+dxI9yixlzdGnuBogNyypTdma49QUF+vZBmjCTHB7j9DsPZVLikHNLSPeD6hK28L9ffuoXmeeiDHXPzku0IJEco0R3wvZ71D/x7c0KxXD6lS7DWiKbgHud66tHstbbtDGgDgED7+6yNVLBajqlaeAQfxRfwIBRLwNVL6ec+iDdsqFo5hPffMcI5Ie6sToFet6DdyBKCazEmQNOZUty9kwTJ3gKnimIiiwn2QVlctbLj5n6npyCA47FQCuQ+jZkgErkGtOqjJGyr/aRwUNe6jWEC3VAHXiFTa3LuYnght1jTycrG+qvWMEDPqdygsueGjYlUn3byQMkN4lFW3LRuQElQNdqgz9WtEhNw+k0kuftsBzPEpMVZBzTPRBr+4eHBjJJjYAkzx0CDU/ZbVsEU2E7yQD+KtDErdgBdTYYOnlbuNuCxH+n3r9qTwP90MH/ANFXsM8P3BJNZsCNIqM3nWUGlo4qys9zw0STAkAw1ug/CfVS17oN2DRzMBZfC/D11TH/AIhqdM88VorPCX5ZqvBPIagevFBC3HGkluYTygIZfxWaQQJ5jceqs4lhQ3a4fn6IQJbogG0gabonTaSpKpM6HiNeis3NIPEjdVWt1goOkhwJ46H1Tru4ytKZXEgg9uxQbErgv8o9UALFajqrueYw3ovQsAtRRotaOACx+D2mau3TRuq3JOwQXrUyZRGnVQmi+NEzGcRFGi5xOwQUr26+Pc5PuUvM7vwCtUjmfJ2QfA2ltHO75qpzu9dgitu6AgONuNFyGteTqkQawwNAht6c7svDiqmHYiXtlX7NvEoGDDwBoEMrNLHdFosyo4hQ0lBncSunTIQ92O1AIBRCq2dISM8Ph2qCaxuc9vmJ1bv3BVPDMWbSDnES97jryA4e6uX1n9nt3huxIn1Kz1RgyNHQe51P4oNNU8RA7uHYJrMdadCVjKlekww94GoGump0AVv4Y4aINVVxZu6rVMfk6OIWcrOLog6KBuhlBqH386O2PFVKpc066jmEJt7wg8witGoC3py5IEB4jiuq051bukq0Ni3bkn0KgPTogpViUGumec9df1WkLAZA3QrEKXEDUf2f1QL4ft4zO5o4wqjhzYYOquAoLNAyVk/F198WvTt2nSQ5/YLQXVyKdNzjwBKwPh+qa1xUru4khv8AKNkGzL9hsBAVth2A4oWx8lFcLbrmOw2QHqLA1oHILkIq4jqVyAdhOIZCJ2W0tbwFoheasdBhFsPxMtIB2QbxlUKUEEIDa34dxV9l0OaDq1i3NKeDC740qOtUgIK+J0/iU3t5tMd+CwX2kxHFvDmFuDcyVhPE1s5lUlgJkyIBO+40QZHxFTfVPm2GzevMrX+Frtz7Vpf87JY488ux9iEw+Ha1RrSQ1hO4J+XuPyVDxBiLLWm21oul+73cfMZJ9UEbfE9M3JoFpiQ1jxsXHcEcuqL3dNeb4owOaCDDgZBHPutr4WxgXNIZj+9ZAeOfJ3qglNVzTqrlriJI6J9egDuqjraNkBm2vJT3VPRBqFUDjCuUqnWQgndeSeuy59WRv3SvtwdR/lIWIH4fV4eyu59UIdIMhWnXADZQAPHmJxTFJu79PRUcBp/DYB0QPFbs1rnNwBgdgjNu5BoLJxJhaCq/4bAOPHuhOBUPvHYD6p+JXO6CGpc6lchD62q5AQvPnKauXICFi46alGaLzzK5cgI2ziuxArlyAWw6jurh3XLkEF44/Dceh/BfPt5UJrvJJJzu1Jk780q5BPcnyov4CMVhHHOD1ADYBXLkHoL9lG5cuQUXjzKeht6rlyArQ/v2UlyNCuXIKlRDMWMU6kcilXIMDbfOtDYbhcuQbu0/7IQbECuXIBZSLlyD/9k="/>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Slide Number Placeholder 4"/>
          <p:cNvSpPr>
            <a:spLocks noGrp="1"/>
          </p:cNvSpPr>
          <p:nvPr>
            <p:ph type="sldNum" sz="quarter" idx="12"/>
          </p:nvPr>
        </p:nvSpPr>
        <p:spPr/>
        <p:txBody>
          <a:bodyPr/>
          <a:lstStyle/>
          <a:p>
            <a:fld id="{228855B0-D62E-9E44-B7EF-8E49D31AD382}" type="slidenum">
              <a:rPr lang="en-US" smtClean="0"/>
              <a:t>20</a:t>
            </a:fld>
            <a:endParaRPr lang="en-US" dirty="0"/>
          </a:p>
        </p:txBody>
      </p:sp>
    </p:spTree>
    <p:extLst>
      <p:ext uri="{BB962C8B-B14F-4D97-AF65-F5344CB8AC3E}">
        <p14:creationId xmlns:p14="http://schemas.microsoft.com/office/powerpoint/2010/main" val="28232790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simon cowell"/>
          <p:cNvPicPr>
            <a:picLocks noChangeAspect="1" noChangeArrowheads="1"/>
          </p:cNvPicPr>
          <p:nvPr/>
        </p:nvPicPr>
        <p:blipFill rotWithShape="1">
          <a:blip r:embed="rId3">
            <a:extLst>
              <a:ext uri="{28A0092B-C50C-407E-A947-70E740481C1C}">
                <a14:useLocalDpi xmlns:a14="http://schemas.microsoft.com/office/drawing/2010/main" val="0"/>
              </a:ext>
            </a:extLst>
          </a:blip>
          <a:srcRect l="27919" r="27919" b="19632"/>
          <a:stretch/>
        </p:blipFill>
        <p:spPr bwMode="auto">
          <a:xfrm>
            <a:off x="1336133" y="3043887"/>
            <a:ext cx="1946787" cy="2711303"/>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English entrepreneur   Simon Cowell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Rounded Rectangular Callout 8"/>
          <p:cNvSpPr/>
          <p:nvPr/>
        </p:nvSpPr>
        <p:spPr>
          <a:xfrm>
            <a:off x="3598608" y="3712191"/>
            <a:ext cx="3566467" cy="1174038"/>
          </a:xfrm>
          <a:prstGeom prst="wedgeRoundRectCallout">
            <a:avLst>
              <a:gd name="adj1" fmla="val -61491"/>
              <a:gd name="adj2" fmla="val 3324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smtClean="0">
                <a:solidFill>
                  <a:schemeClr val="tx1"/>
                </a:solidFill>
                <a:latin typeface="Arial Narrow" panose="020B0606020202030204" pitchFamily="34" charset="0"/>
              </a:rPr>
              <a:t>Create the hype, but don’t ever believe it</a:t>
            </a:r>
            <a:endParaRPr lang="en-AU" sz="2400" dirty="0">
              <a:solidFill>
                <a:schemeClr val="tx1"/>
              </a:solidFill>
              <a:latin typeface="Arial Narrow" panose="020B0606020202030204" pitchFamily="34" charset="0"/>
            </a:endParaRPr>
          </a:p>
        </p:txBody>
      </p:sp>
      <p:sp>
        <p:nvSpPr>
          <p:cNvPr id="3" name="Slide Number Placeholder 2"/>
          <p:cNvSpPr>
            <a:spLocks noGrp="1"/>
          </p:cNvSpPr>
          <p:nvPr>
            <p:ph type="sldNum" sz="quarter" idx="12"/>
          </p:nvPr>
        </p:nvSpPr>
        <p:spPr/>
        <p:txBody>
          <a:bodyPr/>
          <a:lstStyle/>
          <a:p>
            <a:fld id="{228855B0-D62E-9E44-B7EF-8E49D31AD382}" type="slidenum">
              <a:rPr lang="en-US" smtClean="0"/>
              <a:t>21</a:t>
            </a:fld>
            <a:endParaRPr lang="en-US" dirty="0"/>
          </a:p>
        </p:txBody>
      </p:sp>
    </p:spTree>
    <p:extLst>
      <p:ext uri="{BB962C8B-B14F-4D97-AF65-F5344CB8AC3E}">
        <p14:creationId xmlns:p14="http://schemas.microsoft.com/office/powerpoint/2010/main" val="41336061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957" y="1993900"/>
            <a:ext cx="7931224" cy="2658226"/>
          </a:xfrm>
        </p:spPr>
        <p:txBody>
          <a:bodyPr>
            <a:noAutofit/>
          </a:bodyPr>
          <a:lstStyle/>
          <a:p>
            <a:pPr marL="0" indent="0">
              <a:spcBef>
                <a:spcPts val="0"/>
              </a:spcBef>
              <a:buNone/>
            </a:pPr>
            <a:r>
              <a:rPr lang="en-AU" sz="1800" dirty="0" smtClean="0"/>
              <a:t>The ACCC has received the following complaints:    </a:t>
            </a:r>
          </a:p>
          <a:p>
            <a:pPr marL="0" indent="0">
              <a:spcBef>
                <a:spcPts val="0"/>
              </a:spcBef>
              <a:buNone/>
            </a:pPr>
            <a:r>
              <a:rPr lang="en-AU" sz="1800" dirty="0" smtClean="0"/>
              <a:t> </a:t>
            </a:r>
            <a:endParaRPr lang="en-AU" sz="1800" dirty="0"/>
          </a:p>
          <a:p>
            <a:pPr marL="711200" indent="-347663">
              <a:spcBef>
                <a:spcPts val="0"/>
              </a:spcBef>
              <a:buNone/>
            </a:pPr>
            <a:r>
              <a:rPr lang="en-AU" sz="1800" dirty="0"/>
              <a:t>i)   </a:t>
            </a:r>
            <a:r>
              <a:rPr lang="en-AU" sz="1800" dirty="0" smtClean="0"/>
              <a:t>A purchaser of 3 iphones had to surrender the goods to Apple because they were counterfeit; </a:t>
            </a:r>
            <a:endParaRPr lang="en-AU" sz="1800" dirty="0"/>
          </a:p>
          <a:p>
            <a:pPr marL="711200" indent="-347663">
              <a:spcBef>
                <a:spcPts val="0"/>
              </a:spcBef>
              <a:buNone/>
            </a:pPr>
            <a:r>
              <a:rPr lang="en-AU" sz="1800" dirty="0"/>
              <a:t>ii)  </a:t>
            </a:r>
            <a:r>
              <a:rPr lang="en-AU" sz="1800" dirty="0" smtClean="0"/>
              <a:t>A purchaser of a television marketed as new has discovered the machine is actually a display model used extensively by the store;</a:t>
            </a:r>
            <a:endParaRPr lang="en-AU" sz="1800" dirty="0"/>
          </a:p>
          <a:p>
            <a:pPr marL="711200" indent="-347663">
              <a:spcBef>
                <a:spcPts val="0"/>
              </a:spcBef>
              <a:buNone/>
            </a:pPr>
            <a:r>
              <a:rPr lang="en-AU" sz="1800" dirty="0"/>
              <a:t>iii) A </a:t>
            </a:r>
            <a:r>
              <a:rPr lang="en-AU" sz="1800" dirty="0" smtClean="0"/>
              <a:t>purchaser of a pair of underpants suffered burns from a chemical residue in the garment that should have been removed by the manufacturer.</a:t>
            </a:r>
          </a:p>
          <a:p>
            <a:pPr marL="711200" indent="-347663">
              <a:spcBef>
                <a:spcPts val="0"/>
              </a:spcBef>
              <a:buNone/>
            </a:pPr>
            <a:endParaRPr lang="en-AU" sz="1800" dirty="0"/>
          </a:p>
          <a:p>
            <a:pPr marL="711200" indent="-711200">
              <a:spcBef>
                <a:spcPts val="0"/>
              </a:spcBef>
              <a:buNone/>
            </a:pPr>
            <a:r>
              <a:rPr lang="en-AU" sz="1800" dirty="0" smtClean="0"/>
              <a:t>The ACCC seeks </a:t>
            </a:r>
            <a:r>
              <a:rPr lang="en-AU" sz="1800" dirty="0"/>
              <a:t>your advice. </a:t>
            </a:r>
          </a:p>
        </p:txBody>
      </p:sp>
      <p:sp>
        <p:nvSpPr>
          <p:cNvPr id="10" name="Content Placeholder 2"/>
          <p:cNvSpPr txBox="1">
            <a:spLocks/>
          </p:cNvSpPr>
          <p:nvPr/>
        </p:nvSpPr>
        <p:spPr>
          <a:xfrm>
            <a:off x="749408" y="5155760"/>
            <a:ext cx="7931224" cy="69894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AU" sz="1800" b="1" dirty="0"/>
              <a:t>In groups, </a:t>
            </a:r>
            <a:r>
              <a:rPr lang="en-AU" sz="1800" b="1" dirty="0" smtClean="0"/>
              <a:t>draft a term for each scenario that could be implied by law into the contract to protect the purchasers.</a:t>
            </a:r>
            <a:endParaRPr lang="en-US" sz="1800" b="1" dirty="0"/>
          </a:p>
          <a:p>
            <a:pPr marL="0" indent="0">
              <a:spcBef>
                <a:spcPts val="0"/>
              </a:spcBef>
              <a:buNone/>
            </a:pPr>
            <a:endParaRPr lang="en-US" sz="1800" b="1" dirty="0"/>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800" dirty="0" smtClean="0"/>
              <a:t>The Australian Competition &amp; Consumer Commission (ACCC), the government body responsible for fair trade, has some issues … </a:t>
            </a:r>
            <a:endParaRPr lang="en-US" sz="18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t>22</a:t>
            </a:fld>
            <a:endParaRPr lang="en-US" dirty="0"/>
          </a:p>
        </p:txBody>
      </p:sp>
    </p:spTree>
    <p:extLst>
      <p:ext uri="{BB962C8B-B14F-4D97-AF65-F5344CB8AC3E}">
        <p14:creationId xmlns:p14="http://schemas.microsoft.com/office/powerpoint/2010/main" val="34677218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Marketing Hype</a:t>
            </a:r>
            <a:endParaRPr lang="en-US" dirty="0"/>
          </a:p>
        </p:txBody>
      </p:sp>
      <p:sp>
        <p:nvSpPr>
          <p:cNvPr id="3" name="Content Placeholder 2"/>
          <p:cNvSpPr>
            <a:spLocks noGrp="1"/>
          </p:cNvSpPr>
          <p:nvPr>
            <p:ph idx="1"/>
          </p:nvPr>
        </p:nvSpPr>
        <p:spPr/>
        <p:txBody>
          <a:bodyPr>
            <a:normAutofit/>
          </a:bodyPr>
          <a:lstStyle/>
          <a:p>
            <a:pPr marL="812800" indent="-449263"/>
            <a:r>
              <a:rPr lang="en-AU" dirty="0"/>
              <a:t>W</a:t>
            </a:r>
            <a:r>
              <a:rPr lang="en-AU" dirty="0" smtClean="0"/>
              <a:t>e are constantly marketed and sold goods that do not meet our expectations because they fail to live up to their marketing hype  </a:t>
            </a:r>
          </a:p>
          <a:p>
            <a:pPr marL="812800" indent="-449263"/>
            <a:r>
              <a:rPr lang="en-AU" dirty="0" smtClean="0"/>
              <a:t>In extreme situations, purchasers of goods are protected by a range of terms implied into sale of goods contracts by the </a:t>
            </a:r>
            <a:r>
              <a:rPr lang="en-AU" dirty="0"/>
              <a:t>Sale of Goods </a:t>
            </a:r>
            <a:r>
              <a:rPr lang="en-AU" dirty="0" smtClean="0"/>
              <a:t>Acts</a:t>
            </a:r>
          </a:p>
        </p:txBody>
      </p:sp>
      <p:sp>
        <p:nvSpPr>
          <p:cNvPr id="4" name="Slide Number Placeholder 3"/>
          <p:cNvSpPr>
            <a:spLocks noGrp="1"/>
          </p:cNvSpPr>
          <p:nvPr>
            <p:ph type="sldNum" sz="quarter" idx="12"/>
          </p:nvPr>
        </p:nvSpPr>
        <p:spPr/>
        <p:txBody>
          <a:bodyPr/>
          <a:lstStyle/>
          <a:p>
            <a:fld id="{228855B0-D62E-9E44-B7EF-8E49D31AD382}" type="slidenum">
              <a:rPr lang="en-US" smtClean="0"/>
              <a:t>23</a:t>
            </a:fld>
            <a:endParaRPr lang="en-US" dirty="0"/>
          </a:p>
        </p:txBody>
      </p:sp>
    </p:spTree>
    <p:extLst>
      <p:ext uri="{BB962C8B-B14F-4D97-AF65-F5344CB8AC3E}">
        <p14:creationId xmlns:p14="http://schemas.microsoft.com/office/powerpoint/2010/main" val="10480495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Implied Terms</a:t>
            </a:r>
            <a:endParaRPr lang="en-US" dirty="0"/>
          </a:p>
        </p:txBody>
      </p:sp>
      <p:sp>
        <p:nvSpPr>
          <p:cNvPr id="3" name="Content Placeholder 2"/>
          <p:cNvSpPr>
            <a:spLocks noGrp="1"/>
          </p:cNvSpPr>
          <p:nvPr>
            <p:ph idx="1"/>
          </p:nvPr>
        </p:nvSpPr>
        <p:spPr/>
        <p:txBody>
          <a:bodyPr>
            <a:normAutofit lnSpcReduction="10000"/>
          </a:bodyPr>
          <a:lstStyle/>
          <a:p>
            <a:pPr marL="812800" indent="-449263"/>
            <a:r>
              <a:rPr lang="en-AU" dirty="0" smtClean="0"/>
              <a:t>Goods sold must come with title, quiet possession, and be free from encumbrance: see </a:t>
            </a:r>
            <a:r>
              <a:rPr lang="en-AU" i="1" dirty="0" smtClean="0"/>
              <a:t>Rowland v Divall</a:t>
            </a:r>
          </a:p>
          <a:p>
            <a:pPr marL="812800" indent="-449263"/>
            <a:r>
              <a:rPr lang="en-AU" dirty="0" smtClean="0"/>
              <a:t>Goods sold must correspond to description and sample: </a:t>
            </a:r>
          </a:p>
          <a:p>
            <a:pPr marL="812800" indent="-450850">
              <a:buNone/>
            </a:pPr>
            <a:r>
              <a:rPr lang="en-AU" dirty="0"/>
              <a:t>	</a:t>
            </a:r>
            <a:r>
              <a:rPr lang="en-AU" dirty="0" smtClean="0"/>
              <a:t>see </a:t>
            </a:r>
            <a:r>
              <a:rPr lang="en-AU" i="1" dirty="0" smtClean="0"/>
              <a:t>Varley v </a:t>
            </a:r>
            <a:r>
              <a:rPr lang="en-AU" i="1" dirty="0" err="1" smtClean="0"/>
              <a:t>Whipp</a:t>
            </a:r>
            <a:r>
              <a:rPr lang="en-AU" i="1" dirty="0" smtClean="0"/>
              <a:t> </a:t>
            </a:r>
          </a:p>
          <a:p>
            <a:pPr marL="812800" indent="-449263"/>
            <a:r>
              <a:rPr lang="en-AU" dirty="0" smtClean="0"/>
              <a:t>Goods sold must be of merchantable quality and be fit for their purpose: </a:t>
            </a:r>
          </a:p>
          <a:p>
            <a:pPr marL="812800" indent="-450850">
              <a:buNone/>
            </a:pPr>
            <a:r>
              <a:rPr lang="en-AU" dirty="0"/>
              <a:t>	</a:t>
            </a:r>
            <a:r>
              <a:rPr lang="en-AU" dirty="0" smtClean="0"/>
              <a:t>see </a:t>
            </a:r>
            <a:r>
              <a:rPr lang="en-AU" i="1" dirty="0" smtClean="0"/>
              <a:t>Australian Knitting Mills Ltd v Grant</a:t>
            </a:r>
            <a:endParaRPr lang="en-AU" sz="3200" i="1" dirty="0"/>
          </a:p>
        </p:txBody>
      </p:sp>
      <p:sp>
        <p:nvSpPr>
          <p:cNvPr id="4" name="Slide Number Placeholder 3"/>
          <p:cNvSpPr>
            <a:spLocks noGrp="1"/>
          </p:cNvSpPr>
          <p:nvPr>
            <p:ph type="sldNum" sz="quarter" idx="12"/>
          </p:nvPr>
        </p:nvSpPr>
        <p:spPr/>
        <p:txBody>
          <a:bodyPr/>
          <a:lstStyle/>
          <a:p>
            <a:fld id="{228855B0-D62E-9E44-B7EF-8E49D31AD382}" type="slidenum">
              <a:rPr lang="en-US" smtClean="0"/>
              <a:t>24</a:t>
            </a:fld>
            <a:endParaRPr lang="en-US" dirty="0"/>
          </a:p>
        </p:txBody>
      </p:sp>
    </p:spTree>
    <p:extLst>
      <p:ext uri="{BB962C8B-B14F-4D97-AF65-F5344CB8AC3E}">
        <p14:creationId xmlns:p14="http://schemas.microsoft.com/office/powerpoint/2010/main" val="3335153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Rowland v </a:t>
            </a:r>
            <a:r>
              <a:rPr lang="en-AU" dirty="0" err="1" smtClean="0"/>
              <a:t>Divall</a:t>
            </a:r>
            <a:r>
              <a:rPr lang="en-AU" dirty="0" smtClean="0"/>
              <a:t> </a:t>
            </a:r>
            <a:r>
              <a:rPr lang="en-AU" dirty="0"/>
              <a:t>[1922</a:t>
            </a:r>
            <a:r>
              <a:rPr lang="en-AU" dirty="0" smtClean="0"/>
              <a:t>]</a:t>
            </a:r>
            <a:endParaRPr lang="en-AU" dirty="0"/>
          </a:p>
        </p:txBody>
      </p:sp>
      <p:sp>
        <p:nvSpPr>
          <p:cNvPr id="3" name="Content Placeholder 2"/>
          <p:cNvSpPr>
            <a:spLocks noGrp="1"/>
          </p:cNvSpPr>
          <p:nvPr>
            <p:ph idx="1"/>
          </p:nvPr>
        </p:nvSpPr>
        <p:spPr/>
        <p:txBody>
          <a:bodyPr>
            <a:normAutofit fontScale="55000" lnSpcReduction="20000"/>
          </a:bodyPr>
          <a:lstStyle/>
          <a:p>
            <a:r>
              <a:rPr lang="en-AU" dirty="0"/>
              <a:t>P bought a car from </a:t>
            </a:r>
            <a:r>
              <a:rPr lang="en-AU" dirty="0" smtClean="0"/>
              <a:t>D.</a:t>
            </a:r>
          </a:p>
          <a:p>
            <a:r>
              <a:rPr lang="en-AU" dirty="0" smtClean="0"/>
              <a:t>P </a:t>
            </a:r>
            <a:r>
              <a:rPr lang="en-AU" dirty="0"/>
              <a:t>later sold </a:t>
            </a:r>
            <a:r>
              <a:rPr lang="en-AU" dirty="0" smtClean="0"/>
              <a:t>the car </a:t>
            </a:r>
            <a:r>
              <a:rPr lang="en-AU" dirty="0"/>
              <a:t>to </a:t>
            </a:r>
            <a:r>
              <a:rPr lang="en-AU" dirty="0" smtClean="0"/>
              <a:t>X.</a:t>
            </a:r>
          </a:p>
          <a:p>
            <a:r>
              <a:rPr lang="en-AU" dirty="0" smtClean="0"/>
              <a:t>P then discovered that it </a:t>
            </a:r>
            <a:r>
              <a:rPr lang="en-AU" dirty="0"/>
              <a:t>was a stolen </a:t>
            </a:r>
            <a:r>
              <a:rPr lang="en-AU" dirty="0" smtClean="0"/>
              <a:t>car</a:t>
            </a:r>
          </a:p>
          <a:p>
            <a:r>
              <a:rPr lang="en-AU" dirty="0" smtClean="0"/>
              <a:t>P sued for the return of the full purchase price </a:t>
            </a:r>
            <a:r>
              <a:rPr lang="en-AU" dirty="0" err="1" smtClean="0"/>
              <a:t>byD</a:t>
            </a:r>
            <a:endParaRPr lang="en-AU" dirty="0" smtClean="0"/>
          </a:p>
          <a:p>
            <a:pPr marL="0" indent="0">
              <a:buNone/>
            </a:pPr>
            <a:r>
              <a:rPr lang="en-AU" dirty="0" smtClean="0"/>
              <a:t>Arguments:</a:t>
            </a:r>
          </a:p>
          <a:p>
            <a:r>
              <a:rPr lang="en-AU" dirty="0" smtClean="0"/>
              <a:t>P said there was a </a:t>
            </a:r>
            <a:r>
              <a:rPr lang="en-AU" dirty="0"/>
              <a:t>total failure of </a:t>
            </a:r>
            <a:r>
              <a:rPr lang="en-AU" dirty="0" smtClean="0"/>
              <a:t>consideration so he could rescind </a:t>
            </a:r>
            <a:r>
              <a:rPr lang="en-AU" dirty="0"/>
              <a:t>the </a:t>
            </a:r>
            <a:r>
              <a:rPr lang="en-AU" dirty="0" smtClean="0"/>
              <a:t>contract</a:t>
            </a:r>
          </a:p>
          <a:p>
            <a:r>
              <a:rPr lang="en-AU" dirty="0" smtClean="0"/>
              <a:t>D </a:t>
            </a:r>
            <a:r>
              <a:rPr lang="en-AU" dirty="0"/>
              <a:t>said P could only make a claim for breach of </a:t>
            </a:r>
            <a:r>
              <a:rPr lang="en-AU" dirty="0" smtClean="0"/>
              <a:t>warranty</a:t>
            </a:r>
          </a:p>
          <a:p>
            <a:pPr marL="0" indent="0">
              <a:buNone/>
            </a:pPr>
            <a:r>
              <a:rPr lang="en-AU" dirty="0" smtClean="0"/>
              <a:t>The court held that: </a:t>
            </a:r>
          </a:p>
          <a:p>
            <a:r>
              <a:rPr lang="en-AU" dirty="0" smtClean="0"/>
              <a:t>Passing ownership is a fundamental condition </a:t>
            </a:r>
            <a:r>
              <a:rPr lang="en-AU" dirty="0"/>
              <a:t>not just </a:t>
            </a:r>
            <a:r>
              <a:rPr lang="en-AU" dirty="0" smtClean="0"/>
              <a:t>a breach </a:t>
            </a:r>
            <a:r>
              <a:rPr lang="en-AU" dirty="0"/>
              <a:t>of </a:t>
            </a:r>
            <a:r>
              <a:rPr lang="en-AU" dirty="0" smtClean="0"/>
              <a:t>warranty</a:t>
            </a:r>
          </a:p>
          <a:p>
            <a:r>
              <a:rPr lang="en-AU" dirty="0" smtClean="0"/>
              <a:t>Where </a:t>
            </a:r>
            <a:r>
              <a:rPr lang="en-AU" dirty="0"/>
              <a:t>seller has breached condition of title the buyer is entitled to recover the price without any allowance being made for the use of the goods</a:t>
            </a:r>
          </a:p>
          <a:p>
            <a:r>
              <a:rPr lang="en-AU" dirty="0"/>
              <a:t>When seller has no right to sell the goods in the 1st place, the buyer retains the right to reject goods at a later date than </a:t>
            </a:r>
            <a:r>
              <a:rPr lang="en-AU" dirty="0" smtClean="0"/>
              <a:t>normal</a:t>
            </a:r>
            <a:endParaRPr lang="en-AU" dirty="0"/>
          </a:p>
          <a:p>
            <a:r>
              <a:rPr lang="en-AU" dirty="0" smtClean="0"/>
              <a:t>P was </a:t>
            </a:r>
            <a:r>
              <a:rPr lang="en-AU" dirty="0"/>
              <a:t>entitled to recover his monies </a:t>
            </a:r>
            <a:r>
              <a:rPr lang="en-AU" dirty="0" smtClean="0"/>
              <a:t>and get his money </a:t>
            </a:r>
            <a:r>
              <a:rPr lang="en-AU" dirty="0"/>
              <a:t>back even though couldn't redeliver car to the seller</a:t>
            </a:r>
          </a:p>
          <a:p>
            <a:pPr marL="0" indent="0">
              <a:buNone/>
            </a:pP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25</a:t>
            </a:fld>
            <a:endParaRPr lang="en-US" dirty="0"/>
          </a:p>
        </p:txBody>
      </p:sp>
    </p:spTree>
    <p:extLst>
      <p:ext uri="{BB962C8B-B14F-4D97-AF65-F5344CB8AC3E}">
        <p14:creationId xmlns:p14="http://schemas.microsoft.com/office/powerpoint/2010/main" val="398200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Varley v </a:t>
            </a:r>
            <a:r>
              <a:rPr lang="en-AU" dirty="0" err="1" smtClean="0"/>
              <a:t>Whipp</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D agreed </a:t>
            </a:r>
            <a:r>
              <a:rPr lang="en-AU" dirty="0"/>
              <a:t>to buy from the plaintiff a </a:t>
            </a:r>
            <a:r>
              <a:rPr lang="en-AU" dirty="0" smtClean="0"/>
              <a:t>machine </a:t>
            </a:r>
            <a:r>
              <a:rPr lang="en-AU" dirty="0"/>
              <a:t>which </a:t>
            </a:r>
            <a:r>
              <a:rPr lang="en-AU" dirty="0" smtClean="0"/>
              <a:t>he had </a:t>
            </a:r>
            <a:r>
              <a:rPr lang="en-AU" dirty="0"/>
              <a:t>not </a:t>
            </a:r>
            <a:r>
              <a:rPr lang="en-AU" dirty="0" smtClean="0"/>
              <a:t>seen</a:t>
            </a:r>
          </a:p>
          <a:p>
            <a:r>
              <a:rPr lang="en-AU" dirty="0" smtClean="0"/>
              <a:t>P told D it had </a:t>
            </a:r>
            <a:r>
              <a:rPr lang="en-AU" dirty="0"/>
              <a:t>been new the previous year and </a:t>
            </a:r>
            <a:r>
              <a:rPr lang="en-AU" dirty="0" smtClean="0"/>
              <a:t>had only </a:t>
            </a:r>
            <a:r>
              <a:rPr lang="en-AU" dirty="0"/>
              <a:t>been used to cut 50 or 60 </a:t>
            </a:r>
            <a:r>
              <a:rPr lang="en-AU" dirty="0" smtClean="0"/>
              <a:t>acres.</a:t>
            </a:r>
          </a:p>
          <a:p>
            <a:r>
              <a:rPr lang="en-AU" dirty="0" smtClean="0"/>
              <a:t>On </a:t>
            </a:r>
            <a:r>
              <a:rPr lang="en-AU" dirty="0"/>
              <a:t>delivery the machine was rejected by </a:t>
            </a:r>
            <a:r>
              <a:rPr lang="en-AU" dirty="0" smtClean="0"/>
              <a:t>D as it </a:t>
            </a:r>
            <a:r>
              <a:rPr lang="en-AU" dirty="0"/>
              <a:t>was very old and had been </a:t>
            </a:r>
            <a:r>
              <a:rPr lang="en-AU" dirty="0" smtClean="0"/>
              <a:t>mended.</a:t>
            </a:r>
          </a:p>
          <a:p>
            <a:r>
              <a:rPr lang="en-AU" dirty="0" smtClean="0"/>
              <a:t>D returned </a:t>
            </a:r>
            <a:r>
              <a:rPr lang="en-AU" dirty="0"/>
              <a:t>the machine and </a:t>
            </a:r>
            <a:r>
              <a:rPr lang="en-AU" dirty="0" smtClean="0"/>
              <a:t>P sued for the purchase price</a:t>
            </a:r>
          </a:p>
          <a:p>
            <a:pPr marL="0" indent="0">
              <a:buNone/>
            </a:pPr>
            <a:r>
              <a:rPr lang="en-AU" dirty="0" smtClean="0"/>
              <a:t>The court held:</a:t>
            </a:r>
          </a:p>
          <a:p>
            <a:r>
              <a:rPr lang="en-AU" dirty="0" smtClean="0"/>
              <a:t>There was a </a:t>
            </a:r>
            <a:r>
              <a:rPr lang="en-AU" dirty="0"/>
              <a:t>contract for the sale of goods by </a:t>
            </a:r>
            <a:r>
              <a:rPr lang="en-AU" dirty="0" smtClean="0"/>
              <a:t>description</a:t>
            </a:r>
          </a:p>
          <a:p>
            <a:r>
              <a:rPr lang="en-AU" dirty="0" smtClean="0"/>
              <a:t>The defendant had not acceptance the machine</a:t>
            </a:r>
          </a:p>
          <a:p>
            <a:r>
              <a:rPr lang="en-AU" dirty="0" smtClean="0"/>
              <a:t>Property had not passed to D so P could not recover the price. </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26</a:t>
            </a:fld>
            <a:endParaRPr lang="en-US" dirty="0"/>
          </a:p>
        </p:txBody>
      </p:sp>
    </p:spTree>
    <p:extLst>
      <p:ext uri="{BB962C8B-B14F-4D97-AF65-F5344CB8AC3E}">
        <p14:creationId xmlns:p14="http://schemas.microsoft.com/office/powerpoint/2010/main" val="285731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Australian Knitting Mills Ltd v </a:t>
            </a:r>
            <a:r>
              <a:rPr lang="en-AU" sz="3600" dirty="0" smtClean="0"/>
              <a:t>Grant</a:t>
            </a:r>
            <a:endParaRPr lang="en-AU" sz="3600" dirty="0"/>
          </a:p>
        </p:txBody>
      </p:sp>
      <p:sp>
        <p:nvSpPr>
          <p:cNvPr id="3" name="Content Placeholder 2"/>
          <p:cNvSpPr>
            <a:spLocks noGrp="1"/>
          </p:cNvSpPr>
          <p:nvPr>
            <p:ph idx="1"/>
          </p:nvPr>
        </p:nvSpPr>
        <p:spPr/>
        <p:txBody>
          <a:bodyPr>
            <a:normAutofit fontScale="92500" lnSpcReduction="20000"/>
          </a:bodyPr>
          <a:lstStyle/>
          <a:p>
            <a:r>
              <a:rPr lang="en-AU" dirty="0" smtClean="0"/>
              <a:t>P bought </a:t>
            </a:r>
            <a:r>
              <a:rPr lang="en-AU" dirty="0"/>
              <a:t>an undergarment from a </a:t>
            </a:r>
            <a:r>
              <a:rPr lang="en-AU" dirty="0" smtClean="0"/>
              <a:t>retailer.</a:t>
            </a:r>
          </a:p>
          <a:p>
            <a:r>
              <a:rPr lang="en-AU" dirty="0" smtClean="0"/>
              <a:t>The </a:t>
            </a:r>
            <a:r>
              <a:rPr lang="en-AU" dirty="0"/>
              <a:t>undergarment was </a:t>
            </a:r>
            <a:r>
              <a:rPr lang="en-AU" dirty="0" smtClean="0"/>
              <a:t>defective as it was covered in an irritant during manufacture</a:t>
            </a:r>
            <a:endParaRPr lang="en-AU" dirty="0"/>
          </a:p>
          <a:p>
            <a:r>
              <a:rPr lang="en-AU" dirty="0" smtClean="0"/>
              <a:t>P contracted dermatitis.</a:t>
            </a:r>
          </a:p>
          <a:p>
            <a:pPr marL="0" indent="0">
              <a:buNone/>
            </a:pPr>
            <a:r>
              <a:rPr lang="en-AU" dirty="0" smtClean="0"/>
              <a:t>The court held that:</a:t>
            </a:r>
          </a:p>
          <a:p>
            <a:r>
              <a:rPr lang="en-AU" dirty="0" smtClean="0"/>
              <a:t>The goods were not of merchantable quality or fit for their purpose so the retailer was liable in contract</a:t>
            </a:r>
          </a:p>
          <a:p>
            <a:r>
              <a:rPr lang="en-AU" dirty="0" smtClean="0"/>
              <a:t>Also, the manufacturer owed a duty of care to P so was liable in negligence</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27</a:t>
            </a:fld>
            <a:endParaRPr lang="en-US" dirty="0"/>
          </a:p>
        </p:txBody>
      </p:sp>
    </p:spTree>
    <p:extLst>
      <p:ext uri="{BB962C8B-B14F-4D97-AF65-F5344CB8AC3E}">
        <p14:creationId xmlns:p14="http://schemas.microsoft.com/office/powerpoint/2010/main" val="358896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David Jones V Willis</a:t>
            </a:r>
          </a:p>
        </p:txBody>
      </p:sp>
      <p:sp>
        <p:nvSpPr>
          <p:cNvPr id="3" name="Content Placeholder 2"/>
          <p:cNvSpPr>
            <a:spLocks noGrp="1"/>
          </p:cNvSpPr>
          <p:nvPr>
            <p:ph idx="1"/>
          </p:nvPr>
        </p:nvSpPr>
        <p:spPr/>
        <p:txBody>
          <a:bodyPr/>
          <a:lstStyle/>
          <a:p>
            <a:pPr marL="0" indent="0" algn="ctr">
              <a:buNone/>
            </a:pPr>
            <a:endParaRPr lang="en-AU" dirty="0" smtClean="0"/>
          </a:p>
          <a:p>
            <a:pPr marL="0" indent="0" algn="ctr">
              <a:buNone/>
            </a:pPr>
            <a:endParaRPr lang="en-AU" dirty="0"/>
          </a:p>
          <a:p>
            <a:pPr marL="0" indent="0" algn="ctr">
              <a:buNone/>
            </a:pPr>
            <a:endParaRPr lang="en-AU" dirty="0" smtClean="0"/>
          </a:p>
          <a:p>
            <a:pPr marL="0" indent="0" algn="ctr">
              <a:buNone/>
            </a:pPr>
            <a:r>
              <a:rPr lang="en-AU" dirty="0" smtClean="0"/>
              <a:t>View video</a:t>
            </a:r>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28</a:t>
            </a:fld>
            <a:endParaRPr lang="en-US" dirty="0"/>
          </a:p>
        </p:txBody>
      </p:sp>
    </p:spTree>
    <p:extLst>
      <p:ext uri="{BB962C8B-B14F-4D97-AF65-F5344CB8AC3E}">
        <p14:creationId xmlns:p14="http://schemas.microsoft.com/office/powerpoint/2010/main" val="39308177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a:t>David Jones V </a:t>
            </a:r>
            <a:r>
              <a:rPr lang="en-AU" dirty="0" smtClean="0"/>
              <a:t>Willis</a:t>
            </a:r>
            <a:endParaRPr lang="en-AU" dirty="0"/>
          </a:p>
        </p:txBody>
      </p:sp>
      <p:sp>
        <p:nvSpPr>
          <p:cNvPr id="3" name="Content Placeholder 2"/>
          <p:cNvSpPr>
            <a:spLocks noGrp="1"/>
          </p:cNvSpPr>
          <p:nvPr>
            <p:ph idx="1"/>
          </p:nvPr>
        </p:nvSpPr>
        <p:spPr/>
        <p:txBody>
          <a:bodyPr>
            <a:normAutofit fontScale="92500"/>
          </a:bodyPr>
          <a:lstStyle/>
          <a:p>
            <a:pPr marL="57150" indent="0">
              <a:buNone/>
            </a:pPr>
            <a:r>
              <a:rPr lang="en-AU" dirty="0" smtClean="0"/>
              <a:t>The High Court held that:</a:t>
            </a:r>
          </a:p>
          <a:p>
            <a:r>
              <a:rPr lang="en-AU" dirty="0" smtClean="0"/>
              <a:t>The </a:t>
            </a:r>
            <a:r>
              <a:rPr lang="en-AU" dirty="0"/>
              <a:t>shoes were bought by description, </a:t>
            </a:r>
            <a:r>
              <a:rPr lang="en-AU" dirty="0" smtClean="0"/>
              <a:t>and</a:t>
            </a:r>
          </a:p>
          <a:p>
            <a:r>
              <a:rPr lang="en-AU" dirty="0"/>
              <a:t>T</a:t>
            </a:r>
            <a:r>
              <a:rPr lang="en-AU" dirty="0" smtClean="0"/>
              <a:t>he </a:t>
            </a:r>
            <a:r>
              <a:rPr lang="en-AU" dirty="0"/>
              <a:t>implied condition </a:t>
            </a:r>
            <a:r>
              <a:rPr lang="en-AU" dirty="0" smtClean="0"/>
              <a:t>that </a:t>
            </a:r>
            <a:r>
              <a:rPr lang="en-AU" dirty="0"/>
              <a:t>they were of merchantable quality had been broken. </a:t>
            </a:r>
          </a:p>
          <a:p>
            <a:r>
              <a:rPr lang="en-AU" dirty="0" smtClean="0"/>
              <a:t>To determine the merchantable quality:</a:t>
            </a:r>
          </a:p>
          <a:p>
            <a:pPr lvl="1"/>
            <a:r>
              <a:rPr lang="en-AU" dirty="0"/>
              <a:t>W</a:t>
            </a:r>
            <a:r>
              <a:rPr lang="en-AU" dirty="0" smtClean="0"/>
              <a:t>hat did the buyer tell the </a:t>
            </a:r>
            <a:r>
              <a:rPr lang="en-AU" dirty="0"/>
              <a:t>seller </a:t>
            </a:r>
            <a:r>
              <a:rPr lang="en-AU" dirty="0" smtClean="0"/>
              <a:t>about the purpose for which they required </a:t>
            </a:r>
            <a:r>
              <a:rPr lang="en-AU" dirty="0"/>
              <a:t>the </a:t>
            </a:r>
            <a:r>
              <a:rPr lang="en-AU" dirty="0" smtClean="0"/>
              <a:t>shoes</a:t>
            </a:r>
          </a:p>
          <a:p>
            <a:pPr lvl="1"/>
            <a:r>
              <a:rPr lang="en-AU" dirty="0" smtClean="0"/>
              <a:t>Did the </a:t>
            </a:r>
            <a:r>
              <a:rPr lang="en-AU" dirty="0"/>
              <a:t>buyer </a:t>
            </a:r>
            <a:r>
              <a:rPr lang="en-AU" dirty="0" smtClean="0"/>
              <a:t>relied </a:t>
            </a:r>
            <a:r>
              <a:rPr lang="en-AU" dirty="0"/>
              <a:t>upon the seller’s </a:t>
            </a:r>
            <a:r>
              <a:rPr lang="en-AU" dirty="0" smtClean="0"/>
              <a:t>judgment</a:t>
            </a:r>
          </a:p>
          <a:p>
            <a:pPr lvl="1"/>
            <a:r>
              <a:rPr lang="en-AU" dirty="0" smtClean="0"/>
              <a:t>Were the </a:t>
            </a:r>
            <a:r>
              <a:rPr lang="en-AU" dirty="0"/>
              <a:t>shoes </a:t>
            </a:r>
            <a:r>
              <a:rPr lang="en-AU" dirty="0" smtClean="0"/>
              <a:t>reasonably </a:t>
            </a:r>
            <a:r>
              <a:rPr lang="en-AU" dirty="0"/>
              <a:t>fit for such purpose. </a:t>
            </a:r>
          </a:p>
          <a:p>
            <a:endParaRPr lang="en-AU" dirty="0"/>
          </a:p>
        </p:txBody>
      </p:sp>
      <p:sp>
        <p:nvSpPr>
          <p:cNvPr id="4" name="Slide Number Placeholder 3"/>
          <p:cNvSpPr>
            <a:spLocks noGrp="1"/>
          </p:cNvSpPr>
          <p:nvPr>
            <p:ph type="sldNum" sz="quarter" idx="12"/>
          </p:nvPr>
        </p:nvSpPr>
        <p:spPr/>
        <p:txBody>
          <a:bodyPr/>
          <a:lstStyle/>
          <a:p>
            <a:fld id="{228855B0-D62E-9E44-B7EF-8E49D31AD382}" type="slidenum">
              <a:rPr lang="en-US" smtClean="0"/>
              <a:t>29</a:t>
            </a:fld>
            <a:endParaRPr lang="en-US" dirty="0"/>
          </a:p>
        </p:txBody>
      </p:sp>
    </p:spTree>
    <p:extLst>
      <p:ext uri="{BB962C8B-B14F-4D97-AF65-F5344CB8AC3E}">
        <p14:creationId xmlns:p14="http://schemas.microsoft.com/office/powerpoint/2010/main" val="1187138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749408" y="5346260"/>
            <a:ext cx="7931224" cy="69894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AU" sz="1900" b="1" dirty="0"/>
              <a:t>In groups, determine which assets they may seize and sell to pay creditors.</a:t>
            </a:r>
            <a:endParaRPr lang="en-US" sz="1900" b="1" dirty="0"/>
          </a:p>
        </p:txBody>
      </p:sp>
      <p:sp>
        <p:nvSpPr>
          <p:cNvPr id="3" name="Content Placeholder 2"/>
          <p:cNvSpPr>
            <a:spLocks noGrp="1"/>
          </p:cNvSpPr>
          <p:nvPr>
            <p:ph idx="1"/>
          </p:nvPr>
        </p:nvSpPr>
        <p:spPr>
          <a:xfrm>
            <a:off x="741957" y="1746026"/>
            <a:ext cx="7931224" cy="2906100"/>
          </a:xfrm>
        </p:spPr>
        <p:txBody>
          <a:bodyPr>
            <a:noAutofit/>
          </a:bodyPr>
          <a:lstStyle/>
          <a:p>
            <a:pPr marL="0" indent="0">
              <a:spcBef>
                <a:spcPts val="0"/>
              </a:spcBef>
              <a:buNone/>
            </a:pPr>
            <a:r>
              <a:rPr lang="en-AU" sz="1900" dirty="0" smtClean="0"/>
              <a:t>The liquidator is </a:t>
            </a:r>
            <a:r>
              <a:rPr lang="en-AU" sz="1900" dirty="0"/>
              <a:t>managing the winding up of Jayrun Ltd, a failed shoe manufacturer. Jayrun Ltd company assets are being identified for sale to pay creditors. </a:t>
            </a:r>
          </a:p>
          <a:p>
            <a:pPr marL="0" indent="0">
              <a:spcBef>
                <a:spcPts val="0"/>
              </a:spcBef>
              <a:buNone/>
            </a:pPr>
            <a:r>
              <a:rPr lang="en-AU" sz="1900" dirty="0" smtClean="0"/>
              <a:t>Jayrun Ltd company records identify </a:t>
            </a:r>
            <a:r>
              <a:rPr lang="en-AU" sz="1900" dirty="0"/>
              <a:t>the following items</a:t>
            </a:r>
            <a:r>
              <a:rPr lang="en-AU" sz="1900" dirty="0" smtClean="0"/>
              <a:t>:</a:t>
            </a:r>
            <a:endParaRPr lang="en-AU" sz="1900" dirty="0"/>
          </a:p>
          <a:p>
            <a:pPr marL="711200" indent="-347663">
              <a:spcBef>
                <a:spcPts val="0"/>
              </a:spcBef>
              <a:buNone/>
            </a:pPr>
            <a:r>
              <a:rPr lang="en-AU" sz="1900" dirty="0"/>
              <a:t>i)   A $5 million inner city warehouse leased by Jayrun for storage;</a:t>
            </a:r>
          </a:p>
          <a:p>
            <a:pPr marL="711200" indent="-347663">
              <a:spcBef>
                <a:spcPts val="0"/>
              </a:spcBef>
              <a:buNone/>
            </a:pPr>
            <a:r>
              <a:rPr lang="en-AU" sz="1900" dirty="0"/>
              <a:t>ii)  A $14 million leather press machine hired by Jayrun to produce shoe leather;</a:t>
            </a:r>
          </a:p>
          <a:p>
            <a:pPr marL="711200" indent="-347663">
              <a:spcBef>
                <a:spcPts val="0"/>
              </a:spcBef>
              <a:buNone/>
            </a:pPr>
            <a:r>
              <a:rPr lang="en-AU" sz="1900" dirty="0"/>
              <a:t>iii) A $300 collection of business management textbooks borrowed by Jayrun from the local library;</a:t>
            </a:r>
          </a:p>
          <a:p>
            <a:pPr marL="711200" indent="-347663">
              <a:spcBef>
                <a:spcPts val="0"/>
              </a:spcBef>
              <a:buNone/>
            </a:pPr>
            <a:r>
              <a:rPr lang="en-AU" sz="1900" dirty="0"/>
              <a:t>iv) A $6,000 palette of shoe glue bought by Jayrun on credit terms with payment due in one month.</a:t>
            </a:r>
          </a:p>
          <a:p>
            <a:pPr marL="711200" indent="-711200">
              <a:spcBef>
                <a:spcPts val="0"/>
              </a:spcBef>
              <a:buNone/>
            </a:pPr>
            <a:r>
              <a:rPr lang="en-AU" sz="1900" dirty="0" smtClean="0"/>
              <a:t>NK </a:t>
            </a:r>
            <a:r>
              <a:rPr lang="en-AU" sz="1900" dirty="0"/>
              <a:t>Liquidators seeks your advice. </a:t>
            </a:r>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900" dirty="0" smtClean="0"/>
              <a:t>NK Liquidators is facing a challenging task …</a:t>
            </a:r>
            <a:endParaRPr lang="en-US" sz="19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t>3</a:t>
            </a:fld>
            <a:endParaRPr lang="en-US" dirty="0"/>
          </a:p>
        </p:txBody>
      </p:sp>
    </p:spTree>
    <p:extLst>
      <p:ext uri="{BB962C8B-B14F-4D97-AF65-F5344CB8AC3E}">
        <p14:creationId xmlns:p14="http://schemas.microsoft.com/office/powerpoint/2010/main" val="28562286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Buyer Remedies</a:t>
            </a:r>
            <a:endParaRPr lang="en-US" dirty="0"/>
          </a:p>
        </p:txBody>
      </p:sp>
      <p:sp>
        <p:nvSpPr>
          <p:cNvPr id="3" name="Content Placeholder 2"/>
          <p:cNvSpPr>
            <a:spLocks noGrp="1"/>
          </p:cNvSpPr>
          <p:nvPr>
            <p:ph idx="1"/>
          </p:nvPr>
        </p:nvSpPr>
        <p:spPr/>
        <p:txBody>
          <a:bodyPr>
            <a:normAutofit/>
          </a:bodyPr>
          <a:lstStyle/>
          <a:p>
            <a:pPr marL="363537" indent="0">
              <a:buNone/>
            </a:pPr>
            <a:r>
              <a:rPr lang="en-AU" dirty="0" smtClean="0"/>
              <a:t>Buyer remedies include:</a:t>
            </a:r>
          </a:p>
          <a:p>
            <a:pPr marL="812800" indent="-449263"/>
            <a:r>
              <a:rPr lang="en-AU" dirty="0" smtClean="0"/>
              <a:t>Damages for non-delivery</a:t>
            </a:r>
          </a:p>
          <a:p>
            <a:pPr marL="812800" indent="-449263"/>
            <a:r>
              <a:rPr lang="en-AU" dirty="0" smtClean="0"/>
              <a:t>Specific performance</a:t>
            </a:r>
          </a:p>
          <a:p>
            <a:pPr marL="812800" indent="-449263"/>
            <a:r>
              <a:rPr lang="en-AU" sz="3200" dirty="0" smtClean="0"/>
              <a:t>Breach of warranty of quality</a:t>
            </a:r>
          </a:p>
          <a:p>
            <a:pPr marL="812800" indent="-449263"/>
            <a:r>
              <a:rPr lang="en-AU" dirty="0" smtClean="0"/>
              <a:t>Rescission</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30</a:t>
            </a:fld>
            <a:endParaRPr lang="en-US" dirty="0"/>
          </a:p>
        </p:txBody>
      </p:sp>
    </p:spTree>
    <p:extLst>
      <p:ext uri="{BB962C8B-B14F-4D97-AF65-F5344CB8AC3E}">
        <p14:creationId xmlns:p14="http://schemas.microsoft.com/office/powerpoint/2010/main" val="139194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Seller Remedies</a:t>
            </a:r>
            <a:endParaRPr lang="en-US" dirty="0"/>
          </a:p>
        </p:txBody>
      </p:sp>
      <p:sp>
        <p:nvSpPr>
          <p:cNvPr id="3" name="Content Placeholder 2"/>
          <p:cNvSpPr>
            <a:spLocks noGrp="1"/>
          </p:cNvSpPr>
          <p:nvPr>
            <p:ph idx="1"/>
          </p:nvPr>
        </p:nvSpPr>
        <p:spPr/>
        <p:txBody>
          <a:bodyPr>
            <a:normAutofit/>
          </a:bodyPr>
          <a:lstStyle/>
          <a:p>
            <a:pPr marL="363537" indent="0">
              <a:buNone/>
            </a:pPr>
            <a:r>
              <a:rPr lang="en-AU" dirty="0" smtClean="0"/>
              <a:t>Seller remedies include:</a:t>
            </a:r>
          </a:p>
          <a:p>
            <a:pPr marL="812800" indent="-449263"/>
            <a:r>
              <a:rPr lang="en-AU" dirty="0" smtClean="0"/>
              <a:t>Damages for non-payment</a:t>
            </a:r>
          </a:p>
          <a:p>
            <a:pPr marL="812800" indent="-449263"/>
            <a:r>
              <a:rPr lang="en-AU" dirty="0" smtClean="0"/>
              <a:t>Sue for price</a:t>
            </a:r>
          </a:p>
          <a:p>
            <a:pPr marL="812800" indent="-449263"/>
            <a:r>
              <a:rPr lang="en-AU" dirty="0" smtClean="0"/>
              <a:t>Stoppage in transit</a:t>
            </a:r>
            <a:endParaRPr lang="en-AU" sz="3200" dirty="0" smtClean="0"/>
          </a:p>
          <a:p>
            <a:pPr marL="812800" indent="-449263"/>
            <a:r>
              <a:rPr lang="en-AU" dirty="0" smtClean="0"/>
              <a:t>Lien</a:t>
            </a:r>
          </a:p>
          <a:p>
            <a:pPr marL="812800" indent="-449263"/>
            <a:r>
              <a:rPr lang="en-AU" sz="3200" dirty="0" smtClean="0"/>
              <a:t>Resale</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31</a:t>
            </a:fld>
            <a:endParaRPr lang="en-US" dirty="0"/>
          </a:p>
        </p:txBody>
      </p:sp>
    </p:spTree>
    <p:extLst>
      <p:ext uri="{BB962C8B-B14F-4D97-AF65-F5344CB8AC3E}">
        <p14:creationId xmlns:p14="http://schemas.microsoft.com/office/powerpoint/2010/main" val="106818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Possession </a:t>
            </a:r>
            <a:r>
              <a:rPr lang="en-US" dirty="0"/>
              <a:t>&amp;</a:t>
            </a:r>
            <a:r>
              <a:rPr lang="en-US" dirty="0" smtClean="0"/>
              <a:t> Ownership</a:t>
            </a:r>
            <a:endParaRPr lang="en-US" dirty="0"/>
          </a:p>
        </p:txBody>
      </p:sp>
      <p:sp>
        <p:nvSpPr>
          <p:cNvPr id="3" name="Content Placeholder 2"/>
          <p:cNvSpPr>
            <a:spLocks noGrp="1"/>
          </p:cNvSpPr>
          <p:nvPr>
            <p:ph idx="1"/>
          </p:nvPr>
        </p:nvSpPr>
        <p:spPr/>
        <p:txBody>
          <a:bodyPr>
            <a:normAutofit fontScale="92500" lnSpcReduction="10000"/>
          </a:bodyPr>
          <a:lstStyle/>
          <a:p>
            <a:pPr marL="722313" indent="-368300"/>
            <a:r>
              <a:rPr lang="en-AU" dirty="0"/>
              <a:t>Having something and owning something are not always the same </a:t>
            </a:r>
            <a:r>
              <a:rPr lang="en-AU" dirty="0" smtClean="0"/>
              <a:t>thing</a:t>
            </a:r>
            <a:endParaRPr lang="en-AU" dirty="0"/>
          </a:p>
          <a:p>
            <a:pPr marL="722313" lvl="1" indent="-368300">
              <a:buFont typeface="Arial"/>
              <a:buChar char="•"/>
            </a:pPr>
            <a:r>
              <a:rPr lang="en-AU" sz="3200" dirty="0"/>
              <a:t>Ownership and possession are two separate concepts that have important ramifications for buyers and sellers of </a:t>
            </a:r>
            <a:r>
              <a:rPr lang="en-AU" sz="3200" dirty="0" smtClean="0"/>
              <a:t>goods</a:t>
            </a:r>
          </a:p>
          <a:p>
            <a:pPr marL="722313" lvl="1" indent="-368300">
              <a:buFont typeface="Arial"/>
              <a:buChar char="•"/>
            </a:pPr>
            <a:r>
              <a:rPr lang="en-AU" sz="3200" dirty="0" smtClean="0"/>
              <a:t>Generally speaking, the owner of goods bears the risk of those goods, that is, if they are damaged or destroyed the owner bears the loss</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4</a:t>
            </a:fld>
            <a:endParaRPr lang="en-US" dirty="0"/>
          </a:p>
        </p:txBody>
      </p:sp>
    </p:spTree>
    <p:extLst>
      <p:ext uri="{BB962C8B-B14F-4D97-AF65-F5344CB8AC3E}">
        <p14:creationId xmlns:p14="http://schemas.microsoft.com/office/powerpoint/2010/main" val="3830846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57188" algn="l"/>
            <a:r>
              <a:rPr lang="en-US" dirty="0" smtClean="0"/>
              <a:t>Passing of Ownership and Risk</a:t>
            </a:r>
            <a:endParaRPr lang="en-US" dirty="0"/>
          </a:p>
        </p:txBody>
      </p:sp>
      <p:sp>
        <p:nvSpPr>
          <p:cNvPr id="3" name="Content Placeholder 2"/>
          <p:cNvSpPr>
            <a:spLocks noGrp="1"/>
          </p:cNvSpPr>
          <p:nvPr>
            <p:ph idx="1"/>
          </p:nvPr>
        </p:nvSpPr>
        <p:spPr/>
        <p:txBody>
          <a:bodyPr>
            <a:normAutofit fontScale="92500" lnSpcReduction="10000"/>
          </a:bodyPr>
          <a:lstStyle/>
          <a:p>
            <a:pPr marL="722313" indent="-368300"/>
            <a:r>
              <a:rPr lang="en-AU" dirty="0" smtClean="0"/>
              <a:t>In common transactions for the sale of goods the item is exchanged for money at the same time so the passing of possession, ownership, and risk is instantaneous</a:t>
            </a:r>
            <a:endParaRPr lang="en-AU" dirty="0"/>
          </a:p>
          <a:p>
            <a:pPr marL="722313" lvl="1" indent="-368300">
              <a:buFont typeface="Arial"/>
              <a:buChar char="•"/>
            </a:pPr>
            <a:r>
              <a:rPr lang="en-AU" sz="3200" dirty="0" smtClean="0"/>
              <a:t>But what about when goods are bought on credit?</a:t>
            </a:r>
          </a:p>
          <a:p>
            <a:pPr marL="722313" lvl="1" indent="-368300">
              <a:buFont typeface="Arial"/>
              <a:buChar char="•"/>
            </a:pPr>
            <a:r>
              <a:rPr lang="en-AU" sz="3200" dirty="0" smtClean="0"/>
              <a:t>Or when goods have been paid for by the buyer but the seller has to alter them before they can be collected?</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5</a:t>
            </a:fld>
            <a:endParaRPr lang="en-US" dirty="0"/>
          </a:p>
        </p:txBody>
      </p:sp>
    </p:spTree>
    <p:extLst>
      <p:ext uri="{BB962C8B-B14F-4D97-AF65-F5344CB8AC3E}">
        <p14:creationId xmlns:p14="http://schemas.microsoft.com/office/powerpoint/2010/main" val="3796199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Sale of Goods Acts</a:t>
            </a:r>
            <a:endParaRPr lang="en-US" dirty="0"/>
          </a:p>
        </p:txBody>
      </p:sp>
      <p:sp>
        <p:nvSpPr>
          <p:cNvPr id="3" name="Content Placeholder 2"/>
          <p:cNvSpPr>
            <a:spLocks noGrp="1"/>
          </p:cNvSpPr>
          <p:nvPr>
            <p:ph idx="1"/>
          </p:nvPr>
        </p:nvSpPr>
        <p:spPr/>
        <p:txBody>
          <a:bodyPr>
            <a:normAutofit fontScale="92500"/>
          </a:bodyPr>
          <a:lstStyle/>
          <a:p>
            <a:pPr marL="722313" indent="-368300"/>
            <a:r>
              <a:rPr lang="en-AU" dirty="0" smtClean="0"/>
              <a:t>The </a:t>
            </a:r>
            <a:r>
              <a:rPr lang="en-AU" i="1" dirty="0" smtClean="0"/>
              <a:t>Sale of Goods Acts </a:t>
            </a:r>
            <a:r>
              <a:rPr lang="en-AU" dirty="0" smtClean="0"/>
              <a:t>are state legislation that govern the transfer in title of property between sellers and buyers</a:t>
            </a:r>
            <a:endParaRPr lang="en-AU" dirty="0"/>
          </a:p>
          <a:p>
            <a:pPr marL="722313" lvl="1" indent="-368300">
              <a:buFont typeface="Arial"/>
              <a:buChar char="•"/>
            </a:pPr>
            <a:r>
              <a:rPr lang="en-AU" sz="3200" dirty="0" smtClean="0"/>
              <a:t>The Acts apply to all contracts for the sale of goods whether it is a commercial contract between two companies involving the supply of goods worth many thousands of dollars, or the sale of everyday items such as food and clothing to consumers</a:t>
            </a:r>
            <a:endParaRPr lang="en-AU" sz="3200" dirty="0"/>
          </a:p>
        </p:txBody>
      </p:sp>
      <p:sp>
        <p:nvSpPr>
          <p:cNvPr id="4" name="Slide Number Placeholder 3"/>
          <p:cNvSpPr>
            <a:spLocks noGrp="1"/>
          </p:cNvSpPr>
          <p:nvPr>
            <p:ph type="sldNum" sz="quarter" idx="12"/>
          </p:nvPr>
        </p:nvSpPr>
        <p:spPr/>
        <p:txBody>
          <a:bodyPr/>
          <a:lstStyle/>
          <a:p>
            <a:fld id="{228855B0-D62E-9E44-B7EF-8E49D31AD382}" type="slidenum">
              <a:rPr lang="en-US" smtClean="0"/>
              <a:t>6</a:t>
            </a:fld>
            <a:endParaRPr lang="en-US" dirty="0"/>
          </a:p>
        </p:txBody>
      </p:sp>
    </p:spTree>
    <p:extLst>
      <p:ext uri="{BB962C8B-B14F-4D97-AF65-F5344CB8AC3E}">
        <p14:creationId xmlns:p14="http://schemas.microsoft.com/office/powerpoint/2010/main" val="19222015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57188" algn="l"/>
            <a:r>
              <a:rPr lang="en-US" dirty="0" smtClean="0"/>
              <a:t>Sale of Goods Acts</a:t>
            </a:r>
            <a:endParaRPr lang="en-US" dirty="0"/>
          </a:p>
        </p:txBody>
      </p:sp>
      <p:sp>
        <p:nvSpPr>
          <p:cNvPr id="3" name="Content Placeholder 2"/>
          <p:cNvSpPr>
            <a:spLocks noGrp="1"/>
          </p:cNvSpPr>
          <p:nvPr>
            <p:ph idx="1"/>
          </p:nvPr>
        </p:nvSpPr>
        <p:spPr/>
        <p:txBody>
          <a:bodyPr>
            <a:normAutofit/>
          </a:bodyPr>
          <a:lstStyle/>
          <a:p>
            <a:pPr marL="722313" indent="-368300"/>
            <a:r>
              <a:rPr lang="en-AU" dirty="0" smtClean="0"/>
              <a:t>The </a:t>
            </a:r>
            <a:r>
              <a:rPr lang="en-AU" i="1" dirty="0" smtClean="0"/>
              <a:t>Sale of Goods Acts </a:t>
            </a:r>
            <a:r>
              <a:rPr lang="en-AU" dirty="0" smtClean="0"/>
              <a:t>to apply there must be:</a:t>
            </a:r>
          </a:p>
          <a:p>
            <a:pPr marL="1211263" lvl="1" indent="-457200">
              <a:buFont typeface="Arial" panose="020B0604020202020204" pitchFamily="34" charset="0"/>
              <a:buChar char="•"/>
            </a:pPr>
            <a:r>
              <a:rPr lang="en-AU" sz="2800" dirty="0" smtClean="0"/>
              <a:t>a contract for the sale of goods, not land or labour (even if the labour includes the supply of materials);</a:t>
            </a:r>
          </a:p>
          <a:p>
            <a:pPr marL="1211263" lvl="1" indent="-457200">
              <a:buFont typeface="Arial" panose="020B0604020202020204" pitchFamily="34" charset="0"/>
              <a:buChar char="•"/>
            </a:pPr>
            <a:r>
              <a:rPr lang="en-AU" sz="2800" dirty="0" smtClean="0"/>
              <a:t>money consideration (at least in part); and</a:t>
            </a:r>
          </a:p>
          <a:p>
            <a:pPr marL="1211263" lvl="1" indent="-457200">
              <a:buFont typeface="Arial" panose="020B0604020202020204" pitchFamily="34" charset="0"/>
              <a:buChar char="•"/>
            </a:pPr>
            <a:r>
              <a:rPr lang="en-AU" dirty="0" smtClean="0"/>
              <a:t>a contract for the transfer or agreement to transfer property in the goods to the buyer</a:t>
            </a:r>
            <a:r>
              <a:rPr lang="en-AU" sz="2800" dirty="0" smtClean="0"/>
              <a:t> </a:t>
            </a:r>
            <a:endParaRPr lang="en-AU" sz="2800" dirty="0"/>
          </a:p>
        </p:txBody>
      </p:sp>
      <p:sp>
        <p:nvSpPr>
          <p:cNvPr id="4" name="Slide Number Placeholder 3"/>
          <p:cNvSpPr>
            <a:spLocks noGrp="1"/>
          </p:cNvSpPr>
          <p:nvPr>
            <p:ph type="sldNum" sz="quarter" idx="12"/>
          </p:nvPr>
        </p:nvSpPr>
        <p:spPr/>
        <p:txBody>
          <a:bodyPr/>
          <a:lstStyle/>
          <a:p>
            <a:fld id="{228855B0-D62E-9E44-B7EF-8E49D31AD382}" type="slidenum">
              <a:rPr lang="en-US" smtClean="0"/>
              <a:t>7</a:t>
            </a:fld>
            <a:endParaRPr lang="en-US" dirty="0"/>
          </a:p>
        </p:txBody>
      </p:sp>
    </p:spTree>
    <p:extLst>
      <p:ext uri="{BB962C8B-B14F-4D97-AF65-F5344CB8AC3E}">
        <p14:creationId xmlns:p14="http://schemas.microsoft.com/office/powerpoint/2010/main" val="6039329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Image result for david hume"/>
          <p:cNvPicPr>
            <a:picLocks noChangeAspect="1" noChangeArrowheads="1"/>
          </p:cNvPicPr>
          <p:nvPr/>
        </p:nvPicPr>
        <p:blipFill rotWithShape="1">
          <a:blip r:embed="rId3">
            <a:extLst>
              <a:ext uri="{28A0092B-C50C-407E-A947-70E740481C1C}">
                <a14:useLocalDpi xmlns:a14="http://schemas.microsoft.com/office/drawing/2010/main" val="0"/>
              </a:ext>
            </a:extLst>
          </a:blip>
          <a:srcRect l="28752" t="4401" r="23836" b="41995"/>
          <a:stretch/>
        </p:blipFill>
        <p:spPr bwMode="auto">
          <a:xfrm flipH="1">
            <a:off x="1336133" y="3043887"/>
            <a:ext cx="1946787" cy="2711303"/>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2"/>
          <p:cNvSpPr>
            <a:spLocks noGrp="1"/>
          </p:cNvSpPr>
          <p:nvPr>
            <p:ph idx="1"/>
          </p:nvPr>
        </p:nvSpPr>
        <p:spPr>
          <a:xfrm>
            <a:off x="457200" y="1600200"/>
            <a:ext cx="8229600" cy="4525963"/>
          </a:xfrm>
        </p:spPr>
        <p:txBody>
          <a:bodyPr>
            <a:normAutofit/>
          </a:bodyPr>
          <a:lstStyle/>
          <a:p>
            <a:pPr marL="814388" indent="-457200"/>
            <a:r>
              <a:rPr lang="en-AU" dirty="0" smtClean="0"/>
              <a:t>What does Scottish philosopher     David Hume mean when he says:</a:t>
            </a:r>
          </a:p>
        </p:txBody>
      </p:sp>
      <p:sp>
        <p:nvSpPr>
          <p:cNvPr id="2" name="Title 1"/>
          <p:cNvSpPr>
            <a:spLocks noGrp="1"/>
          </p:cNvSpPr>
          <p:nvPr>
            <p:ph type="title"/>
          </p:nvPr>
        </p:nvSpPr>
        <p:spPr/>
        <p:txBody>
          <a:bodyPr/>
          <a:lstStyle/>
          <a:p>
            <a:pPr marL="265113"/>
            <a:r>
              <a:rPr lang="en-US" dirty="0" smtClean="0"/>
              <a:t>Small Group Discussion</a:t>
            </a:r>
            <a:endParaRPr lang="en-US" dirty="0"/>
          </a:p>
        </p:txBody>
      </p:sp>
      <p:sp>
        <p:nvSpPr>
          <p:cNvPr id="4" name="AutoShape 2" descr="Image result for sir john dalberg-act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9" name="Rounded Rectangular Callout 8"/>
          <p:cNvSpPr/>
          <p:nvPr/>
        </p:nvSpPr>
        <p:spPr>
          <a:xfrm>
            <a:off x="3598607" y="3461357"/>
            <a:ext cx="4262283" cy="1424872"/>
          </a:xfrm>
          <a:prstGeom prst="wedgeRoundRectCallout">
            <a:avLst>
              <a:gd name="adj1" fmla="val -61491"/>
              <a:gd name="adj2" fmla="val 33240"/>
              <a:gd name="adj3" fmla="val 16667"/>
            </a:avLst>
          </a:prstGeom>
          <a:solidFill>
            <a:schemeClr val="bg1"/>
          </a:solidFill>
          <a:ln w="28575">
            <a:solidFill>
              <a:schemeClr val="tx1"/>
            </a:solid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r>
              <a:rPr lang="en-AU" sz="2400" dirty="0">
                <a:solidFill>
                  <a:schemeClr val="tx1"/>
                </a:solidFill>
                <a:latin typeface="Arial Narrow" panose="020B0606020202030204" pitchFamily="34" charset="0"/>
              </a:rPr>
              <a:t>A purpose, an intention, a design, strikes everywhere even the careless, the most stupid thinker</a:t>
            </a:r>
          </a:p>
        </p:txBody>
      </p:sp>
      <p:sp>
        <p:nvSpPr>
          <p:cNvPr id="5" name="Slide Number Placeholder 4"/>
          <p:cNvSpPr>
            <a:spLocks noGrp="1"/>
          </p:cNvSpPr>
          <p:nvPr>
            <p:ph type="sldNum" sz="quarter" idx="12"/>
          </p:nvPr>
        </p:nvSpPr>
        <p:spPr/>
        <p:txBody>
          <a:bodyPr/>
          <a:lstStyle/>
          <a:p>
            <a:fld id="{228855B0-D62E-9E44-B7EF-8E49D31AD382}" type="slidenum">
              <a:rPr lang="en-US" smtClean="0"/>
              <a:t>8</a:t>
            </a:fld>
            <a:endParaRPr lang="en-US" dirty="0"/>
          </a:p>
        </p:txBody>
      </p:sp>
    </p:spTree>
    <p:extLst>
      <p:ext uri="{BB962C8B-B14F-4D97-AF65-F5344CB8AC3E}">
        <p14:creationId xmlns:p14="http://schemas.microsoft.com/office/powerpoint/2010/main" val="155560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p:cNvSpPr txBox="1">
            <a:spLocks/>
          </p:cNvSpPr>
          <p:nvPr/>
        </p:nvSpPr>
        <p:spPr>
          <a:xfrm>
            <a:off x="749408" y="5701860"/>
            <a:ext cx="7931224" cy="69894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AU" sz="1800" b="1" dirty="0"/>
              <a:t>In groups, determine at least one strategy for each client.</a:t>
            </a:r>
            <a:endParaRPr lang="en-US" sz="1800" b="1" dirty="0"/>
          </a:p>
          <a:p>
            <a:pPr marL="0" indent="0">
              <a:spcBef>
                <a:spcPts val="0"/>
              </a:spcBef>
              <a:buNone/>
            </a:pPr>
            <a:endParaRPr lang="en-US" sz="1800" b="1" dirty="0"/>
          </a:p>
        </p:txBody>
      </p:sp>
      <p:sp>
        <p:nvSpPr>
          <p:cNvPr id="3" name="Content Placeholder 2"/>
          <p:cNvSpPr>
            <a:spLocks noGrp="1"/>
          </p:cNvSpPr>
          <p:nvPr>
            <p:ph idx="1"/>
          </p:nvPr>
        </p:nvSpPr>
        <p:spPr>
          <a:xfrm>
            <a:off x="741957" y="1746026"/>
            <a:ext cx="7931224" cy="2906100"/>
          </a:xfrm>
        </p:spPr>
        <p:txBody>
          <a:bodyPr>
            <a:noAutofit/>
          </a:bodyPr>
          <a:lstStyle/>
          <a:p>
            <a:pPr marL="0" indent="0">
              <a:spcBef>
                <a:spcPts val="0"/>
              </a:spcBef>
              <a:buNone/>
            </a:pPr>
            <a:r>
              <a:rPr lang="en-AU" sz="1800" dirty="0" smtClean="0"/>
              <a:t>The firm is </a:t>
            </a:r>
            <a:r>
              <a:rPr lang="en-AU" sz="1800" dirty="0"/>
              <a:t>expanding their services into asset protection in response to client demand. </a:t>
            </a:r>
            <a:r>
              <a:rPr lang="en-AU" sz="1800" dirty="0" smtClean="0"/>
              <a:t>A </a:t>
            </a:r>
            <a:r>
              <a:rPr lang="en-AU" sz="1800" dirty="0"/>
              <a:t>number of current clients have sought advice regarding the following: </a:t>
            </a:r>
            <a:endParaRPr lang="en-AU" sz="1800" dirty="0" smtClean="0"/>
          </a:p>
          <a:p>
            <a:pPr marL="0" indent="0">
              <a:spcBef>
                <a:spcPts val="0"/>
              </a:spcBef>
              <a:buNone/>
            </a:pPr>
            <a:r>
              <a:rPr lang="en-AU" sz="1800" dirty="0" smtClean="0"/>
              <a:t> </a:t>
            </a:r>
            <a:endParaRPr lang="en-AU" sz="1800" dirty="0"/>
          </a:p>
          <a:p>
            <a:pPr marL="711200" indent="-347663">
              <a:spcBef>
                <a:spcPts val="0"/>
              </a:spcBef>
              <a:buNone/>
            </a:pPr>
            <a:r>
              <a:rPr lang="en-AU" sz="1800" dirty="0"/>
              <a:t>i)   A dying billionaire wants to ensure his estranged son receives no inheritance;</a:t>
            </a:r>
          </a:p>
          <a:p>
            <a:pPr marL="711200" indent="-347663">
              <a:spcBef>
                <a:spcPts val="0"/>
              </a:spcBef>
              <a:buNone/>
            </a:pPr>
            <a:r>
              <a:rPr lang="en-AU" sz="1800" dirty="0"/>
              <a:t>ii)  A woman purchasing an investment property with her brother wants to ensure her half won’t automatically pass to him if she dies;</a:t>
            </a:r>
          </a:p>
          <a:p>
            <a:pPr marL="711200" indent="-347663">
              <a:spcBef>
                <a:spcPts val="0"/>
              </a:spcBef>
              <a:buNone/>
            </a:pPr>
            <a:r>
              <a:rPr lang="en-AU" sz="1800" dirty="0"/>
              <a:t>iii) A businessman wants to ensure his personal assets are not at risk should his business become liable for anything;</a:t>
            </a:r>
          </a:p>
          <a:p>
            <a:pPr marL="711200" indent="-347663">
              <a:spcBef>
                <a:spcPts val="0"/>
              </a:spcBef>
              <a:buNone/>
            </a:pPr>
            <a:r>
              <a:rPr lang="en-AU" sz="1800" dirty="0"/>
              <a:t>iv) A supplier of wholesale merchandise wants to ensure he can recover goods sold on credit to a customer who has become bankrupt</a:t>
            </a:r>
            <a:r>
              <a:rPr lang="en-AU" sz="1800" dirty="0" smtClean="0"/>
              <a:t>.</a:t>
            </a:r>
            <a:endParaRPr lang="en-AU" sz="1800" dirty="0"/>
          </a:p>
          <a:p>
            <a:pPr marL="711200" indent="-711200">
              <a:spcBef>
                <a:spcPts val="0"/>
              </a:spcBef>
              <a:buNone/>
            </a:pPr>
            <a:endParaRPr lang="en-AU" sz="1800" dirty="0" smtClean="0"/>
          </a:p>
          <a:p>
            <a:pPr marL="711200" indent="-711200">
              <a:spcBef>
                <a:spcPts val="0"/>
              </a:spcBef>
              <a:buNone/>
            </a:pPr>
            <a:r>
              <a:rPr lang="en-AU" sz="1800" dirty="0" smtClean="0"/>
              <a:t>Susan </a:t>
            </a:r>
            <a:r>
              <a:rPr lang="en-AU" sz="1800" dirty="0"/>
              <a:t>Denise Lawyers seek your advice. </a:t>
            </a:r>
          </a:p>
        </p:txBody>
      </p:sp>
      <p:sp>
        <p:nvSpPr>
          <p:cNvPr id="2" name="Title 1"/>
          <p:cNvSpPr>
            <a:spLocks noGrp="1"/>
          </p:cNvSpPr>
          <p:nvPr>
            <p:ph type="title"/>
          </p:nvPr>
        </p:nvSpPr>
        <p:spPr/>
        <p:txBody>
          <a:bodyPr/>
          <a:lstStyle/>
          <a:p>
            <a:pPr marL="265113"/>
            <a:r>
              <a:rPr lang="en-US" dirty="0" smtClean="0"/>
              <a:t>Small Group Challenge</a:t>
            </a:r>
            <a:endParaRPr lang="en-US" dirty="0"/>
          </a:p>
        </p:txBody>
      </p:sp>
      <p:sp>
        <p:nvSpPr>
          <p:cNvPr id="4" name="AutoShape 2" descr="Image result for roads and maritim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sp>
        <p:nvSpPr>
          <p:cNvPr id="5" name="Content Placeholder 2"/>
          <p:cNvSpPr txBox="1">
            <a:spLocks/>
          </p:cNvSpPr>
          <p:nvPr/>
        </p:nvSpPr>
        <p:spPr>
          <a:xfrm>
            <a:off x="755576" y="1345068"/>
            <a:ext cx="7931224" cy="80191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AU" sz="1800" dirty="0" smtClean="0"/>
              <a:t>The law firm Susan </a:t>
            </a:r>
            <a:r>
              <a:rPr lang="en-AU" sz="1800" dirty="0"/>
              <a:t>Denise Lawyers </a:t>
            </a:r>
            <a:r>
              <a:rPr lang="en-AU" sz="1800" dirty="0" smtClean="0"/>
              <a:t>has a problem …</a:t>
            </a:r>
            <a:endParaRPr lang="en-US" sz="1800" dirty="0" smtClean="0"/>
          </a:p>
        </p:txBody>
      </p:sp>
      <p:sp>
        <p:nvSpPr>
          <p:cNvPr id="6" name="Slide Number Placeholder 5"/>
          <p:cNvSpPr>
            <a:spLocks noGrp="1"/>
          </p:cNvSpPr>
          <p:nvPr>
            <p:ph type="sldNum" sz="quarter" idx="12"/>
          </p:nvPr>
        </p:nvSpPr>
        <p:spPr/>
        <p:txBody>
          <a:bodyPr/>
          <a:lstStyle/>
          <a:p>
            <a:fld id="{228855B0-D62E-9E44-B7EF-8E49D31AD382}" type="slidenum">
              <a:rPr lang="en-US" smtClean="0"/>
              <a:t>9</a:t>
            </a:fld>
            <a:endParaRPr lang="en-US" dirty="0"/>
          </a:p>
        </p:txBody>
      </p:sp>
    </p:spTree>
    <p:extLst>
      <p:ext uri="{BB962C8B-B14F-4D97-AF65-F5344CB8AC3E}">
        <p14:creationId xmlns:p14="http://schemas.microsoft.com/office/powerpoint/2010/main" val="1653872582"/>
      </p:ext>
    </p:extLst>
  </p:cSld>
  <p:clrMapOvr>
    <a:masterClrMapping/>
  </p:clrMapOvr>
  <p:timing>
    <p:tnLst>
      <p:par>
        <p:cTn id="1" dur="indefinite" restart="never" nodeType="tmRoot"/>
      </p:par>
    </p:tnLst>
  </p:timing>
</p:sld>
</file>

<file path=ppt/theme/theme1.xml><?xml version="1.0" encoding="utf-8"?>
<a:theme xmlns:a="http://schemas.openxmlformats.org/drawingml/2006/main" name="K_KBS_PowerPoint_2015042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_KBS_PowerPoint_20150424 [Read-Only]" id="{396F0CE7-CC32-4EE6-9226-7B1DF616916B}" vid="{7CEA13C7-FA89-4A3A-BADD-27694C180D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K_KBS_PowerPoint_20150424</Template>
  <TotalTime>20438</TotalTime>
  <Words>2030</Words>
  <Application>Microsoft Office PowerPoint</Application>
  <PresentationFormat>On-screen Show (4:3)</PresentationFormat>
  <Paragraphs>247</Paragraphs>
  <Slides>31</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Arial Narrow</vt:lpstr>
      <vt:lpstr>Calibri</vt:lpstr>
      <vt:lpstr>K_KBS_PowerPoint_20150424</vt:lpstr>
      <vt:lpstr>Sale of Goods</vt:lpstr>
      <vt:lpstr>Small Group Discussion</vt:lpstr>
      <vt:lpstr>Small Group Challenge</vt:lpstr>
      <vt:lpstr>Possession &amp; Ownership</vt:lpstr>
      <vt:lpstr>Passing of Ownership and Risk</vt:lpstr>
      <vt:lpstr>Sale of Goods Acts</vt:lpstr>
      <vt:lpstr>Sale of Goods Acts</vt:lpstr>
      <vt:lpstr>Small Group Discussion</vt:lpstr>
      <vt:lpstr>Small Group Challenge</vt:lpstr>
      <vt:lpstr>Intention</vt:lpstr>
      <vt:lpstr>What is a Romalpa Clause?</vt:lpstr>
      <vt:lpstr>Small Group Discussion</vt:lpstr>
      <vt:lpstr>Small Group Challenge</vt:lpstr>
      <vt:lpstr>Dilemma</vt:lpstr>
      <vt:lpstr>Rules for Passing of Risk</vt:lpstr>
      <vt:lpstr>Rules for Passing of Risk</vt:lpstr>
      <vt:lpstr>Rules for Passing of Risk</vt:lpstr>
      <vt:lpstr>Bodilingo Pty Ltd v. Webb Projects P/L</vt:lpstr>
      <vt:lpstr>Rule terminology</vt:lpstr>
      <vt:lpstr>Small Group Discussion</vt:lpstr>
      <vt:lpstr>Small Group Discussion</vt:lpstr>
      <vt:lpstr>Small Group Challenge</vt:lpstr>
      <vt:lpstr>Marketing Hype</vt:lpstr>
      <vt:lpstr>Implied Terms</vt:lpstr>
      <vt:lpstr>Rowland v Divall [1922]</vt:lpstr>
      <vt:lpstr>Varley v Whipp</vt:lpstr>
      <vt:lpstr>Australian Knitting Mills Ltd v Grant</vt:lpstr>
      <vt:lpstr>David Jones V Willis</vt:lpstr>
      <vt:lpstr>David Jones V Willis</vt:lpstr>
      <vt:lpstr>Buyer Remedies</vt:lpstr>
      <vt:lpstr>Seller Remedies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Natalie Murphy</dc:creator>
  <cp:lastModifiedBy>Guy</cp:lastModifiedBy>
  <cp:revision>190</cp:revision>
  <dcterms:created xsi:type="dcterms:W3CDTF">2015-04-24T09:41:14Z</dcterms:created>
  <dcterms:modified xsi:type="dcterms:W3CDTF">2019-01-03T01:34:59Z</dcterms:modified>
</cp:coreProperties>
</file>