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98" r:id="rId3"/>
    <p:sldId id="371" r:id="rId4"/>
    <p:sldId id="409" r:id="rId5"/>
    <p:sldId id="260" r:id="rId6"/>
    <p:sldId id="384" r:id="rId7"/>
    <p:sldId id="366" r:id="rId8"/>
    <p:sldId id="399" r:id="rId9"/>
    <p:sldId id="373" r:id="rId10"/>
    <p:sldId id="385" r:id="rId11"/>
    <p:sldId id="386" r:id="rId12"/>
    <p:sldId id="402" r:id="rId13"/>
    <p:sldId id="403" r:id="rId14"/>
    <p:sldId id="404" r:id="rId15"/>
    <p:sldId id="405" r:id="rId16"/>
    <p:sldId id="406" r:id="rId17"/>
    <p:sldId id="387" r:id="rId18"/>
    <p:sldId id="407" r:id="rId19"/>
    <p:sldId id="388" r:id="rId20"/>
    <p:sldId id="389" r:id="rId21"/>
    <p:sldId id="400" r:id="rId22"/>
    <p:sldId id="353" r:id="rId23"/>
    <p:sldId id="391" r:id="rId24"/>
    <p:sldId id="392" r:id="rId25"/>
    <p:sldId id="390" r:id="rId26"/>
    <p:sldId id="370" r:id="rId27"/>
    <p:sldId id="401" r:id="rId28"/>
    <p:sldId id="380" r:id="rId29"/>
    <p:sldId id="393" r:id="rId30"/>
    <p:sldId id="383" r:id="rId31"/>
    <p:sldId id="397" r:id="rId32"/>
    <p:sldId id="395" r:id="rId33"/>
    <p:sldId id="396" r:id="rId34"/>
    <p:sldId id="40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94662" autoAdjust="0"/>
  </p:normalViewPr>
  <p:slideViewPr>
    <p:cSldViewPr snapToGrid="0" snapToObjects="1">
      <p:cViewPr varScale="1">
        <p:scale>
          <a:sx n="106" d="100"/>
          <a:sy n="106" d="100"/>
        </p:scale>
        <p:origin x="1680"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CA27D4-6CE5-4B31-B959-185B7371AD5E}" type="datetimeFigureOut">
              <a:rPr lang="en-AU" smtClean="0"/>
              <a:t>8/05/2019</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D5D600-1EF8-4790-B1D7-C14F4C41A122}" type="slidenum">
              <a:rPr lang="en-AU" smtClean="0"/>
              <a:t>‹#›</a:t>
            </a:fld>
            <a:endParaRPr lang="en-AU" dirty="0"/>
          </a:p>
        </p:txBody>
      </p:sp>
    </p:spTree>
    <p:extLst>
      <p:ext uri="{BB962C8B-B14F-4D97-AF65-F5344CB8AC3E}">
        <p14:creationId xmlns:p14="http://schemas.microsoft.com/office/powerpoint/2010/main" val="202027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D5D600-1EF8-4790-B1D7-C14F4C41A122}" type="slidenum">
              <a:rPr lang="en-AU" smtClean="0"/>
              <a:t>1</a:t>
            </a:fld>
            <a:endParaRPr lang="en-AU" dirty="0"/>
          </a:p>
        </p:txBody>
      </p:sp>
    </p:spTree>
    <p:extLst>
      <p:ext uri="{BB962C8B-B14F-4D97-AF65-F5344CB8AC3E}">
        <p14:creationId xmlns:p14="http://schemas.microsoft.com/office/powerpoint/2010/main" val="512920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12</a:t>
            </a:fld>
            <a:endParaRPr lang="en-AU" dirty="0"/>
          </a:p>
        </p:txBody>
      </p:sp>
    </p:spTree>
    <p:extLst>
      <p:ext uri="{BB962C8B-B14F-4D97-AF65-F5344CB8AC3E}">
        <p14:creationId xmlns:p14="http://schemas.microsoft.com/office/powerpoint/2010/main" val="2581301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13</a:t>
            </a:fld>
            <a:endParaRPr lang="en-AU" dirty="0"/>
          </a:p>
        </p:txBody>
      </p:sp>
    </p:spTree>
    <p:extLst>
      <p:ext uri="{BB962C8B-B14F-4D97-AF65-F5344CB8AC3E}">
        <p14:creationId xmlns:p14="http://schemas.microsoft.com/office/powerpoint/2010/main" val="23372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14</a:t>
            </a:fld>
            <a:endParaRPr lang="en-AU" dirty="0"/>
          </a:p>
        </p:txBody>
      </p:sp>
    </p:spTree>
    <p:extLst>
      <p:ext uri="{BB962C8B-B14F-4D97-AF65-F5344CB8AC3E}">
        <p14:creationId xmlns:p14="http://schemas.microsoft.com/office/powerpoint/2010/main" val="1586828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15</a:t>
            </a:fld>
            <a:endParaRPr lang="en-AU" dirty="0"/>
          </a:p>
        </p:txBody>
      </p:sp>
    </p:spTree>
    <p:extLst>
      <p:ext uri="{BB962C8B-B14F-4D97-AF65-F5344CB8AC3E}">
        <p14:creationId xmlns:p14="http://schemas.microsoft.com/office/powerpoint/2010/main" val="2333824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16</a:t>
            </a:fld>
            <a:endParaRPr lang="en-AU" dirty="0"/>
          </a:p>
        </p:txBody>
      </p:sp>
    </p:spTree>
    <p:extLst>
      <p:ext uri="{BB962C8B-B14F-4D97-AF65-F5344CB8AC3E}">
        <p14:creationId xmlns:p14="http://schemas.microsoft.com/office/powerpoint/2010/main" val="3602701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17</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19</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20</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Deception</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21</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22</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Inequality</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2</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24</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25</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Deception</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27</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28</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29</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30</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31</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32</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 understandings about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5</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6</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Deception</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8</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9</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10</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11</a:t>
            </a:fld>
            <a:endParaRPr lang="en-AU" dirty="0"/>
          </a:p>
        </p:txBody>
      </p:sp>
    </p:spTree>
    <p:extLst>
      <p:ext uri="{BB962C8B-B14F-4D97-AF65-F5344CB8AC3E}">
        <p14:creationId xmlns:p14="http://schemas.microsoft.com/office/powerpoint/2010/main" val="363796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dirty="0"/>
          </a:p>
        </p:txBody>
      </p:sp>
      <p:sp>
        <p:nvSpPr>
          <p:cNvPr id="7" name="Slide Number Placeholder 5"/>
          <p:cNvSpPr>
            <a:spLocks noGrp="1"/>
          </p:cNvSpPr>
          <p:nvPr>
            <p:ph type="sldNum" sz="quarter" idx="12"/>
          </p:nvPr>
        </p:nvSpPr>
        <p:spPr>
          <a:xfrm>
            <a:off x="457200" y="6356350"/>
            <a:ext cx="2133600" cy="365125"/>
          </a:xfrm>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3816640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12015178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38475635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10729469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dirty="0"/>
          </a:p>
        </p:txBody>
      </p:sp>
      <p:sp>
        <p:nvSpPr>
          <p:cNvPr id="10" name="Slide Number Placeholder 5"/>
          <p:cNvSpPr>
            <a:spLocks noGrp="1"/>
          </p:cNvSpPr>
          <p:nvPr>
            <p:ph type="sldNum" sz="quarter" idx="12"/>
          </p:nvPr>
        </p:nvSpPr>
        <p:spPr>
          <a:xfrm>
            <a:off x="457200" y="6356350"/>
            <a:ext cx="2133600" cy="365125"/>
          </a:xfrm>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23213234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8855B0-D62E-9E44-B7EF-8E49D31AD382}" type="slidenum">
              <a:rPr lang="en-US" smtClean="0"/>
              <a:pPr/>
              <a:t>‹#›</a:t>
            </a:fld>
            <a:endParaRPr lang="en-US" dirty="0"/>
          </a:p>
        </p:txBody>
      </p:sp>
    </p:spTree>
    <p:extLst>
      <p:ext uri="{BB962C8B-B14F-4D97-AF65-F5344CB8AC3E}">
        <p14:creationId xmlns:p14="http://schemas.microsoft.com/office/powerpoint/2010/main" val="2746729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austlii.edu.au/cgi-bin/sinodisp/au/cases/cth/FCA/1979/36.html?stem=0&amp;synonyms=0&amp;query=title(annand%20)#disp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www.austlii.edu.au/cgi-bin/sinodisp/au/cases/cth/FCA/1979/36.html?stem=0&amp;synonyms=0&amp;query=title(annand%20)#disp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www.austlii.edu.au/cgi-bin/sinodisp/au/cases/cth/FCA/1979/36.html?stem=0&amp;synonyms=0&amp;query=title(annand%20)#disp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www.austlii.edu.au/cgi-bin/sinodisp/au/cases/cth/FCA/1979/36.html?stem=0&amp;synonyms=0&amp;query=title(annand%20)#disp2"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3289769" y="1817224"/>
            <a:ext cx="5686425" cy="967567"/>
          </a:xfrm>
          <a:noFill/>
        </p:spPr>
        <p:txBody>
          <a:bodyPr>
            <a:normAutofit/>
          </a:bodyPr>
          <a:lstStyle/>
          <a:p>
            <a:pPr algn="l"/>
            <a:r>
              <a:rPr lang="en-US" dirty="0" smtClean="0">
                <a:solidFill>
                  <a:srgbClr val="000090"/>
                </a:solidFill>
                <a:latin typeface="Arial"/>
                <a:cs typeface="Arial"/>
              </a:rPr>
              <a:t>Consumer Protection</a:t>
            </a:r>
            <a:endParaRPr lang="en-US" dirty="0">
              <a:solidFill>
                <a:srgbClr val="000090"/>
              </a:solidFill>
              <a:latin typeface="Arial"/>
              <a:cs typeface="Arial"/>
            </a:endParaRPr>
          </a:p>
        </p:txBody>
      </p:sp>
      <p:sp>
        <p:nvSpPr>
          <p:cNvPr id="5" name="Rectangle 4"/>
          <p:cNvSpPr>
            <a:spLocks noChangeArrowheads="1"/>
          </p:cNvSpPr>
          <p:nvPr/>
        </p:nvSpPr>
        <p:spPr bwMode="auto">
          <a:xfrm>
            <a:off x="3289769" y="3886200"/>
            <a:ext cx="42957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sz="1600" dirty="0" smtClean="0">
                <a:solidFill>
                  <a:srgbClr val="000090"/>
                </a:solidFill>
                <a:latin typeface="Arial"/>
                <a:cs typeface="Arial"/>
              </a:rPr>
              <a:t>Lecture Eight</a:t>
            </a:r>
            <a:endParaRPr lang="en-US" sz="1600" dirty="0">
              <a:solidFill>
                <a:srgbClr val="000090"/>
              </a:solidFill>
              <a:latin typeface="Arial"/>
              <a:cs typeface="Arial"/>
            </a:endParaRPr>
          </a:p>
          <a:p>
            <a:pPr>
              <a:spcBef>
                <a:spcPct val="20000"/>
              </a:spcBef>
            </a:pPr>
            <a:endParaRPr lang="en-US" sz="1600" dirty="0">
              <a:solidFill>
                <a:srgbClr val="000090"/>
              </a:solidFill>
              <a:latin typeface="Arial"/>
              <a:cs typeface="Arial"/>
            </a:endParaRPr>
          </a:p>
        </p:txBody>
      </p:sp>
      <p:sp>
        <p:nvSpPr>
          <p:cNvPr id="12" name="Rectangle 3"/>
          <p:cNvSpPr>
            <a:spLocks noGrp="1" noChangeArrowheads="1"/>
          </p:cNvSpPr>
          <p:nvPr>
            <p:ph type="subTitle" idx="1"/>
          </p:nvPr>
        </p:nvSpPr>
        <p:spPr>
          <a:xfrm>
            <a:off x="3289769" y="2860381"/>
            <a:ext cx="6035675" cy="904875"/>
          </a:xfrm>
          <a:noFill/>
        </p:spPr>
        <p:txBody>
          <a:bodyPr>
            <a:normAutofit fontScale="92500" lnSpcReduction="10000"/>
          </a:bodyPr>
          <a:lstStyle/>
          <a:p>
            <a:pPr algn="l"/>
            <a:endParaRPr lang="en-US" sz="2800" dirty="0" smtClean="0">
              <a:solidFill>
                <a:srgbClr val="00AEEF"/>
              </a:solidFill>
              <a:latin typeface="Arial"/>
              <a:cs typeface="Arial"/>
            </a:endParaRPr>
          </a:p>
          <a:p>
            <a:pPr algn="l"/>
            <a:r>
              <a:rPr lang="en-US" sz="2800" dirty="0" smtClean="0">
                <a:solidFill>
                  <a:srgbClr val="00AEEF"/>
                </a:solidFill>
                <a:latin typeface="Arial"/>
                <a:cs typeface="Arial"/>
              </a:rPr>
              <a:t>BUS107 Commercial Law</a:t>
            </a:r>
            <a:endParaRPr lang="en-US" sz="2800" dirty="0">
              <a:solidFill>
                <a:srgbClr val="00AEEF"/>
              </a:solidFill>
              <a:latin typeface="Arial"/>
              <a:cs typeface="Arial"/>
            </a:endParaRPr>
          </a:p>
          <a:p>
            <a:pPr algn="l"/>
            <a:endParaRPr lang="en-US" sz="2800" dirty="0">
              <a:solidFill>
                <a:srgbClr val="00AEEF"/>
              </a:solidFill>
              <a:latin typeface="Arial"/>
              <a:cs typeface="Arial"/>
            </a:endParaRPr>
          </a:p>
        </p:txBody>
      </p:sp>
      <p:sp>
        <p:nvSpPr>
          <p:cNvPr id="2" name="Slide Number Placeholder 1"/>
          <p:cNvSpPr>
            <a:spLocks noGrp="1"/>
          </p:cNvSpPr>
          <p:nvPr>
            <p:ph type="sldNum" sz="quarter" idx="12"/>
          </p:nvPr>
        </p:nvSpPr>
        <p:spPr/>
        <p:txBody>
          <a:bodyPr/>
          <a:lstStyle/>
          <a:p>
            <a:fld id="{228855B0-D62E-9E44-B7EF-8E49D31AD382}" type="slidenum">
              <a:rPr lang="en-US" smtClean="0"/>
              <a:t>1</a:t>
            </a:fld>
            <a:endParaRPr lang="en-US" dirty="0"/>
          </a:p>
        </p:txBody>
      </p:sp>
    </p:spTree>
    <p:extLst>
      <p:ext uri="{BB962C8B-B14F-4D97-AF65-F5344CB8AC3E}">
        <p14:creationId xmlns:p14="http://schemas.microsoft.com/office/powerpoint/2010/main" val="2568201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Misleading and Deceptive</a:t>
            </a:r>
            <a:endParaRPr lang="en-US" dirty="0"/>
          </a:p>
        </p:txBody>
      </p:sp>
      <p:sp>
        <p:nvSpPr>
          <p:cNvPr id="3" name="Content Placeholder 2"/>
          <p:cNvSpPr>
            <a:spLocks noGrp="1"/>
          </p:cNvSpPr>
          <p:nvPr>
            <p:ph idx="1"/>
          </p:nvPr>
        </p:nvSpPr>
        <p:spPr/>
        <p:txBody>
          <a:bodyPr>
            <a:normAutofit lnSpcReduction="10000"/>
          </a:bodyPr>
          <a:lstStyle/>
          <a:p>
            <a:pPr marL="812800" indent="-457200"/>
            <a:r>
              <a:rPr lang="en-AU" dirty="0"/>
              <a:t>There is a thin line sometimes between persuading somebody to buy something and misleading or deceiving </a:t>
            </a:r>
            <a:r>
              <a:rPr lang="en-AU" dirty="0" smtClean="0"/>
              <a:t>them</a:t>
            </a:r>
            <a:endParaRPr lang="en-AU" dirty="0"/>
          </a:p>
          <a:p>
            <a:pPr marL="812800" indent="-457200"/>
            <a:r>
              <a:rPr lang="en-AU" dirty="0" smtClean="0"/>
              <a:t>Many </a:t>
            </a:r>
            <a:r>
              <a:rPr lang="en-AU" dirty="0"/>
              <a:t>marketing practices we are subject to as consumers could be found to be misleading or deceptive </a:t>
            </a:r>
            <a:r>
              <a:rPr lang="en-AU" dirty="0" smtClean="0"/>
              <a:t>if challenged </a:t>
            </a:r>
          </a:p>
          <a:p>
            <a:pPr marL="812800" indent="-457200"/>
            <a:r>
              <a:rPr lang="en-AU" dirty="0"/>
              <a:t>It is against the law to mislead or deceive </a:t>
            </a:r>
            <a:r>
              <a:rPr lang="en-AU" dirty="0" smtClean="0"/>
              <a:t>consumers: see </a:t>
            </a:r>
            <a:r>
              <a:rPr lang="en-AU" i="1" dirty="0" smtClean="0"/>
              <a:t>s.18 ACL</a:t>
            </a:r>
            <a:endParaRPr lang="en-AU" sz="32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t>10</a:t>
            </a:fld>
            <a:endParaRPr lang="en-US" dirty="0"/>
          </a:p>
        </p:txBody>
      </p:sp>
    </p:spTree>
    <p:extLst>
      <p:ext uri="{BB962C8B-B14F-4D97-AF65-F5344CB8AC3E}">
        <p14:creationId xmlns:p14="http://schemas.microsoft.com/office/powerpoint/2010/main" val="2030560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Misleading and Deceptive</a:t>
            </a:r>
            <a:endParaRPr lang="en-US" dirty="0"/>
          </a:p>
        </p:txBody>
      </p:sp>
      <p:sp>
        <p:nvSpPr>
          <p:cNvPr id="3" name="Content Placeholder 2"/>
          <p:cNvSpPr>
            <a:spLocks noGrp="1"/>
          </p:cNvSpPr>
          <p:nvPr>
            <p:ph idx="1"/>
          </p:nvPr>
        </p:nvSpPr>
        <p:spPr/>
        <p:txBody>
          <a:bodyPr>
            <a:normAutofit fontScale="92500" lnSpcReduction="20000"/>
          </a:bodyPr>
          <a:lstStyle/>
          <a:p>
            <a:pPr marL="355600" indent="0">
              <a:buNone/>
            </a:pPr>
            <a:r>
              <a:rPr lang="en-AU" dirty="0" smtClean="0"/>
              <a:t>You can mislead and deceive consumers by:</a:t>
            </a:r>
          </a:p>
          <a:p>
            <a:pPr marL="812800" indent="-457200"/>
            <a:r>
              <a:rPr lang="en-AU" dirty="0" smtClean="0"/>
              <a:t>Using a business name that is similar to another business: see </a:t>
            </a:r>
            <a:r>
              <a:rPr lang="en-AU" i="1" dirty="0" smtClean="0"/>
              <a:t>Taco Company of Australia Inc v Taco Bell Pty Ltd</a:t>
            </a:r>
            <a:endParaRPr lang="en-AU" i="1" dirty="0"/>
          </a:p>
          <a:p>
            <a:pPr marL="812800" indent="-457200"/>
            <a:r>
              <a:rPr lang="en-AU" dirty="0" smtClean="0"/>
              <a:t>Saying something is new when it is not: see </a:t>
            </a:r>
            <a:r>
              <a:rPr lang="en-AU" i="1" dirty="0"/>
              <a:t>Annand and Thompson Pty Ltd v Trade Practices </a:t>
            </a:r>
            <a:r>
              <a:rPr lang="en-AU" i="1" dirty="0" smtClean="0"/>
              <a:t>Commission</a:t>
            </a:r>
            <a:endParaRPr lang="en-AU" dirty="0" smtClean="0"/>
          </a:p>
          <a:p>
            <a:pPr marL="812800" indent="-457200"/>
            <a:r>
              <a:rPr lang="en-AU" dirty="0" smtClean="0"/>
              <a:t>Saying nothing when there is an expectation that you would speak up: </a:t>
            </a:r>
          </a:p>
          <a:p>
            <a:pPr marL="812800" indent="-457200">
              <a:buNone/>
            </a:pPr>
            <a:r>
              <a:rPr lang="en-AU" dirty="0"/>
              <a:t>	</a:t>
            </a:r>
            <a:r>
              <a:rPr lang="en-AU" dirty="0" smtClean="0"/>
              <a:t>see </a:t>
            </a:r>
            <a:r>
              <a:rPr lang="en-AU" i="1" dirty="0"/>
              <a:t>Collins Marrickville Pty Ltd v Henjo Investments Pty Ltd</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11</a:t>
            </a:fld>
            <a:endParaRPr lang="en-US" dirty="0"/>
          </a:p>
        </p:txBody>
      </p:sp>
    </p:spTree>
    <p:extLst>
      <p:ext uri="{BB962C8B-B14F-4D97-AF65-F5344CB8AC3E}">
        <p14:creationId xmlns:p14="http://schemas.microsoft.com/office/powerpoint/2010/main" val="9117202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3600" b="1" dirty="0"/>
              <a:t>Taco Company of Australia </a:t>
            </a:r>
            <a:r>
              <a:rPr lang="en-AU" sz="3600" b="1" dirty="0" err="1"/>
              <a:t>Inc</a:t>
            </a:r>
            <a:r>
              <a:rPr lang="en-AU" sz="3600" b="1" dirty="0"/>
              <a:t> v Taco Bell Pty Ltd (1982</a:t>
            </a:r>
            <a:r>
              <a:rPr lang="en-AU" sz="3600" b="1" dirty="0" smtClean="0"/>
              <a:t>)</a:t>
            </a:r>
            <a:endParaRPr lang="en-AU" dirty="0"/>
          </a:p>
        </p:txBody>
      </p:sp>
      <p:sp>
        <p:nvSpPr>
          <p:cNvPr id="3" name="Content Placeholder 2"/>
          <p:cNvSpPr>
            <a:spLocks noGrp="1"/>
          </p:cNvSpPr>
          <p:nvPr>
            <p:ph idx="1"/>
          </p:nvPr>
        </p:nvSpPr>
        <p:spPr/>
        <p:txBody>
          <a:bodyPr>
            <a:normAutofit fontScale="70000" lnSpcReduction="20000"/>
          </a:bodyPr>
          <a:lstStyle/>
          <a:p>
            <a:pPr defTabSz="361950"/>
            <a:r>
              <a:rPr lang="en-AU" dirty="0"/>
              <a:t>Since</a:t>
            </a:r>
            <a:r>
              <a:rPr lang="en-AU" dirty="0" smtClean="0"/>
              <a:t> </a:t>
            </a:r>
            <a:r>
              <a:rPr lang="en-AU" dirty="0"/>
              <a:t>1976 the </a:t>
            </a:r>
            <a:r>
              <a:rPr lang="en-AU" dirty="0" smtClean="0"/>
              <a:t>applicant had </a:t>
            </a:r>
            <a:r>
              <a:rPr lang="en-AU" dirty="0"/>
              <a:t>conducted a Mexican food restaurant at Bondi, Sydney under the name “Taco Bell's Casa</a:t>
            </a:r>
            <a:r>
              <a:rPr lang="en-AU" dirty="0" smtClean="0"/>
              <a:t>”.</a:t>
            </a:r>
          </a:p>
          <a:p>
            <a:pPr defTabSz="361950"/>
            <a:r>
              <a:rPr lang="en-AU" dirty="0" smtClean="0"/>
              <a:t>In </a:t>
            </a:r>
            <a:r>
              <a:rPr lang="en-AU" dirty="0"/>
              <a:t>1981, </a:t>
            </a:r>
            <a:r>
              <a:rPr lang="en-AU" dirty="0" smtClean="0"/>
              <a:t>the </a:t>
            </a:r>
            <a:r>
              <a:rPr lang="en-AU" dirty="0"/>
              <a:t>American Taco Bell chain of fast food outlets, opened two restaurants in </a:t>
            </a:r>
            <a:r>
              <a:rPr lang="en-AU" dirty="0" smtClean="0"/>
              <a:t>Sydney.</a:t>
            </a:r>
          </a:p>
          <a:p>
            <a:pPr defTabSz="361950"/>
            <a:r>
              <a:rPr lang="en-AU" dirty="0" smtClean="0"/>
              <a:t>The </a:t>
            </a:r>
            <a:r>
              <a:rPr lang="en-AU" dirty="0"/>
              <a:t>applicant </a:t>
            </a:r>
            <a:r>
              <a:rPr lang="en-AU" dirty="0" smtClean="0"/>
              <a:t>sought an injunction to stop the respondent using the name “Taco Bell” as it was </a:t>
            </a:r>
            <a:r>
              <a:rPr lang="en-AU" dirty="0"/>
              <a:t>misleading or deceptive conduct </a:t>
            </a:r>
            <a:endParaRPr lang="en-AU" dirty="0" smtClean="0"/>
          </a:p>
          <a:p>
            <a:pPr marL="0" indent="0" defTabSz="361950">
              <a:buNone/>
            </a:pPr>
            <a:r>
              <a:rPr lang="en-AU" dirty="0" smtClean="0"/>
              <a:t>The court held that:</a:t>
            </a:r>
          </a:p>
          <a:p>
            <a:pPr defTabSz="361950"/>
            <a:r>
              <a:rPr lang="en-AU" dirty="0" smtClean="0"/>
              <a:t>The name </a:t>
            </a:r>
            <a:r>
              <a:rPr lang="en-AU" dirty="0"/>
              <a:t>“Taco Bell” had become associated in Sydney with the applicant's Bondi restaurant a considerable time before the (US) Taco Company opened up restaurants in Sydney under the same </a:t>
            </a:r>
            <a:r>
              <a:rPr lang="en-AU" dirty="0" smtClean="0"/>
              <a:t>name.</a:t>
            </a:r>
          </a:p>
          <a:p>
            <a:pPr defTabSz="361950"/>
            <a:r>
              <a:rPr lang="en-AU" dirty="0" smtClean="0"/>
              <a:t>It </a:t>
            </a:r>
            <a:r>
              <a:rPr lang="en-AU" dirty="0"/>
              <a:t>was the (US) Taco Company's use of the name which was the cause of any actual or likely </a:t>
            </a:r>
            <a:r>
              <a:rPr lang="en-AU" dirty="0" smtClean="0"/>
              <a:t>misconception. </a:t>
            </a:r>
            <a:endParaRPr lang="en-US"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12</a:t>
            </a:fld>
            <a:endParaRPr lang="en-US" dirty="0"/>
          </a:p>
        </p:txBody>
      </p:sp>
    </p:spTree>
    <p:extLst>
      <p:ext uri="{BB962C8B-B14F-4D97-AF65-F5344CB8AC3E}">
        <p14:creationId xmlns:p14="http://schemas.microsoft.com/office/powerpoint/2010/main" val="37662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57188" algn="l"/>
            <a:r>
              <a:rPr lang="en-US" dirty="0" smtClean="0"/>
              <a:t>Annand Thompson P\L v Trade Practices Commission</a:t>
            </a:r>
            <a:endParaRPr lang="en-US" dirty="0"/>
          </a:p>
        </p:txBody>
      </p:sp>
      <p:sp>
        <p:nvSpPr>
          <p:cNvPr id="3" name="Content Placeholder 2"/>
          <p:cNvSpPr>
            <a:spLocks noGrp="1"/>
          </p:cNvSpPr>
          <p:nvPr>
            <p:ph idx="1"/>
          </p:nvPr>
        </p:nvSpPr>
        <p:spPr/>
        <p:txBody>
          <a:bodyPr>
            <a:normAutofit fontScale="85000" lnSpcReduction="20000"/>
          </a:bodyPr>
          <a:lstStyle/>
          <a:p>
            <a:pPr marL="361950" indent="-361950"/>
            <a:r>
              <a:rPr lang="en-AU" dirty="0"/>
              <a:t>In January and August 1977 </a:t>
            </a:r>
            <a:r>
              <a:rPr lang="en-AU" dirty="0" smtClean="0"/>
              <a:t>a car dealer sold </a:t>
            </a:r>
            <a:r>
              <a:rPr lang="en-AU" dirty="0"/>
              <a:t>two </a:t>
            </a:r>
            <a:r>
              <a:rPr lang="en-AU" dirty="0" smtClean="0"/>
              <a:t>Jeeps </a:t>
            </a:r>
            <a:r>
              <a:rPr lang="en-AU" dirty="0"/>
              <a:t>which had been </a:t>
            </a:r>
            <a:r>
              <a:rPr lang="en-AU" dirty="0" smtClean="0"/>
              <a:t>imported into Australia </a:t>
            </a:r>
            <a:r>
              <a:rPr lang="en-AU" dirty="0"/>
              <a:t>in </a:t>
            </a:r>
            <a:r>
              <a:rPr lang="en-AU" dirty="0" smtClean="0"/>
              <a:t>January </a:t>
            </a:r>
            <a:r>
              <a:rPr lang="en-AU" dirty="0"/>
              <a:t>1975. </a:t>
            </a:r>
            <a:endParaRPr lang="en-AU" dirty="0" smtClean="0"/>
          </a:p>
          <a:p>
            <a:pPr marL="361950" indent="-361950"/>
            <a:r>
              <a:rPr lang="en-AU" dirty="0" smtClean="0"/>
              <a:t>There </a:t>
            </a:r>
            <a:r>
              <a:rPr lang="en-AU" dirty="0"/>
              <a:t>had been no model changes in such Jeeps since </a:t>
            </a:r>
            <a:r>
              <a:rPr lang="en-AU" dirty="0" smtClean="0"/>
              <a:t>1974</a:t>
            </a:r>
          </a:p>
          <a:p>
            <a:pPr marL="361950" indent="-361950"/>
            <a:r>
              <a:rPr lang="en-AU" dirty="0"/>
              <a:t>E</a:t>
            </a:r>
            <a:r>
              <a:rPr lang="en-AU" dirty="0" smtClean="0"/>
              <a:t>ach </a:t>
            </a:r>
            <a:r>
              <a:rPr lang="en-AU" dirty="0"/>
              <a:t>was a current </a:t>
            </a:r>
            <a:r>
              <a:rPr lang="en-AU" dirty="0" smtClean="0"/>
              <a:t>model</a:t>
            </a:r>
          </a:p>
          <a:p>
            <a:pPr marL="361950" indent="-361950"/>
            <a:r>
              <a:rPr lang="en-AU" dirty="0" smtClean="0"/>
              <a:t>Neither had been previously sold </a:t>
            </a:r>
            <a:r>
              <a:rPr lang="en-AU" dirty="0"/>
              <a:t>by </a:t>
            </a:r>
            <a:r>
              <a:rPr lang="en-AU" dirty="0" smtClean="0"/>
              <a:t>retail.</a:t>
            </a:r>
          </a:p>
          <a:p>
            <a:pPr marL="361950" indent="-361950"/>
            <a:r>
              <a:rPr lang="en-AU" dirty="0" smtClean="0"/>
              <a:t>Each </a:t>
            </a:r>
            <a:r>
              <a:rPr lang="en-AU" dirty="0"/>
              <a:t>vehicle was sold as a "new" vehicle, </a:t>
            </a:r>
            <a:r>
              <a:rPr lang="en-AU" dirty="0" smtClean="0"/>
              <a:t>as opposed to </a:t>
            </a:r>
            <a:r>
              <a:rPr lang="en-AU" dirty="0"/>
              <a:t>a demonstration or a used </a:t>
            </a:r>
            <a:r>
              <a:rPr lang="en-AU" dirty="0" smtClean="0"/>
              <a:t>vehicle.</a:t>
            </a:r>
          </a:p>
          <a:p>
            <a:pPr marL="361950" indent="-361950"/>
            <a:r>
              <a:rPr lang="en-AU" dirty="0" smtClean="0"/>
              <a:t>Each </a:t>
            </a:r>
            <a:r>
              <a:rPr lang="en-AU" dirty="0"/>
              <a:t>sale had been arranged in that part of the appellant's premises reserved for the sale of new vehicles. </a:t>
            </a:r>
            <a:endParaRPr lang="en-US" sz="3200" dirty="0"/>
          </a:p>
        </p:txBody>
      </p:sp>
      <p:pic>
        <p:nvPicPr>
          <p:cNvPr id="1028" name="Picture 4" descr="http://www.austlii.edu.au/images/dispright.png">
            <a:hlinkClick r:id="rId3" tooltip="Next Hi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92075"/>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28855B0-D62E-9E44-B7EF-8E49D31AD382}" type="slidenum">
              <a:rPr lang="en-US" smtClean="0"/>
              <a:t>13</a:t>
            </a:fld>
            <a:endParaRPr lang="en-US" dirty="0"/>
          </a:p>
        </p:txBody>
      </p:sp>
    </p:spTree>
    <p:extLst>
      <p:ext uri="{BB962C8B-B14F-4D97-AF65-F5344CB8AC3E}">
        <p14:creationId xmlns:p14="http://schemas.microsoft.com/office/powerpoint/2010/main" val="1383952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57188" algn="l"/>
            <a:r>
              <a:rPr lang="en-US" dirty="0" smtClean="0"/>
              <a:t>Annand Thompson P\L v Trade Practices Commission</a:t>
            </a:r>
            <a:endParaRPr lang="en-US" dirty="0"/>
          </a:p>
        </p:txBody>
      </p:sp>
      <p:sp>
        <p:nvSpPr>
          <p:cNvPr id="3" name="Content Placeholder 2"/>
          <p:cNvSpPr>
            <a:spLocks noGrp="1"/>
          </p:cNvSpPr>
          <p:nvPr>
            <p:ph idx="1"/>
          </p:nvPr>
        </p:nvSpPr>
        <p:spPr/>
        <p:txBody>
          <a:bodyPr>
            <a:noAutofit/>
          </a:bodyPr>
          <a:lstStyle/>
          <a:p>
            <a:pPr marL="0" indent="0">
              <a:buNone/>
            </a:pPr>
            <a:r>
              <a:rPr lang="en-AU" sz="1600" dirty="0" smtClean="0"/>
              <a:t>The court found:</a:t>
            </a:r>
          </a:p>
          <a:p>
            <a:pPr marL="361950" indent="-361950"/>
            <a:r>
              <a:rPr lang="en-AU" sz="1600" dirty="0" smtClean="0"/>
              <a:t>The </a:t>
            </a:r>
            <a:r>
              <a:rPr lang="en-AU" sz="1600" dirty="0"/>
              <a:t>test </a:t>
            </a:r>
            <a:r>
              <a:rPr lang="en-AU" sz="1600" dirty="0" smtClean="0"/>
              <a:t>was </a:t>
            </a:r>
            <a:r>
              <a:rPr lang="en-AU" sz="1600" dirty="0"/>
              <a:t>whether in an objective sense </a:t>
            </a:r>
            <a:r>
              <a:rPr lang="en-AU" sz="1600" dirty="0" smtClean="0"/>
              <a:t>the </a:t>
            </a:r>
            <a:r>
              <a:rPr lang="en-AU" sz="1600" dirty="0"/>
              <a:t>conduct was such as to mislead or deceive, or was likely to mislead or deceive, a reasonable man who was considering purchasing a motor </a:t>
            </a:r>
            <a:r>
              <a:rPr lang="en-AU" sz="1600" dirty="0" smtClean="0"/>
              <a:t>vehicle.</a:t>
            </a:r>
          </a:p>
          <a:p>
            <a:pPr marL="361950" indent="-361950"/>
            <a:r>
              <a:rPr lang="en-AU" sz="1600" dirty="0" smtClean="0"/>
              <a:t>It </a:t>
            </a:r>
            <a:r>
              <a:rPr lang="en-AU" sz="1600" dirty="0"/>
              <a:t>was not sufficient merely to establish that a particular person had been misled or deceived</a:t>
            </a:r>
            <a:r>
              <a:rPr lang="en-AU" sz="1600" dirty="0" smtClean="0"/>
              <a:t>.</a:t>
            </a:r>
          </a:p>
          <a:p>
            <a:pPr marL="361950" indent="-361950"/>
            <a:r>
              <a:rPr lang="en-AU" sz="1600" dirty="0" smtClean="0"/>
              <a:t>The </a:t>
            </a:r>
            <a:r>
              <a:rPr lang="en-AU" sz="1600" dirty="0"/>
              <a:t>word "new" particularly </a:t>
            </a:r>
            <a:r>
              <a:rPr lang="en-AU" sz="1600" dirty="0" smtClean="0"/>
              <a:t>for a car had at </a:t>
            </a:r>
            <a:r>
              <a:rPr lang="en-AU" sz="1600" dirty="0"/>
              <a:t>least five possible </a:t>
            </a:r>
            <a:r>
              <a:rPr lang="en-AU" sz="1600" dirty="0" smtClean="0"/>
              <a:t>meanings:</a:t>
            </a:r>
          </a:p>
          <a:p>
            <a:pPr marL="715963" indent="-354013" defTabSz="239713">
              <a:buFont typeface="+mj-lt"/>
              <a:buAutoNum type="arabicPeriod"/>
            </a:pPr>
            <a:r>
              <a:rPr lang="en-AU" sz="1600" dirty="0" smtClean="0"/>
              <a:t>The </a:t>
            </a:r>
            <a:r>
              <a:rPr lang="en-AU" sz="1600" dirty="0"/>
              <a:t>vehicle has not been previously sold by </a:t>
            </a:r>
            <a:r>
              <a:rPr lang="en-AU" sz="1600" dirty="0" smtClean="0"/>
              <a:t>retail.</a:t>
            </a:r>
          </a:p>
          <a:p>
            <a:pPr marL="715963" indent="-354013" defTabSz="239713">
              <a:buFont typeface="+mj-lt"/>
              <a:buAutoNum type="arabicPeriod"/>
            </a:pPr>
            <a:r>
              <a:rPr lang="en-AU" sz="1600" dirty="0" smtClean="0"/>
              <a:t>The </a:t>
            </a:r>
            <a:r>
              <a:rPr lang="en-AU" sz="1600" dirty="0"/>
              <a:t>vehicle is a current and not a superseded </a:t>
            </a:r>
            <a:r>
              <a:rPr lang="en-AU" sz="1600" dirty="0" smtClean="0"/>
              <a:t>model.</a:t>
            </a:r>
          </a:p>
          <a:p>
            <a:pPr marL="715963" indent="-354013" defTabSz="239713">
              <a:buFont typeface="+mj-lt"/>
              <a:buAutoNum type="arabicPeriod"/>
            </a:pPr>
            <a:r>
              <a:rPr lang="en-AU" sz="1600" dirty="0" smtClean="0"/>
              <a:t>The </a:t>
            </a:r>
            <a:r>
              <a:rPr lang="en-AU" sz="1600" dirty="0"/>
              <a:t>vehicle has not suffered significant deterioration or been used to any significant </a:t>
            </a:r>
            <a:r>
              <a:rPr lang="en-AU" sz="1600" dirty="0" smtClean="0"/>
              <a:t>extent.</a:t>
            </a:r>
          </a:p>
          <a:p>
            <a:pPr marL="715963" indent="-354013" defTabSz="239713">
              <a:buFont typeface="+mj-lt"/>
              <a:buAutoNum type="arabicPeriod"/>
            </a:pPr>
            <a:r>
              <a:rPr lang="en-AU" sz="1600" dirty="0" smtClean="0"/>
              <a:t>The </a:t>
            </a:r>
            <a:r>
              <a:rPr lang="en-AU" sz="1600" dirty="0"/>
              <a:t>vehicle is of recent </a:t>
            </a:r>
            <a:r>
              <a:rPr lang="en-AU" sz="1600" dirty="0" smtClean="0"/>
              <a:t>origin.</a:t>
            </a:r>
            <a:endParaRPr lang="en-AU" sz="1600" dirty="0"/>
          </a:p>
          <a:p>
            <a:pPr marL="715963" indent="-354013" defTabSz="239713">
              <a:buFont typeface="+mj-lt"/>
              <a:buAutoNum type="arabicPeriod"/>
            </a:pPr>
            <a:r>
              <a:rPr lang="en-AU" sz="1600" dirty="0" smtClean="0"/>
              <a:t>The </a:t>
            </a:r>
            <a:r>
              <a:rPr lang="en-AU" sz="1600" dirty="0"/>
              <a:t>vehicle is one which has suffered a measure of damage but this damage has been quite effectively </a:t>
            </a:r>
            <a:r>
              <a:rPr lang="en-AU" sz="1600" dirty="0" smtClean="0"/>
              <a:t>repaired. </a:t>
            </a:r>
          </a:p>
          <a:p>
            <a:pPr marL="361950" indent="-361950"/>
            <a:r>
              <a:rPr lang="en-AU" sz="1600" dirty="0"/>
              <a:t>The vehicle was “new</a:t>
            </a:r>
            <a:r>
              <a:rPr lang="en-AU" sz="1600" dirty="0" smtClean="0"/>
              <a:t>”</a:t>
            </a:r>
            <a:endParaRPr lang="en-AU" sz="1600" dirty="0"/>
          </a:p>
        </p:txBody>
      </p:sp>
      <p:pic>
        <p:nvPicPr>
          <p:cNvPr id="1028" name="Picture 4" descr="http://www.austlii.edu.au/images/dispright.png">
            <a:hlinkClick r:id="rId3" tooltip="Next Hi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92075"/>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28855B0-D62E-9E44-B7EF-8E49D31AD382}" type="slidenum">
              <a:rPr lang="en-US" smtClean="0"/>
              <a:t>14</a:t>
            </a:fld>
            <a:endParaRPr lang="en-US" dirty="0"/>
          </a:p>
        </p:txBody>
      </p:sp>
    </p:spTree>
    <p:extLst>
      <p:ext uri="{BB962C8B-B14F-4D97-AF65-F5344CB8AC3E}">
        <p14:creationId xmlns:p14="http://schemas.microsoft.com/office/powerpoint/2010/main" val="208658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812800" indent="-457200"/>
            <a:r>
              <a:rPr lang="en-AU" dirty="0"/>
              <a:t>Collins Marrickville Pty Ltd v </a:t>
            </a:r>
            <a:r>
              <a:rPr lang="en-AU" dirty="0" err="1"/>
              <a:t>Henjo</a:t>
            </a:r>
            <a:r>
              <a:rPr lang="en-AU" dirty="0"/>
              <a:t> Investments Pty Ltd</a:t>
            </a:r>
          </a:p>
        </p:txBody>
      </p:sp>
      <p:sp>
        <p:nvSpPr>
          <p:cNvPr id="3" name="Content Placeholder 2"/>
          <p:cNvSpPr>
            <a:spLocks noGrp="1"/>
          </p:cNvSpPr>
          <p:nvPr>
            <p:ph idx="1"/>
          </p:nvPr>
        </p:nvSpPr>
        <p:spPr/>
        <p:txBody>
          <a:bodyPr>
            <a:noAutofit/>
          </a:bodyPr>
          <a:lstStyle/>
          <a:p>
            <a:r>
              <a:rPr lang="en-AU" sz="2000" dirty="0" smtClean="0"/>
              <a:t>The Plaintiff </a:t>
            </a:r>
            <a:r>
              <a:rPr lang="en-AU" sz="2000" dirty="0"/>
              <a:t>bought a lease to a restaurant </a:t>
            </a:r>
            <a:r>
              <a:rPr lang="en-AU" sz="2000" dirty="0" smtClean="0"/>
              <a:t>from the Defendant</a:t>
            </a:r>
            <a:endParaRPr lang="en-AU" sz="2000" dirty="0"/>
          </a:p>
          <a:p>
            <a:r>
              <a:rPr lang="en-AU" sz="2000" dirty="0" smtClean="0"/>
              <a:t>The </a:t>
            </a:r>
            <a:r>
              <a:rPr lang="en-AU" sz="2000" dirty="0"/>
              <a:t>restaurant was operating illegally - it seated </a:t>
            </a:r>
            <a:r>
              <a:rPr lang="en-AU" sz="2000" dirty="0" smtClean="0"/>
              <a:t>many more </a:t>
            </a:r>
            <a:r>
              <a:rPr lang="en-AU" sz="2000" dirty="0"/>
              <a:t>people than its license allowed.</a:t>
            </a:r>
          </a:p>
          <a:p>
            <a:r>
              <a:rPr lang="en-AU" sz="2000" dirty="0" smtClean="0"/>
              <a:t>The </a:t>
            </a:r>
            <a:r>
              <a:rPr lang="en-AU" sz="2000" dirty="0"/>
              <a:t>Plaintiff was led to believe </a:t>
            </a:r>
            <a:r>
              <a:rPr lang="en-AU" sz="2000" dirty="0" smtClean="0"/>
              <a:t>(by a sign </a:t>
            </a:r>
            <a:r>
              <a:rPr lang="en-AU" sz="2000" dirty="0"/>
              <a:t>and </a:t>
            </a:r>
            <a:r>
              <a:rPr lang="en-AU" sz="2000" dirty="0" smtClean="0"/>
              <a:t>his observation </a:t>
            </a:r>
            <a:r>
              <a:rPr lang="en-AU" sz="2000" dirty="0"/>
              <a:t>of the premises) that the illegal capacity was licensed.</a:t>
            </a:r>
          </a:p>
          <a:p>
            <a:r>
              <a:rPr lang="en-AU" sz="2000" dirty="0" smtClean="0"/>
              <a:t>The </a:t>
            </a:r>
            <a:r>
              <a:rPr lang="en-AU" sz="2000" dirty="0"/>
              <a:t>Plaintiff hired a lawyer to make sure everything was right with the </a:t>
            </a:r>
            <a:r>
              <a:rPr lang="en-AU" sz="2000" dirty="0" smtClean="0"/>
              <a:t>license </a:t>
            </a:r>
            <a:r>
              <a:rPr lang="en-AU" sz="2000" dirty="0"/>
              <a:t>but he didn't make any inquiries.</a:t>
            </a:r>
          </a:p>
          <a:p>
            <a:r>
              <a:rPr lang="en-AU" sz="2000" dirty="0" smtClean="0"/>
              <a:t>The </a:t>
            </a:r>
            <a:r>
              <a:rPr lang="en-AU" sz="2000" dirty="0"/>
              <a:t>contract had both an entire agreement clause and a disclaimer of all </a:t>
            </a:r>
            <a:r>
              <a:rPr lang="en-AU" sz="2000" dirty="0" smtClean="0"/>
              <a:t>prior </a:t>
            </a:r>
            <a:r>
              <a:rPr lang="en-AU" sz="2000" dirty="0"/>
              <a:t>representations.</a:t>
            </a:r>
          </a:p>
          <a:p>
            <a:r>
              <a:rPr lang="en-AU" sz="2000" dirty="0" smtClean="0"/>
              <a:t>After </a:t>
            </a:r>
            <a:r>
              <a:rPr lang="en-AU" sz="2000" dirty="0"/>
              <a:t>the transaction went through, the Plaintiff finally found out. </a:t>
            </a:r>
            <a:endParaRPr lang="en-US" sz="2000" dirty="0"/>
          </a:p>
        </p:txBody>
      </p:sp>
      <p:pic>
        <p:nvPicPr>
          <p:cNvPr id="1028" name="Picture 4" descr="http://www.austlii.edu.au/images/dispright.png">
            <a:hlinkClick r:id="rId3" tooltip="Next Hi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92075"/>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28855B0-D62E-9E44-B7EF-8E49D31AD382}" type="slidenum">
              <a:rPr lang="en-US" smtClean="0"/>
              <a:t>15</a:t>
            </a:fld>
            <a:endParaRPr lang="en-US" dirty="0"/>
          </a:p>
        </p:txBody>
      </p:sp>
    </p:spTree>
    <p:extLst>
      <p:ext uri="{BB962C8B-B14F-4D97-AF65-F5344CB8AC3E}">
        <p14:creationId xmlns:p14="http://schemas.microsoft.com/office/powerpoint/2010/main" val="4208086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812800" indent="-457200"/>
            <a:r>
              <a:rPr lang="en-AU" dirty="0"/>
              <a:t>Collins Marrickville Pty Ltd v </a:t>
            </a:r>
            <a:r>
              <a:rPr lang="en-AU" dirty="0" err="1"/>
              <a:t>Henjo</a:t>
            </a:r>
            <a:r>
              <a:rPr lang="en-AU" dirty="0"/>
              <a:t> Investments Pty Ltd</a:t>
            </a:r>
          </a:p>
        </p:txBody>
      </p:sp>
      <p:sp>
        <p:nvSpPr>
          <p:cNvPr id="3" name="Content Placeholder 2"/>
          <p:cNvSpPr>
            <a:spLocks noGrp="1"/>
          </p:cNvSpPr>
          <p:nvPr>
            <p:ph idx="1"/>
          </p:nvPr>
        </p:nvSpPr>
        <p:spPr/>
        <p:txBody>
          <a:bodyPr>
            <a:noAutofit/>
          </a:bodyPr>
          <a:lstStyle/>
          <a:p>
            <a:pPr marL="0" indent="0">
              <a:buNone/>
            </a:pPr>
            <a:r>
              <a:rPr lang="en-AU" sz="2000" dirty="0" smtClean="0"/>
              <a:t>The court held that:</a:t>
            </a:r>
          </a:p>
          <a:p>
            <a:r>
              <a:rPr lang="en-AU" sz="2000" dirty="0" smtClean="0"/>
              <a:t>Misleading </a:t>
            </a:r>
            <a:r>
              <a:rPr lang="en-AU" sz="2000" dirty="0"/>
              <a:t>or deceptive conduct </a:t>
            </a:r>
            <a:r>
              <a:rPr lang="en-AU" sz="2000" dirty="0" smtClean="0"/>
              <a:t>consists </a:t>
            </a:r>
            <a:r>
              <a:rPr lang="en-AU" sz="2000" dirty="0"/>
              <a:t>of representations, whether express or by </a:t>
            </a:r>
            <a:r>
              <a:rPr lang="en-AU" sz="2000" dirty="0" smtClean="0"/>
              <a:t>silence</a:t>
            </a:r>
          </a:p>
          <a:p>
            <a:r>
              <a:rPr lang="en-AU" sz="2000" dirty="0" smtClean="0"/>
              <a:t>The sign conveyed a false impression</a:t>
            </a:r>
          </a:p>
          <a:p>
            <a:r>
              <a:rPr lang="en-AU" sz="2000" dirty="0" smtClean="0"/>
              <a:t>The </a:t>
            </a:r>
            <a:r>
              <a:rPr lang="en-AU" sz="2000" dirty="0"/>
              <a:t>silence of the Defendant in not informing the Plaintiff of the true seating </a:t>
            </a:r>
            <a:r>
              <a:rPr lang="en-AU" sz="2000" dirty="0" smtClean="0"/>
              <a:t>capacity was misleading conduct</a:t>
            </a:r>
            <a:endParaRPr lang="en-AU" sz="2000" dirty="0"/>
          </a:p>
          <a:p>
            <a:r>
              <a:rPr lang="en-AU" sz="2000" dirty="0" smtClean="0"/>
              <a:t>A </a:t>
            </a:r>
            <a:r>
              <a:rPr lang="en-AU" sz="2000" dirty="0"/>
              <a:t>Plaintiff must show that </a:t>
            </a:r>
            <a:r>
              <a:rPr lang="en-AU" sz="2000" dirty="0" smtClean="0"/>
              <a:t>he relied on the misleading conduct. </a:t>
            </a:r>
          </a:p>
          <a:p>
            <a:r>
              <a:rPr lang="en-AU" sz="2000" dirty="0"/>
              <a:t>T</a:t>
            </a:r>
            <a:r>
              <a:rPr lang="en-AU" sz="2000" dirty="0" smtClean="0"/>
              <a:t>he misleading conduct only has to be one of the factors upon which the plaintiff relied</a:t>
            </a:r>
          </a:p>
          <a:p>
            <a:r>
              <a:rPr lang="en-AU" sz="2000" dirty="0" smtClean="0"/>
              <a:t>Exclusion </a:t>
            </a:r>
            <a:r>
              <a:rPr lang="en-AU" sz="2000" dirty="0"/>
              <a:t>clauses, </a:t>
            </a:r>
            <a:r>
              <a:rPr lang="en-AU" sz="2000" dirty="0" smtClean="0"/>
              <a:t>e.g. disclaimers </a:t>
            </a:r>
            <a:r>
              <a:rPr lang="en-AU" sz="2000" dirty="0"/>
              <a:t>or entire agreement clauses, do not protect </a:t>
            </a:r>
            <a:r>
              <a:rPr lang="en-AU" sz="2000" dirty="0" smtClean="0"/>
              <a:t>against </a:t>
            </a:r>
            <a:r>
              <a:rPr lang="en-AU" sz="2000" dirty="0"/>
              <a:t>the statutory laws regarding misleading </a:t>
            </a:r>
            <a:r>
              <a:rPr lang="en-AU" sz="2000" dirty="0" smtClean="0"/>
              <a:t>conduct</a:t>
            </a:r>
            <a:endParaRPr lang="en-AU" sz="2000" dirty="0"/>
          </a:p>
          <a:p>
            <a:r>
              <a:rPr lang="en-AU" sz="2000" dirty="0" smtClean="0"/>
              <a:t>The </a:t>
            </a:r>
            <a:r>
              <a:rPr lang="en-AU" sz="2000" dirty="0"/>
              <a:t>conduct was misleading, and the Plaintiff </a:t>
            </a:r>
            <a:r>
              <a:rPr lang="en-AU" sz="2000" dirty="0" smtClean="0"/>
              <a:t>won. </a:t>
            </a:r>
            <a:endParaRPr lang="en-US" sz="2000" dirty="0"/>
          </a:p>
        </p:txBody>
      </p:sp>
      <p:pic>
        <p:nvPicPr>
          <p:cNvPr id="1028" name="Picture 4" descr="http://www.austlii.edu.au/images/dispright.png">
            <a:hlinkClick r:id="rId3" tooltip="Next Hi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92075"/>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28855B0-D62E-9E44-B7EF-8E49D31AD382}" type="slidenum">
              <a:rPr lang="en-US" smtClean="0"/>
              <a:t>16</a:t>
            </a:fld>
            <a:endParaRPr lang="en-US" dirty="0"/>
          </a:p>
        </p:txBody>
      </p:sp>
    </p:spTree>
    <p:extLst>
      <p:ext uri="{BB962C8B-B14F-4D97-AF65-F5344CB8AC3E}">
        <p14:creationId xmlns:p14="http://schemas.microsoft.com/office/powerpoint/2010/main" val="4124642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Misleading and Deceptive</a:t>
            </a:r>
            <a:endParaRPr lang="en-US" dirty="0"/>
          </a:p>
        </p:txBody>
      </p:sp>
      <p:sp>
        <p:nvSpPr>
          <p:cNvPr id="3" name="Content Placeholder 2"/>
          <p:cNvSpPr>
            <a:spLocks noGrp="1"/>
          </p:cNvSpPr>
          <p:nvPr>
            <p:ph idx="1"/>
          </p:nvPr>
        </p:nvSpPr>
        <p:spPr/>
        <p:txBody>
          <a:bodyPr>
            <a:normAutofit/>
          </a:bodyPr>
          <a:lstStyle/>
          <a:p>
            <a:pPr marL="533400" indent="-533400"/>
            <a:r>
              <a:rPr lang="en-AU" dirty="0" smtClean="0"/>
              <a:t>The basic test is whether the conduct would mislead or deceive an </a:t>
            </a:r>
            <a:r>
              <a:rPr lang="en-AU" b="1" i="1" dirty="0" smtClean="0"/>
              <a:t>ordinary person</a:t>
            </a:r>
            <a:endParaRPr lang="en-AU" b="1" i="1" dirty="0"/>
          </a:p>
          <a:p>
            <a:pPr marL="533400" indent="-533400"/>
            <a:r>
              <a:rPr lang="en-AU" dirty="0" smtClean="0"/>
              <a:t>Consider the market for the good and determine whether an </a:t>
            </a:r>
            <a:r>
              <a:rPr lang="en-AU" b="1" i="1" dirty="0" smtClean="0"/>
              <a:t>ordinary person</a:t>
            </a:r>
            <a:r>
              <a:rPr lang="en-AU" i="1" dirty="0" smtClean="0"/>
              <a:t> </a:t>
            </a:r>
            <a:r>
              <a:rPr lang="en-AU" dirty="0" smtClean="0"/>
              <a:t>from that market would be misled or deceived: see </a:t>
            </a:r>
            <a:r>
              <a:rPr lang="en-AU" i="1" dirty="0"/>
              <a:t>Campomar Sociedad, Limitada v Nike International Ltd </a:t>
            </a:r>
            <a:endParaRPr lang="en-AU" sz="32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t>17</a:t>
            </a:fld>
            <a:endParaRPr lang="en-US" dirty="0"/>
          </a:p>
        </p:txBody>
      </p:sp>
    </p:spTree>
    <p:extLst>
      <p:ext uri="{BB962C8B-B14F-4D97-AF65-F5344CB8AC3E}">
        <p14:creationId xmlns:p14="http://schemas.microsoft.com/office/powerpoint/2010/main" val="1895991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err="1"/>
              <a:t>Campomar</a:t>
            </a:r>
            <a:r>
              <a:rPr lang="en-AU" dirty="0"/>
              <a:t> </a:t>
            </a:r>
            <a:r>
              <a:rPr lang="en-AU" dirty="0" err="1"/>
              <a:t>Sociedad</a:t>
            </a:r>
            <a:r>
              <a:rPr lang="en-AU" dirty="0"/>
              <a:t>, </a:t>
            </a:r>
            <a:r>
              <a:rPr lang="en-AU" dirty="0" err="1"/>
              <a:t>Limitada</a:t>
            </a:r>
            <a:r>
              <a:rPr lang="en-AU" dirty="0"/>
              <a:t> v Nike International Ltd </a:t>
            </a:r>
          </a:p>
        </p:txBody>
      </p:sp>
      <p:sp>
        <p:nvSpPr>
          <p:cNvPr id="3" name="Content Placeholder 2"/>
          <p:cNvSpPr>
            <a:spLocks noGrp="1"/>
          </p:cNvSpPr>
          <p:nvPr>
            <p:ph idx="1"/>
          </p:nvPr>
        </p:nvSpPr>
        <p:spPr/>
        <p:txBody>
          <a:bodyPr>
            <a:noAutofit/>
          </a:bodyPr>
          <a:lstStyle/>
          <a:p>
            <a:r>
              <a:rPr lang="en-AU" sz="2000" dirty="0" smtClean="0"/>
              <a:t>Perfume </a:t>
            </a:r>
            <a:r>
              <a:rPr lang="en-AU" sz="2000" dirty="0"/>
              <a:t>goods were being displayed under the name NIKE and next to similar Adidas </a:t>
            </a:r>
            <a:r>
              <a:rPr lang="en-AU" sz="2000" dirty="0" smtClean="0"/>
              <a:t>products</a:t>
            </a:r>
          </a:p>
          <a:p>
            <a:r>
              <a:rPr lang="en-AU" sz="2000" dirty="0" smtClean="0"/>
              <a:t>The perfume was </a:t>
            </a:r>
            <a:r>
              <a:rPr lang="en-AU" sz="2000" dirty="0"/>
              <a:t>not </a:t>
            </a:r>
            <a:r>
              <a:rPr lang="en-AU" sz="2000" dirty="0" smtClean="0"/>
              <a:t>a product </a:t>
            </a:r>
            <a:r>
              <a:rPr lang="en-AU" sz="2000" dirty="0"/>
              <a:t>of Nike International.</a:t>
            </a:r>
          </a:p>
          <a:p>
            <a:pPr marL="0" indent="0">
              <a:buNone/>
            </a:pPr>
            <a:r>
              <a:rPr lang="en-AU" sz="2000" dirty="0" smtClean="0"/>
              <a:t>The court held that:</a:t>
            </a:r>
          </a:p>
          <a:p>
            <a:r>
              <a:rPr lang="en-AU" sz="2000" dirty="0" smtClean="0"/>
              <a:t>The court must assesses </a:t>
            </a:r>
            <a:r>
              <a:rPr lang="en-AU" sz="2000" dirty="0"/>
              <a:t>the reaction of the public at </a:t>
            </a:r>
            <a:r>
              <a:rPr lang="en-AU" sz="2000" dirty="0" smtClean="0"/>
              <a:t>large using “an ordinary person” test</a:t>
            </a:r>
          </a:p>
          <a:p>
            <a:r>
              <a:rPr lang="en-AU" sz="2000" dirty="0" smtClean="0"/>
              <a:t>It can </a:t>
            </a:r>
            <a:r>
              <a:rPr lang="en-AU" sz="2000" dirty="0"/>
              <a:t>ignore fanciful reactions.</a:t>
            </a:r>
          </a:p>
          <a:p>
            <a:r>
              <a:rPr lang="en-AU" sz="2000" dirty="0" smtClean="0"/>
              <a:t>The </a:t>
            </a:r>
            <a:r>
              <a:rPr lang="en-AU" sz="2000" dirty="0"/>
              <a:t>reasonable person should </a:t>
            </a:r>
            <a:r>
              <a:rPr lang="en-AU" sz="2000" dirty="0" smtClean="0"/>
              <a:t>take </a:t>
            </a:r>
            <a:r>
              <a:rPr lang="en-AU" sz="2000" dirty="0"/>
              <a:t>reasonable care (for example, an ordinary consumer would check if pet food marked 'NIKE' is actually Nike or not)</a:t>
            </a:r>
          </a:p>
          <a:p>
            <a:r>
              <a:rPr lang="en-AU" sz="2000" dirty="0" smtClean="0"/>
              <a:t>In </a:t>
            </a:r>
            <a:r>
              <a:rPr lang="en-AU" sz="2000" dirty="0"/>
              <a:t>this instance, the average person would safely assume that the products were marketed by Nike.</a:t>
            </a:r>
          </a:p>
          <a:p>
            <a:r>
              <a:rPr lang="en-AU" sz="2000" dirty="0" smtClean="0"/>
              <a:t>The conduct was </a:t>
            </a:r>
            <a:r>
              <a:rPr lang="en-AU" sz="2000" dirty="0"/>
              <a:t>misleading. </a:t>
            </a:r>
          </a:p>
        </p:txBody>
      </p:sp>
      <p:sp>
        <p:nvSpPr>
          <p:cNvPr id="4" name="Slide Number Placeholder 3"/>
          <p:cNvSpPr>
            <a:spLocks noGrp="1"/>
          </p:cNvSpPr>
          <p:nvPr>
            <p:ph type="sldNum" sz="quarter" idx="12"/>
          </p:nvPr>
        </p:nvSpPr>
        <p:spPr/>
        <p:txBody>
          <a:bodyPr/>
          <a:lstStyle/>
          <a:p>
            <a:fld id="{228855B0-D62E-9E44-B7EF-8E49D31AD382}" type="slidenum">
              <a:rPr lang="en-US" smtClean="0"/>
              <a:t>18</a:t>
            </a:fld>
            <a:endParaRPr lang="en-US" dirty="0"/>
          </a:p>
        </p:txBody>
      </p:sp>
    </p:spTree>
    <p:extLst>
      <p:ext uri="{BB962C8B-B14F-4D97-AF65-F5344CB8AC3E}">
        <p14:creationId xmlns:p14="http://schemas.microsoft.com/office/powerpoint/2010/main" val="83092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Unconscionable Conduct</a:t>
            </a:r>
            <a:endParaRPr lang="en-US" dirty="0"/>
          </a:p>
        </p:txBody>
      </p:sp>
      <p:sp>
        <p:nvSpPr>
          <p:cNvPr id="3" name="Content Placeholder 2"/>
          <p:cNvSpPr>
            <a:spLocks noGrp="1"/>
          </p:cNvSpPr>
          <p:nvPr>
            <p:ph idx="1"/>
          </p:nvPr>
        </p:nvSpPr>
        <p:spPr/>
        <p:txBody>
          <a:bodyPr>
            <a:normAutofit fontScale="92500"/>
          </a:bodyPr>
          <a:lstStyle/>
          <a:p>
            <a:pPr marL="533400" indent="-533400"/>
            <a:r>
              <a:rPr lang="en-AU" dirty="0" smtClean="0"/>
              <a:t>Unconscionable conduct is also prohibited under the ACL: see </a:t>
            </a:r>
            <a:r>
              <a:rPr lang="en-AU" i="1" dirty="0" smtClean="0"/>
              <a:t>ss.20-21 ACL</a:t>
            </a:r>
            <a:endParaRPr lang="en-AU" b="1" i="1" dirty="0"/>
          </a:p>
          <a:p>
            <a:pPr marL="533400" indent="-533400"/>
            <a:r>
              <a:rPr lang="en-AU" dirty="0" smtClean="0"/>
              <a:t>Unconscionable conduct is where a stronger party takes advantage of a weaker party’s special disability or weakness</a:t>
            </a:r>
          </a:p>
          <a:p>
            <a:pPr marL="533400" indent="-533400"/>
            <a:r>
              <a:rPr lang="en-AU" dirty="0" smtClean="0"/>
              <a:t>This could include disabled people, the elderly, and people with a poor grasp of the English language</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19</a:t>
            </a:fld>
            <a:endParaRPr lang="en-US" dirty="0"/>
          </a:p>
        </p:txBody>
      </p:sp>
    </p:spTree>
    <p:extLst>
      <p:ext uri="{BB962C8B-B14F-4D97-AF65-F5344CB8AC3E}">
        <p14:creationId xmlns:p14="http://schemas.microsoft.com/office/powerpoint/2010/main" val="2135350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706" r="23956" b="12097"/>
          <a:stretch/>
        </p:blipFill>
        <p:spPr bwMode="auto">
          <a:xfrm>
            <a:off x="1336133" y="3043888"/>
            <a:ext cx="1946787" cy="271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What does US President                    John F. Kennedy mean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598607" y="3461356"/>
            <a:ext cx="4552616" cy="1580907"/>
          </a:xfrm>
          <a:prstGeom prst="wedgeRoundRectCallout">
            <a:avLst>
              <a:gd name="adj1" fmla="val -60095"/>
              <a:gd name="adj2" fmla="val 20931"/>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If we cannot now end our differences, at least we can help make the world safe for diversity</a:t>
            </a:r>
            <a:endParaRPr lang="en-AU" sz="2400" dirty="0">
              <a:solidFill>
                <a:schemeClr val="tx1"/>
              </a:solidFill>
              <a:latin typeface="Arial Narrow" panose="020B0606020202030204" pitchFamily="34" charset="0"/>
            </a:endParaRPr>
          </a:p>
        </p:txBody>
      </p:sp>
      <p:sp>
        <p:nvSpPr>
          <p:cNvPr id="3" name="AutoShape 2" descr="Image result for john f kenned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Slide Number Placeholder 4"/>
          <p:cNvSpPr>
            <a:spLocks noGrp="1"/>
          </p:cNvSpPr>
          <p:nvPr>
            <p:ph type="sldNum" sz="quarter" idx="12"/>
          </p:nvPr>
        </p:nvSpPr>
        <p:spPr/>
        <p:txBody>
          <a:bodyPr/>
          <a:lstStyle/>
          <a:p>
            <a:fld id="{228855B0-D62E-9E44-B7EF-8E49D31AD382}" type="slidenum">
              <a:rPr lang="en-US" smtClean="0"/>
              <a:t>2</a:t>
            </a:fld>
            <a:endParaRPr lang="en-US" dirty="0"/>
          </a:p>
        </p:txBody>
      </p:sp>
    </p:spTree>
    <p:extLst>
      <p:ext uri="{BB962C8B-B14F-4D97-AF65-F5344CB8AC3E}">
        <p14:creationId xmlns:p14="http://schemas.microsoft.com/office/powerpoint/2010/main" val="2242331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Unfair Practices</a:t>
            </a:r>
            <a:endParaRPr lang="en-US" dirty="0"/>
          </a:p>
        </p:txBody>
      </p:sp>
      <p:sp>
        <p:nvSpPr>
          <p:cNvPr id="3" name="Content Placeholder 2"/>
          <p:cNvSpPr>
            <a:spLocks noGrp="1"/>
          </p:cNvSpPr>
          <p:nvPr>
            <p:ph idx="1"/>
          </p:nvPr>
        </p:nvSpPr>
        <p:spPr/>
        <p:txBody>
          <a:bodyPr>
            <a:normAutofit/>
          </a:bodyPr>
          <a:lstStyle/>
          <a:p>
            <a:pPr marL="355600" indent="0">
              <a:buNone/>
            </a:pPr>
            <a:r>
              <a:rPr lang="en-AU" dirty="0" smtClean="0"/>
              <a:t>Unfair practices are also prohibited under the ACL. This includes false statements about:</a:t>
            </a:r>
            <a:endParaRPr lang="en-AU" b="1" i="1" dirty="0"/>
          </a:p>
          <a:p>
            <a:pPr marL="812800" indent="-457200"/>
            <a:r>
              <a:rPr lang="en-AU" dirty="0" smtClean="0"/>
              <a:t>newness, standard, quality, or grade</a:t>
            </a:r>
            <a:endParaRPr lang="en-AU" i="1" dirty="0" smtClean="0"/>
          </a:p>
          <a:p>
            <a:pPr marL="812800" indent="-457200"/>
            <a:r>
              <a:rPr lang="en-AU" dirty="0" smtClean="0"/>
              <a:t>price, repair facilities, place of origin</a:t>
            </a:r>
            <a:endParaRPr lang="en-AU" i="1" dirty="0" smtClean="0"/>
          </a:p>
          <a:p>
            <a:pPr marL="812800" indent="-457200"/>
            <a:r>
              <a:rPr lang="en-AU" dirty="0" smtClean="0"/>
              <a:t>sponsorship or testimonials</a:t>
            </a:r>
          </a:p>
          <a:p>
            <a:pPr marL="812800" indent="-457200"/>
            <a:r>
              <a:rPr lang="en-AU" dirty="0" smtClean="0"/>
              <a:t>rebates or prizes</a:t>
            </a:r>
          </a:p>
          <a:p>
            <a:pPr marL="355600" indent="0">
              <a:buNone/>
            </a:pPr>
            <a:r>
              <a:rPr lang="en-AU" dirty="0" smtClean="0"/>
              <a:t>:</a:t>
            </a:r>
            <a:r>
              <a:rPr lang="en-AU" dirty="0"/>
              <a:t> </a:t>
            </a:r>
            <a:r>
              <a:rPr lang="en-AU" dirty="0" smtClean="0"/>
              <a:t>see </a:t>
            </a:r>
            <a:r>
              <a:rPr lang="en-AU" i="1" dirty="0"/>
              <a:t>s.29 ACL</a:t>
            </a:r>
            <a:endParaRPr lang="en-AU" i="1" dirty="0" smtClean="0"/>
          </a:p>
          <a:p>
            <a:pPr marL="812800" indent="-457200"/>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20</a:t>
            </a:fld>
            <a:endParaRPr lang="en-US" dirty="0"/>
          </a:p>
        </p:txBody>
      </p:sp>
    </p:spTree>
    <p:extLst>
      <p:ext uri="{BB962C8B-B14F-4D97-AF65-F5344CB8AC3E}">
        <p14:creationId xmlns:p14="http://schemas.microsoft.com/office/powerpoint/2010/main" val="19259228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nobelprize.org/nobel_prizes/economic-sciences/laureates/1976/friedm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132" y="3027285"/>
            <a:ext cx="1946787" cy="272790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What does American economist        Milton Freedman mean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598606" y="3461357"/>
            <a:ext cx="5088193" cy="1593970"/>
          </a:xfrm>
          <a:prstGeom prst="wedgeRoundRectCallout">
            <a:avLst>
              <a:gd name="adj1" fmla="val -59582"/>
              <a:gd name="adj2" fmla="val 11916"/>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The most important single central fact about a free market is that no exchange takes place unless both parties benefit</a:t>
            </a:r>
            <a:endParaRPr lang="en-AU" sz="2400" dirty="0">
              <a:solidFill>
                <a:schemeClr val="tx1"/>
              </a:solidFill>
              <a:latin typeface="Arial Narrow" panose="020B0606020202030204" pitchFamily="34" charset="0"/>
            </a:endParaRPr>
          </a:p>
        </p:txBody>
      </p:sp>
      <p:sp>
        <p:nvSpPr>
          <p:cNvPr id="3" name="AutoShape 2" descr="Image result for john f kenned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Slide Number Placeholder 4"/>
          <p:cNvSpPr>
            <a:spLocks noGrp="1"/>
          </p:cNvSpPr>
          <p:nvPr>
            <p:ph type="sldNum" sz="quarter" idx="12"/>
          </p:nvPr>
        </p:nvSpPr>
        <p:spPr/>
        <p:txBody>
          <a:bodyPr/>
          <a:lstStyle/>
          <a:p>
            <a:fld id="{228855B0-D62E-9E44-B7EF-8E49D31AD382}" type="slidenum">
              <a:rPr lang="en-US" smtClean="0"/>
              <a:t>21</a:t>
            </a:fld>
            <a:endParaRPr lang="en-US" dirty="0"/>
          </a:p>
        </p:txBody>
      </p:sp>
    </p:spTree>
    <p:extLst>
      <p:ext uri="{BB962C8B-B14F-4D97-AF65-F5344CB8AC3E}">
        <p14:creationId xmlns:p14="http://schemas.microsoft.com/office/powerpoint/2010/main" val="1313107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770" y="1600200"/>
            <a:ext cx="7903029" cy="3524061"/>
          </a:xfrm>
        </p:spPr>
        <p:txBody>
          <a:bodyPr>
            <a:noAutofit/>
          </a:bodyPr>
          <a:lstStyle/>
          <a:p>
            <a:pPr marL="0" indent="0">
              <a:buNone/>
            </a:pPr>
            <a:r>
              <a:rPr lang="en-AU" sz="2000" dirty="0" smtClean="0"/>
              <a:t>One day a </a:t>
            </a:r>
            <a:r>
              <a:rPr lang="en-AU" sz="2000" dirty="0"/>
              <a:t>scorpion offers to pay a frog to carry him over a river. The frog is afraid of being stung during the trip, but the scorpion argues that if it stung the frog, both would sink and the scorpion would drown. The frog agrees and begins carrying the scorpion, but midway across the river the scorpion does indeed sting the frog, dooming them both. When the frog asks why the scorpion </a:t>
            </a:r>
            <a:r>
              <a:rPr lang="en-AU" sz="2000" dirty="0" smtClean="0"/>
              <a:t>replies, "This </a:t>
            </a:r>
            <a:r>
              <a:rPr lang="en-AU" sz="2000" dirty="0"/>
              <a:t>is my nature</a:t>
            </a:r>
            <a:r>
              <a:rPr lang="en-AU" sz="2000" dirty="0" smtClean="0"/>
              <a:t>.”</a:t>
            </a:r>
          </a:p>
          <a:p>
            <a:pPr marL="0" indent="0">
              <a:buNone/>
            </a:pPr>
            <a:r>
              <a:rPr lang="en-AU" sz="2000" dirty="0" smtClean="0"/>
              <a:t>Imagine </a:t>
            </a:r>
            <a:r>
              <a:rPr lang="en-AU" sz="2000" dirty="0"/>
              <a:t>the frog represents a consumer and the scorpion </a:t>
            </a:r>
            <a:r>
              <a:rPr lang="en-AU" sz="2000" dirty="0" smtClean="0"/>
              <a:t>represents </a:t>
            </a:r>
            <a:r>
              <a:rPr lang="en-AU" sz="2000" dirty="0"/>
              <a:t>a seller of poor quality goods. </a:t>
            </a:r>
            <a:endParaRPr lang="en-AU" sz="2000" dirty="0" smtClean="0"/>
          </a:p>
          <a:p>
            <a:pPr marL="0" indent="0">
              <a:buNone/>
            </a:pPr>
            <a:r>
              <a:rPr lang="en-AU" sz="2000" b="1" dirty="0" smtClean="0"/>
              <a:t>In </a:t>
            </a:r>
            <a:r>
              <a:rPr lang="en-AU" sz="2000" b="1" dirty="0"/>
              <a:t>groups, come up with at least two ideas that could help prevent the scorpion from ‘stinging’ or ripping off the frog.</a:t>
            </a:r>
            <a:endParaRPr lang="en-US" sz="2400" b="1" dirty="0" smtClean="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87" y="5124261"/>
            <a:ext cx="3082200" cy="1733739"/>
          </a:xfrm>
          <a:prstGeom prst="rect">
            <a:avLst/>
          </a:prstGeom>
        </p:spPr>
      </p:pic>
      <p:sp>
        <p:nvSpPr>
          <p:cNvPr id="5" name="Slide Number Placeholder 4"/>
          <p:cNvSpPr>
            <a:spLocks noGrp="1"/>
          </p:cNvSpPr>
          <p:nvPr>
            <p:ph type="sldNum" sz="quarter" idx="12"/>
          </p:nvPr>
        </p:nvSpPr>
        <p:spPr/>
        <p:txBody>
          <a:bodyPr/>
          <a:lstStyle/>
          <a:p>
            <a:fld id="{228855B0-D62E-9E44-B7EF-8E49D31AD382}" type="slidenum">
              <a:rPr lang="en-US" smtClean="0"/>
              <a:t>22</a:t>
            </a:fld>
            <a:endParaRPr lang="en-US" dirty="0"/>
          </a:p>
        </p:txBody>
      </p:sp>
    </p:spTree>
    <p:extLst>
      <p:ext uri="{BB962C8B-B14F-4D97-AF65-F5344CB8AC3E}">
        <p14:creationId xmlns:p14="http://schemas.microsoft.com/office/powerpoint/2010/main" val="8447992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Statutory Guarantees</a:t>
            </a:r>
            <a:endParaRPr lang="en-US" dirty="0"/>
          </a:p>
        </p:txBody>
      </p:sp>
      <p:sp>
        <p:nvSpPr>
          <p:cNvPr id="3" name="Content Placeholder 2"/>
          <p:cNvSpPr>
            <a:spLocks noGrp="1"/>
          </p:cNvSpPr>
          <p:nvPr>
            <p:ph idx="1"/>
          </p:nvPr>
        </p:nvSpPr>
        <p:spPr/>
        <p:txBody>
          <a:bodyPr>
            <a:normAutofit/>
          </a:bodyPr>
          <a:lstStyle/>
          <a:p>
            <a:pPr marL="812800" indent="-449263"/>
            <a:r>
              <a:rPr lang="en-AU" dirty="0" smtClean="0"/>
              <a:t>A regulation-free market increases the chances that consumers do not get what they pay for</a:t>
            </a:r>
          </a:p>
          <a:p>
            <a:pPr marL="812800" indent="-449263"/>
            <a:r>
              <a:rPr lang="en-AU" b="1" i="1" dirty="0" smtClean="0"/>
              <a:t>Statutory </a:t>
            </a:r>
            <a:r>
              <a:rPr lang="en-AU" b="1" i="1" dirty="0"/>
              <a:t>guarantees </a:t>
            </a:r>
            <a:r>
              <a:rPr lang="en-AU" dirty="0"/>
              <a:t>are a specific kind of consumer protection that help to ensure consumers get what they pay </a:t>
            </a:r>
            <a:r>
              <a:rPr lang="en-AU" dirty="0" smtClean="0"/>
              <a:t>for</a:t>
            </a:r>
          </a:p>
          <a:p>
            <a:pPr marL="812800" indent="-449263"/>
            <a:r>
              <a:rPr lang="en-AU" sz="3200" b="1" i="1" dirty="0" smtClean="0"/>
              <a:t>Statutory guarantees </a:t>
            </a:r>
            <a:r>
              <a:rPr lang="en-AU" sz="3200" dirty="0" smtClean="0"/>
              <a:t>cannot be excluded by agreement</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23</a:t>
            </a:fld>
            <a:endParaRPr lang="en-US" dirty="0"/>
          </a:p>
        </p:txBody>
      </p:sp>
    </p:spTree>
    <p:extLst>
      <p:ext uri="{BB962C8B-B14F-4D97-AF65-F5344CB8AC3E}">
        <p14:creationId xmlns:p14="http://schemas.microsoft.com/office/powerpoint/2010/main" val="266045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Statutory Guarantees</a:t>
            </a:r>
            <a:endParaRPr lang="en-US" dirty="0"/>
          </a:p>
        </p:txBody>
      </p:sp>
      <p:sp>
        <p:nvSpPr>
          <p:cNvPr id="3" name="Content Placeholder 2"/>
          <p:cNvSpPr>
            <a:spLocks noGrp="1"/>
          </p:cNvSpPr>
          <p:nvPr>
            <p:ph idx="1"/>
          </p:nvPr>
        </p:nvSpPr>
        <p:spPr/>
        <p:txBody>
          <a:bodyPr>
            <a:normAutofit fontScale="92500"/>
          </a:bodyPr>
          <a:lstStyle/>
          <a:p>
            <a:pPr marL="363537" indent="0">
              <a:buNone/>
            </a:pPr>
            <a:r>
              <a:rPr lang="en-AU" b="1" i="1" dirty="0" smtClean="0"/>
              <a:t>Statutory </a:t>
            </a:r>
            <a:r>
              <a:rPr lang="en-AU" b="1" i="1" dirty="0"/>
              <a:t>guarantees </a:t>
            </a:r>
            <a:r>
              <a:rPr lang="en-AU" dirty="0" smtClean="0"/>
              <a:t>for goods include:</a:t>
            </a:r>
          </a:p>
          <a:p>
            <a:pPr marL="812800" indent="-449263"/>
            <a:r>
              <a:rPr lang="en-AU" dirty="0" smtClean="0"/>
              <a:t>suppliers title, undisturbed possession, freedom from undisclosed securities: see </a:t>
            </a:r>
            <a:r>
              <a:rPr lang="en-AU" i="1" dirty="0" smtClean="0"/>
              <a:t>ss.51-53 ACL</a:t>
            </a:r>
          </a:p>
          <a:p>
            <a:pPr marL="812800" indent="-449263"/>
            <a:r>
              <a:rPr lang="en-AU" dirty="0" smtClean="0"/>
              <a:t>acceptable quality, fitness for any disclosed purpose, correspondence with description or sample: see </a:t>
            </a:r>
            <a:r>
              <a:rPr lang="en-AU" i="1" dirty="0" smtClean="0"/>
              <a:t>s.54-57 ACL</a:t>
            </a:r>
          </a:p>
          <a:p>
            <a:pPr marL="812800" indent="-449263"/>
            <a:r>
              <a:rPr lang="en-AU" sz="3200" dirty="0" smtClean="0"/>
              <a:t>reasonable availability of repair and parts: see </a:t>
            </a:r>
            <a:r>
              <a:rPr lang="en-AU" sz="3200" i="1" dirty="0" smtClean="0"/>
              <a:t>s.58 ACL</a:t>
            </a:r>
            <a:endParaRPr lang="en-AU" sz="32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t>24</a:t>
            </a:fld>
            <a:endParaRPr lang="en-US" dirty="0"/>
          </a:p>
        </p:txBody>
      </p:sp>
    </p:spTree>
    <p:extLst>
      <p:ext uri="{BB962C8B-B14F-4D97-AF65-F5344CB8AC3E}">
        <p14:creationId xmlns:p14="http://schemas.microsoft.com/office/powerpoint/2010/main" val="39005623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Statutory Guarantees</a:t>
            </a:r>
            <a:endParaRPr lang="en-US" dirty="0"/>
          </a:p>
        </p:txBody>
      </p:sp>
      <p:sp>
        <p:nvSpPr>
          <p:cNvPr id="3" name="Content Placeholder 2"/>
          <p:cNvSpPr>
            <a:spLocks noGrp="1"/>
          </p:cNvSpPr>
          <p:nvPr>
            <p:ph idx="1"/>
          </p:nvPr>
        </p:nvSpPr>
        <p:spPr/>
        <p:txBody>
          <a:bodyPr>
            <a:normAutofit fontScale="92500"/>
          </a:bodyPr>
          <a:lstStyle/>
          <a:p>
            <a:pPr marL="363537" indent="0">
              <a:buNone/>
            </a:pPr>
            <a:r>
              <a:rPr lang="en-AU" b="1" i="1" dirty="0" smtClean="0"/>
              <a:t>Statutory </a:t>
            </a:r>
            <a:r>
              <a:rPr lang="en-AU" b="1" i="1" dirty="0"/>
              <a:t>guarantees </a:t>
            </a:r>
            <a:r>
              <a:rPr lang="en-AU" dirty="0" smtClean="0"/>
              <a:t>for services include:</a:t>
            </a:r>
          </a:p>
          <a:p>
            <a:pPr marL="812800" indent="-449263"/>
            <a:r>
              <a:rPr lang="en-AU" dirty="0" smtClean="0"/>
              <a:t>supply with due care and skill: </a:t>
            </a:r>
          </a:p>
          <a:p>
            <a:pPr marL="812800" indent="-450850">
              <a:buNone/>
            </a:pPr>
            <a:r>
              <a:rPr lang="en-AU" dirty="0"/>
              <a:t>	</a:t>
            </a:r>
            <a:r>
              <a:rPr lang="en-AU" dirty="0" smtClean="0"/>
              <a:t>see </a:t>
            </a:r>
            <a:r>
              <a:rPr lang="en-AU" i="1" dirty="0" smtClean="0"/>
              <a:t>s.60 ACL</a:t>
            </a:r>
          </a:p>
          <a:p>
            <a:pPr marL="812800" indent="-449263"/>
            <a:r>
              <a:rPr lang="en-AU" dirty="0" smtClean="0"/>
              <a:t>materials supplied with the service will be fit for required purpose: </a:t>
            </a:r>
          </a:p>
          <a:p>
            <a:pPr marL="812800" indent="-450850">
              <a:buNone/>
            </a:pPr>
            <a:r>
              <a:rPr lang="en-AU" dirty="0"/>
              <a:t>	</a:t>
            </a:r>
            <a:r>
              <a:rPr lang="en-AU" dirty="0" smtClean="0"/>
              <a:t>see </a:t>
            </a:r>
            <a:r>
              <a:rPr lang="en-AU" i="1" dirty="0" smtClean="0"/>
              <a:t>s.61 ACL</a:t>
            </a:r>
          </a:p>
          <a:p>
            <a:pPr marL="812800" indent="-449263"/>
            <a:r>
              <a:rPr lang="en-AU" dirty="0" smtClean="0"/>
              <a:t>supply within a reasonable time: </a:t>
            </a:r>
          </a:p>
          <a:p>
            <a:pPr marL="812800" indent="-450850">
              <a:buNone/>
            </a:pPr>
            <a:r>
              <a:rPr lang="en-AU" dirty="0"/>
              <a:t>	</a:t>
            </a:r>
            <a:r>
              <a:rPr lang="en-AU" dirty="0" smtClean="0"/>
              <a:t>see </a:t>
            </a:r>
            <a:r>
              <a:rPr lang="en-AU" i="1" dirty="0" smtClean="0"/>
              <a:t>s.62 ACL</a:t>
            </a:r>
            <a:endParaRPr lang="en-AU" sz="32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t>25</a:t>
            </a:fld>
            <a:endParaRPr lang="en-US" dirty="0"/>
          </a:p>
        </p:txBody>
      </p:sp>
    </p:spTree>
    <p:extLst>
      <p:ext uri="{BB962C8B-B14F-4D97-AF65-F5344CB8AC3E}">
        <p14:creationId xmlns:p14="http://schemas.microsoft.com/office/powerpoint/2010/main" val="1398871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65113" algn="l"/>
            <a:r>
              <a:rPr lang="en-US" dirty="0" smtClean="0"/>
              <a:t>Seinfeld on Safety Regulation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AutoShape 2" descr="Image result for abraham lincol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5" name="Jerry Seinfeld - Helme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36890" y="1357834"/>
            <a:ext cx="6586310" cy="4612980"/>
          </a:xfrm>
          <a:prstGeom prst="rect">
            <a:avLst/>
          </a:prstGeom>
        </p:spPr>
      </p:pic>
      <p:sp>
        <p:nvSpPr>
          <p:cNvPr id="3" name="Slide Number Placeholder 2"/>
          <p:cNvSpPr>
            <a:spLocks noGrp="1"/>
          </p:cNvSpPr>
          <p:nvPr>
            <p:ph type="sldNum" sz="quarter" idx="12"/>
          </p:nvPr>
        </p:nvSpPr>
        <p:spPr/>
        <p:txBody>
          <a:bodyPr/>
          <a:lstStyle/>
          <a:p>
            <a:fld id="{228855B0-D62E-9E44-B7EF-8E49D31AD382}" type="slidenum">
              <a:rPr lang="en-US" smtClean="0"/>
              <a:t>26</a:t>
            </a:fld>
            <a:endParaRPr lang="en-US" dirty="0"/>
          </a:p>
        </p:txBody>
      </p:sp>
    </p:spTree>
    <p:extLst>
      <p:ext uri="{BB962C8B-B14F-4D97-AF65-F5344CB8AC3E}">
        <p14:creationId xmlns:p14="http://schemas.microsoft.com/office/powerpoint/2010/main" val="107216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ernie sanders"/>
          <p:cNvPicPr>
            <a:picLocks noChangeAspect="1" noChangeArrowheads="1"/>
          </p:cNvPicPr>
          <p:nvPr/>
        </p:nvPicPr>
        <p:blipFill rotWithShape="1">
          <a:blip r:embed="rId3">
            <a:extLst>
              <a:ext uri="{28A0092B-C50C-407E-A947-70E740481C1C}">
                <a14:useLocalDpi xmlns:a14="http://schemas.microsoft.com/office/drawing/2010/main" val="0"/>
              </a:ext>
            </a:extLst>
          </a:blip>
          <a:srcRect l="14895" r="38705" b="3294"/>
          <a:stretch/>
        </p:blipFill>
        <p:spPr bwMode="auto">
          <a:xfrm>
            <a:off x="1336133" y="3050268"/>
            <a:ext cx="1946787" cy="270492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Do you agree with American politician Bernie Sanders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598608" y="3670362"/>
            <a:ext cx="3860284" cy="1241273"/>
          </a:xfrm>
          <a:prstGeom prst="wedgeRoundRectCallout">
            <a:avLst>
              <a:gd name="adj1" fmla="val -62069"/>
              <a:gd name="adj2" fmla="val 24000"/>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It’s time to tax and regulate marijuana like alcohol</a:t>
            </a:r>
            <a:endParaRPr lang="en-AU" sz="2400" dirty="0">
              <a:solidFill>
                <a:schemeClr val="tx1"/>
              </a:solidFill>
              <a:latin typeface="Arial Narrow" panose="020B0606020202030204" pitchFamily="34" charset="0"/>
            </a:endParaRPr>
          </a:p>
        </p:txBody>
      </p:sp>
      <p:sp>
        <p:nvSpPr>
          <p:cNvPr id="3" name="AutoShape 2" descr="Image result for john f kenned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Slide Number Placeholder 4"/>
          <p:cNvSpPr>
            <a:spLocks noGrp="1"/>
          </p:cNvSpPr>
          <p:nvPr>
            <p:ph type="sldNum" sz="quarter" idx="12"/>
          </p:nvPr>
        </p:nvSpPr>
        <p:spPr/>
        <p:txBody>
          <a:bodyPr/>
          <a:lstStyle/>
          <a:p>
            <a:fld id="{228855B0-D62E-9E44-B7EF-8E49D31AD382}" type="slidenum">
              <a:rPr lang="en-US" smtClean="0"/>
              <a:t>27</a:t>
            </a:fld>
            <a:endParaRPr lang="en-US" dirty="0"/>
          </a:p>
        </p:txBody>
      </p:sp>
    </p:spTree>
    <p:extLst>
      <p:ext uri="{BB962C8B-B14F-4D97-AF65-F5344CB8AC3E}">
        <p14:creationId xmlns:p14="http://schemas.microsoft.com/office/powerpoint/2010/main" val="36042784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957" y="1993900"/>
            <a:ext cx="7931224" cy="2658226"/>
          </a:xfrm>
        </p:spPr>
        <p:txBody>
          <a:bodyPr>
            <a:noAutofit/>
          </a:bodyPr>
          <a:lstStyle/>
          <a:p>
            <a:pPr marL="0" indent="0">
              <a:buNone/>
            </a:pPr>
            <a:r>
              <a:rPr lang="en-AU" sz="1800" dirty="0"/>
              <a:t>Research by the National Industrial Chemicals Notification and Assessment Scheme (NICNAS) into children's plastic products containing more than 1 per cent of the chemical diethylhexyl phthalate (DEHP) shows a risk of reproductive toxicity to children.</a:t>
            </a:r>
          </a:p>
          <a:p>
            <a:pPr marL="0" indent="0">
              <a:buNone/>
            </a:pPr>
            <a:r>
              <a:rPr lang="en-AU" sz="1800" dirty="0"/>
              <a:t>Children’s plastic products containing more than 1 percent DEHP currently available for sale include dummies, rattles, and bath toys. All of these products are imported from overseas and manufactured in Australia for retail sale. Thousands of these products are currently available in stores all across the country.</a:t>
            </a:r>
          </a:p>
          <a:p>
            <a:pPr marL="0" indent="0">
              <a:buNone/>
            </a:pPr>
            <a:r>
              <a:rPr lang="en-AU" sz="1800" dirty="0"/>
              <a:t>The ACCC seeks your advice.</a:t>
            </a:r>
          </a:p>
          <a:p>
            <a:pPr marL="711200" indent="-711200">
              <a:spcBef>
                <a:spcPts val="0"/>
              </a:spcBef>
              <a:buNone/>
            </a:pPr>
            <a:endParaRPr lang="en-AU" sz="1800" dirty="0"/>
          </a:p>
        </p:txBody>
      </p:sp>
      <p:sp>
        <p:nvSpPr>
          <p:cNvPr id="10" name="Content Placeholder 2"/>
          <p:cNvSpPr txBox="1">
            <a:spLocks/>
          </p:cNvSpPr>
          <p:nvPr/>
        </p:nvSpPr>
        <p:spPr>
          <a:xfrm>
            <a:off x="749408" y="4996105"/>
            <a:ext cx="7931224" cy="98377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AU" sz="1800" b="1" dirty="0"/>
              <a:t>In groups, prepare a strategy for the ACCC to take action to protect consumers against the hazards of DEHP.</a:t>
            </a:r>
            <a:endParaRPr lang="en-US" sz="1800" b="1" dirty="0"/>
          </a:p>
          <a:p>
            <a:pPr marL="0" indent="0">
              <a:spcBef>
                <a:spcPts val="0"/>
              </a:spcBef>
              <a:buNone/>
            </a:pPr>
            <a:endParaRPr lang="en-US" sz="1800" b="1"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Content Placeholder 2"/>
          <p:cNvSpPr txBox="1">
            <a:spLocks/>
          </p:cNvSpPr>
          <p:nvPr/>
        </p:nvSpPr>
        <p:spPr>
          <a:xfrm>
            <a:off x="755576" y="1345068"/>
            <a:ext cx="7931224" cy="8019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1800" dirty="0" smtClean="0"/>
              <a:t>The Australian Competition &amp; Consumer Commission (ACCC) has received an alarming report … </a:t>
            </a:r>
            <a:endParaRPr lang="en-US" sz="1800" dirty="0" smtClean="0"/>
          </a:p>
        </p:txBody>
      </p:sp>
      <p:sp>
        <p:nvSpPr>
          <p:cNvPr id="6" name="Slide Number Placeholder 5"/>
          <p:cNvSpPr>
            <a:spLocks noGrp="1"/>
          </p:cNvSpPr>
          <p:nvPr>
            <p:ph type="sldNum" sz="quarter" idx="12"/>
          </p:nvPr>
        </p:nvSpPr>
        <p:spPr/>
        <p:txBody>
          <a:bodyPr/>
          <a:lstStyle/>
          <a:p>
            <a:fld id="{228855B0-D62E-9E44-B7EF-8E49D31AD382}" type="slidenum">
              <a:rPr lang="en-US" smtClean="0"/>
              <a:t>28</a:t>
            </a:fld>
            <a:endParaRPr lang="en-US" dirty="0"/>
          </a:p>
        </p:txBody>
      </p:sp>
    </p:spTree>
    <p:extLst>
      <p:ext uri="{BB962C8B-B14F-4D97-AF65-F5344CB8AC3E}">
        <p14:creationId xmlns:p14="http://schemas.microsoft.com/office/powerpoint/2010/main" val="40627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Consumer Safety</a:t>
            </a:r>
            <a:endParaRPr lang="en-US" dirty="0"/>
          </a:p>
        </p:txBody>
      </p:sp>
      <p:sp>
        <p:nvSpPr>
          <p:cNvPr id="3" name="Content Placeholder 2"/>
          <p:cNvSpPr>
            <a:spLocks noGrp="1"/>
          </p:cNvSpPr>
          <p:nvPr>
            <p:ph idx="1"/>
          </p:nvPr>
        </p:nvSpPr>
        <p:spPr/>
        <p:txBody>
          <a:bodyPr>
            <a:normAutofit fontScale="92500" lnSpcReduction="20000"/>
          </a:bodyPr>
          <a:lstStyle/>
          <a:p>
            <a:pPr marL="442913" indent="-442913"/>
            <a:r>
              <a:rPr lang="en-AU" dirty="0" smtClean="0"/>
              <a:t>Some political philosophies such as libertarianism emphasise individual autonomy, freedom of choice, and the primacy of individual judgement</a:t>
            </a:r>
          </a:p>
          <a:p>
            <a:pPr marL="442913" indent="-442913"/>
            <a:r>
              <a:rPr lang="en-AU" dirty="0" smtClean="0"/>
              <a:t>Individual judgement may however offer insufficient protection against unsafe products</a:t>
            </a:r>
          </a:p>
          <a:p>
            <a:pPr marL="442913" indent="-442913"/>
            <a:r>
              <a:rPr lang="en-AU" dirty="0" smtClean="0"/>
              <a:t>Bans, standards, and recalls are all methods used to ensure consumers are protected from unsafe products: </a:t>
            </a:r>
          </a:p>
          <a:p>
            <a:pPr marL="442913" indent="-442913">
              <a:buNone/>
            </a:pPr>
            <a:r>
              <a:rPr lang="en-AU" dirty="0"/>
              <a:t>	</a:t>
            </a:r>
            <a:r>
              <a:rPr lang="en-AU" dirty="0" smtClean="0"/>
              <a:t>see </a:t>
            </a:r>
            <a:r>
              <a:rPr lang="en-AU" i="1" dirty="0" smtClean="0"/>
              <a:t>Pt 3-3 ACL</a:t>
            </a:r>
            <a:endParaRPr lang="en-AU" sz="32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t>29</a:t>
            </a:fld>
            <a:endParaRPr lang="en-US" dirty="0"/>
          </a:p>
        </p:txBody>
      </p:sp>
    </p:spTree>
    <p:extLst>
      <p:ext uri="{BB962C8B-B14F-4D97-AF65-F5344CB8AC3E}">
        <p14:creationId xmlns:p14="http://schemas.microsoft.com/office/powerpoint/2010/main" val="1243578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49408" y="5153944"/>
            <a:ext cx="7931224" cy="10598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1800" b="1" dirty="0"/>
              <a:t>In groups, devise a strategy to address gender inequality for each issue.</a:t>
            </a:r>
            <a:endParaRPr lang="en-US" sz="1800" b="1" dirty="0"/>
          </a:p>
        </p:txBody>
      </p:sp>
      <p:sp>
        <p:nvSpPr>
          <p:cNvPr id="3" name="Content Placeholder 2"/>
          <p:cNvSpPr>
            <a:spLocks noGrp="1"/>
          </p:cNvSpPr>
          <p:nvPr>
            <p:ph idx="1"/>
          </p:nvPr>
        </p:nvSpPr>
        <p:spPr>
          <a:xfrm>
            <a:off x="741957" y="2248580"/>
            <a:ext cx="7931224" cy="2906100"/>
          </a:xfrm>
        </p:spPr>
        <p:txBody>
          <a:bodyPr>
            <a:noAutofit/>
          </a:bodyPr>
          <a:lstStyle/>
          <a:p>
            <a:pPr marL="0" indent="0">
              <a:buNone/>
            </a:pPr>
            <a:r>
              <a:rPr lang="en-AU" sz="1800" dirty="0"/>
              <a:t>According to the survey results:</a:t>
            </a:r>
          </a:p>
          <a:p>
            <a:pPr marL="533400" indent="-355600" fontAlgn="base"/>
            <a:r>
              <a:rPr lang="en-AU" sz="1800" dirty="0"/>
              <a:t>many women performing the same work as men are receiving lower pay;</a:t>
            </a:r>
          </a:p>
          <a:p>
            <a:pPr marL="533400" indent="-355600" fontAlgn="base"/>
            <a:r>
              <a:rPr lang="en-AU" sz="1800" dirty="0"/>
              <a:t>most </a:t>
            </a:r>
            <a:r>
              <a:rPr lang="en-AU" sz="1800" dirty="0" smtClean="0"/>
              <a:t>workplaces </a:t>
            </a:r>
            <a:r>
              <a:rPr lang="en-AU" sz="1800" dirty="0"/>
              <a:t>have a ‘glass ceiling’ for women, that is, they cannot be promoted to senior positions;</a:t>
            </a:r>
          </a:p>
          <a:p>
            <a:pPr marL="533400" indent="-355600" fontAlgn="base"/>
            <a:r>
              <a:rPr lang="en-AU" sz="1800" dirty="0"/>
              <a:t>some industries do not provide full and genuine access to women;</a:t>
            </a:r>
          </a:p>
          <a:p>
            <a:pPr marL="533400" indent="-355600" fontAlgn="base"/>
            <a:r>
              <a:rPr lang="en-AU" sz="1800" dirty="0"/>
              <a:t>discrimination against women in the workplace in relation to family and caring responsibilities is still widespread</a:t>
            </a:r>
            <a:r>
              <a:rPr lang="en-AU" sz="1800" dirty="0" smtClean="0"/>
              <a:t>.</a:t>
            </a:r>
          </a:p>
          <a:p>
            <a:pPr marL="3175" indent="0" fontAlgn="base">
              <a:buNone/>
            </a:pPr>
            <a:r>
              <a:rPr lang="en-AU" sz="1800" dirty="0" smtClean="0"/>
              <a:t>The Workplace Gender Equality Agency seeks your advice. </a:t>
            </a:r>
          </a:p>
          <a:p>
            <a:pPr marL="0" indent="0">
              <a:buNone/>
            </a:pPr>
            <a:endParaRPr lang="en-AU" sz="1800"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Content Placeholder 2"/>
          <p:cNvSpPr txBox="1">
            <a:spLocks/>
          </p:cNvSpPr>
          <p:nvPr/>
        </p:nvSpPr>
        <p:spPr>
          <a:xfrm>
            <a:off x="755576" y="1345068"/>
            <a:ext cx="7931224" cy="80191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1800" dirty="0"/>
              <a:t>The Workplace Gender Equality Agency, a government agency that promotes gender equality in the workplace, is troubled by the findings of a recent </a:t>
            </a:r>
            <a:r>
              <a:rPr lang="en-AU" sz="1800" dirty="0" smtClean="0"/>
              <a:t>survey …</a:t>
            </a:r>
            <a:endParaRPr lang="en-US" sz="1800" dirty="0" smtClean="0"/>
          </a:p>
        </p:txBody>
      </p:sp>
      <p:sp>
        <p:nvSpPr>
          <p:cNvPr id="6" name="Slide Number Placeholder 5"/>
          <p:cNvSpPr>
            <a:spLocks noGrp="1"/>
          </p:cNvSpPr>
          <p:nvPr>
            <p:ph type="sldNum" sz="quarter" idx="12"/>
          </p:nvPr>
        </p:nvSpPr>
        <p:spPr/>
        <p:txBody>
          <a:bodyPr/>
          <a:lstStyle/>
          <a:p>
            <a:fld id="{228855B0-D62E-9E44-B7EF-8E49D31AD382}" type="slidenum">
              <a:rPr lang="en-US" smtClean="0"/>
              <a:t>3</a:t>
            </a:fld>
            <a:endParaRPr lang="en-US" dirty="0"/>
          </a:p>
        </p:txBody>
      </p:sp>
    </p:spTree>
    <p:extLst>
      <p:ext uri="{BB962C8B-B14F-4D97-AF65-F5344CB8AC3E}">
        <p14:creationId xmlns:p14="http://schemas.microsoft.com/office/powerpoint/2010/main" val="4131853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Product Ban</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178" t="21246" r="29722" b="17841"/>
          <a:stretch/>
        </p:blipFill>
        <p:spPr bwMode="auto">
          <a:xfrm>
            <a:off x="355599" y="1359579"/>
            <a:ext cx="6262914" cy="5094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462" y="1975357"/>
            <a:ext cx="2690337" cy="2262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228855B0-D62E-9E44-B7EF-8E49D31AD382}" type="slidenum">
              <a:rPr lang="en-US" smtClean="0"/>
              <a:t>30</a:t>
            </a:fld>
            <a:endParaRPr lang="en-US" dirty="0"/>
          </a:p>
        </p:txBody>
      </p:sp>
    </p:spTree>
    <p:extLst>
      <p:ext uri="{BB962C8B-B14F-4D97-AF65-F5344CB8AC3E}">
        <p14:creationId xmlns:p14="http://schemas.microsoft.com/office/powerpoint/2010/main" val="39231187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Investigation</a:t>
            </a:r>
            <a:endParaRPr lang="en-US" dirty="0"/>
          </a:p>
        </p:txBody>
      </p:sp>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44" t="17083" r="35930" b="28827"/>
          <a:stretch/>
        </p:blipFill>
        <p:spPr bwMode="auto">
          <a:xfrm>
            <a:off x="280391" y="1525445"/>
            <a:ext cx="8637017" cy="4614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3658" y="1262741"/>
            <a:ext cx="8091714" cy="369332"/>
          </a:xfrm>
          <a:prstGeom prst="rect">
            <a:avLst/>
          </a:prstGeom>
          <a:noFill/>
        </p:spPr>
        <p:txBody>
          <a:bodyPr wrap="square" rtlCol="0">
            <a:spAutoFit/>
          </a:bodyPr>
          <a:lstStyle/>
          <a:p>
            <a:r>
              <a:rPr lang="en-AU" b="1" dirty="0" smtClean="0"/>
              <a:t>Sydney company investigated for supplying dangerous spas</a:t>
            </a:r>
            <a:endParaRPr lang="en-AU" b="1" dirty="0"/>
          </a:p>
        </p:txBody>
      </p:sp>
      <p:sp>
        <p:nvSpPr>
          <p:cNvPr id="5" name="Slide Number Placeholder 4"/>
          <p:cNvSpPr>
            <a:spLocks noGrp="1"/>
          </p:cNvSpPr>
          <p:nvPr>
            <p:ph type="sldNum" sz="quarter" idx="12"/>
          </p:nvPr>
        </p:nvSpPr>
        <p:spPr/>
        <p:txBody>
          <a:bodyPr/>
          <a:lstStyle/>
          <a:p>
            <a:fld id="{228855B0-D62E-9E44-B7EF-8E49D31AD382}" type="slidenum">
              <a:rPr lang="en-US" smtClean="0"/>
              <a:t>31</a:t>
            </a:fld>
            <a:endParaRPr lang="en-US" dirty="0"/>
          </a:p>
        </p:txBody>
      </p:sp>
    </p:spTree>
    <p:extLst>
      <p:ext uri="{BB962C8B-B14F-4D97-AF65-F5344CB8AC3E}">
        <p14:creationId xmlns:p14="http://schemas.microsoft.com/office/powerpoint/2010/main" val="1150905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Consumer Safety</a:t>
            </a:r>
            <a:endParaRPr lang="en-US" dirty="0"/>
          </a:p>
        </p:txBody>
      </p:sp>
      <p:sp>
        <p:nvSpPr>
          <p:cNvPr id="3" name="Content Placeholder 2"/>
          <p:cNvSpPr>
            <a:spLocks noGrp="1"/>
          </p:cNvSpPr>
          <p:nvPr>
            <p:ph idx="1"/>
          </p:nvPr>
        </p:nvSpPr>
        <p:spPr/>
        <p:txBody>
          <a:bodyPr>
            <a:normAutofit fontScale="92500"/>
          </a:bodyPr>
          <a:lstStyle/>
          <a:p>
            <a:pPr marL="533400" indent="-533400"/>
            <a:r>
              <a:rPr lang="en-AU" dirty="0" smtClean="0"/>
              <a:t>Manufacturers must compensate consumers for injury or loss caused by goods with a safety defect: see </a:t>
            </a:r>
            <a:r>
              <a:rPr lang="en-AU" i="1" dirty="0" smtClean="0"/>
              <a:t>s.138 ACL</a:t>
            </a:r>
          </a:p>
          <a:p>
            <a:pPr marL="533400" indent="-533400"/>
            <a:r>
              <a:rPr lang="en-AU" dirty="0" smtClean="0"/>
              <a:t>Some goods must include specific information about the nature of the good and any potential risks: see </a:t>
            </a:r>
            <a:r>
              <a:rPr lang="en-AU" i="1" dirty="0" smtClean="0"/>
              <a:t>s.134 ACL</a:t>
            </a:r>
          </a:p>
          <a:p>
            <a:pPr marL="533400" indent="-533400"/>
            <a:r>
              <a:rPr lang="en-AU" dirty="0" smtClean="0"/>
              <a:t>Cigarette packaging must include warnings about the health risks of smoking</a:t>
            </a:r>
          </a:p>
        </p:txBody>
      </p:sp>
      <p:sp>
        <p:nvSpPr>
          <p:cNvPr id="4" name="Slide Number Placeholder 3"/>
          <p:cNvSpPr>
            <a:spLocks noGrp="1"/>
          </p:cNvSpPr>
          <p:nvPr>
            <p:ph type="sldNum" sz="quarter" idx="12"/>
          </p:nvPr>
        </p:nvSpPr>
        <p:spPr/>
        <p:txBody>
          <a:bodyPr/>
          <a:lstStyle/>
          <a:p>
            <a:fld id="{228855B0-D62E-9E44-B7EF-8E49D31AD382}" type="slidenum">
              <a:rPr lang="en-US" smtClean="0"/>
              <a:t>32</a:t>
            </a:fld>
            <a:endParaRPr lang="en-US" dirty="0"/>
          </a:p>
        </p:txBody>
      </p:sp>
    </p:spTree>
    <p:extLst>
      <p:ext uri="{BB962C8B-B14F-4D97-AF65-F5344CB8AC3E}">
        <p14:creationId xmlns:p14="http://schemas.microsoft.com/office/powerpoint/2010/main" val="2664185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Remedies</a:t>
            </a:r>
            <a:endParaRPr lang="en-US" dirty="0"/>
          </a:p>
        </p:txBody>
      </p:sp>
      <p:sp>
        <p:nvSpPr>
          <p:cNvPr id="3" name="Content Placeholder 2"/>
          <p:cNvSpPr>
            <a:spLocks noGrp="1"/>
          </p:cNvSpPr>
          <p:nvPr>
            <p:ph idx="1"/>
          </p:nvPr>
        </p:nvSpPr>
        <p:spPr/>
        <p:txBody>
          <a:bodyPr>
            <a:normAutofit fontScale="92500" lnSpcReduction="20000"/>
          </a:bodyPr>
          <a:lstStyle/>
          <a:p>
            <a:pPr marL="363537" indent="0">
              <a:buNone/>
            </a:pPr>
            <a:r>
              <a:rPr lang="en-AU" dirty="0" smtClean="0"/>
              <a:t>Remedies for breach of the ACL may include: </a:t>
            </a:r>
          </a:p>
          <a:p>
            <a:pPr marL="812800" indent="-449263"/>
            <a:r>
              <a:rPr lang="en-AU" dirty="0" smtClean="0"/>
              <a:t>court enforceable undertakings: </a:t>
            </a:r>
          </a:p>
          <a:p>
            <a:pPr marL="812800" indent="-450850">
              <a:buNone/>
            </a:pPr>
            <a:r>
              <a:rPr lang="en-AU" dirty="0"/>
              <a:t>	</a:t>
            </a:r>
            <a:r>
              <a:rPr lang="en-AU" dirty="0" smtClean="0"/>
              <a:t>see </a:t>
            </a:r>
            <a:r>
              <a:rPr lang="en-AU" i="1" dirty="0" smtClean="0"/>
              <a:t>s.218 ACL</a:t>
            </a:r>
          </a:p>
          <a:p>
            <a:pPr marL="812800" indent="-449263"/>
            <a:r>
              <a:rPr lang="en-AU" dirty="0" smtClean="0"/>
              <a:t>substantiation notices, requiring proof of claims made in advertising: see </a:t>
            </a:r>
            <a:r>
              <a:rPr lang="en-AU" i="1" dirty="0" smtClean="0"/>
              <a:t>s.222 ACL</a:t>
            </a:r>
          </a:p>
          <a:p>
            <a:pPr marL="812800" indent="-449263"/>
            <a:r>
              <a:rPr lang="en-AU" dirty="0" smtClean="0"/>
              <a:t>public warning notices: see </a:t>
            </a:r>
            <a:r>
              <a:rPr lang="en-AU" i="1" dirty="0" smtClean="0"/>
              <a:t>s.223 ACL</a:t>
            </a:r>
          </a:p>
          <a:p>
            <a:pPr marL="812800" indent="-449263"/>
            <a:r>
              <a:rPr lang="en-AU" dirty="0" smtClean="0"/>
              <a:t>civil pecuniary penalties: see </a:t>
            </a:r>
            <a:r>
              <a:rPr lang="en-AU" i="1" dirty="0" smtClean="0"/>
              <a:t>s.224 ACL</a:t>
            </a:r>
          </a:p>
          <a:p>
            <a:pPr marL="812800" indent="-449263"/>
            <a:r>
              <a:rPr lang="en-AU" dirty="0"/>
              <a:t>i</a:t>
            </a:r>
            <a:r>
              <a:rPr lang="en-AU" dirty="0" smtClean="0"/>
              <a:t>njunctions: see </a:t>
            </a:r>
            <a:r>
              <a:rPr lang="en-AU" i="1" dirty="0" smtClean="0"/>
              <a:t>s.235 ACL</a:t>
            </a:r>
          </a:p>
          <a:p>
            <a:pPr marL="812800" indent="-449263"/>
            <a:r>
              <a:rPr lang="en-AU" dirty="0" smtClean="0"/>
              <a:t>damages: see </a:t>
            </a:r>
            <a:r>
              <a:rPr lang="en-AU" i="1" dirty="0" smtClean="0"/>
              <a:t>s.236 ACL</a:t>
            </a:r>
          </a:p>
          <a:p>
            <a:pPr marL="812800" indent="-449263"/>
            <a:r>
              <a:rPr lang="en-AU" dirty="0" smtClean="0"/>
              <a:t>non-punitive orders: see </a:t>
            </a:r>
            <a:r>
              <a:rPr lang="en-AU" i="1" dirty="0" smtClean="0"/>
              <a:t>s.246 ACL</a:t>
            </a:r>
          </a:p>
        </p:txBody>
      </p:sp>
      <p:sp>
        <p:nvSpPr>
          <p:cNvPr id="4" name="Slide Number Placeholder 3"/>
          <p:cNvSpPr>
            <a:spLocks noGrp="1"/>
          </p:cNvSpPr>
          <p:nvPr>
            <p:ph type="sldNum" sz="quarter" idx="12"/>
          </p:nvPr>
        </p:nvSpPr>
        <p:spPr/>
        <p:txBody>
          <a:bodyPr/>
          <a:lstStyle/>
          <a:p>
            <a:fld id="{228855B0-D62E-9E44-B7EF-8E49D31AD382}" type="slidenum">
              <a:rPr lang="en-US" smtClean="0"/>
              <a:t>33</a:t>
            </a:fld>
            <a:endParaRPr lang="en-US" dirty="0"/>
          </a:p>
        </p:txBody>
      </p:sp>
    </p:spTree>
    <p:extLst>
      <p:ext uri="{BB962C8B-B14F-4D97-AF65-F5344CB8AC3E}">
        <p14:creationId xmlns:p14="http://schemas.microsoft.com/office/powerpoint/2010/main" val="488912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Review</a:t>
            </a:r>
            <a:endParaRPr lang="en-AU" dirty="0"/>
          </a:p>
        </p:txBody>
      </p:sp>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AU" dirty="0" smtClean="0"/>
              <a:t>What is consumer protection? Explain </a:t>
            </a:r>
            <a:r>
              <a:rPr lang="en-AU" dirty="0"/>
              <a:t>the definition of a consumer under the Australian Consumer Law (ACL</a:t>
            </a:r>
            <a:r>
              <a:rPr lang="en-AU" dirty="0" smtClean="0"/>
              <a:t>).</a:t>
            </a:r>
            <a:endParaRPr lang="en-AU" dirty="0"/>
          </a:p>
          <a:p>
            <a:pPr marL="514350" indent="-514350">
              <a:buFont typeface="+mj-lt"/>
              <a:buAutoNum type="arabicPeriod"/>
            </a:pPr>
            <a:r>
              <a:rPr lang="en-AU" dirty="0" smtClean="0"/>
              <a:t>What is misleading </a:t>
            </a:r>
            <a:r>
              <a:rPr lang="en-AU" dirty="0"/>
              <a:t>and deceptive </a:t>
            </a:r>
            <a:r>
              <a:rPr lang="en-AU" dirty="0" smtClean="0"/>
              <a:t>conduct? What are the </a:t>
            </a:r>
            <a:r>
              <a:rPr lang="en-AU" dirty="0"/>
              <a:t>types of behaviour that can </a:t>
            </a:r>
            <a:r>
              <a:rPr lang="en-AU" dirty="0" smtClean="0"/>
              <a:t>be </a:t>
            </a:r>
            <a:r>
              <a:rPr lang="en-AU" dirty="0"/>
              <a:t>misleading and deceptive </a:t>
            </a:r>
            <a:r>
              <a:rPr lang="en-AU" dirty="0" smtClean="0"/>
              <a:t>conduct</a:t>
            </a:r>
            <a:r>
              <a:rPr lang="en-AU" dirty="0"/>
              <a:t>?</a:t>
            </a:r>
            <a:endParaRPr lang="en-AU" dirty="0" smtClean="0"/>
          </a:p>
          <a:p>
            <a:pPr marL="514350" indent="-514350">
              <a:buFont typeface="+mj-lt"/>
              <a:buAutoNum type="arabicPeriod"/>
            </a:pPr>
            <a:r>
              <a:rPr lang="en-AU" dirty="0" smtClean="0"/>
              <a:t>What is a </a:t>
            </a:r>
            <a:r>
              <a:rPr lang="en-AU" dirty="0"/>
              <a:t>statutory </a:t>
            </a:r>
            <a:r>
              <a:rPr lang="en-AU" dirty="0" smtClean="0"/>
              <a:t>guarantee? </a:t>
            </a:r>
            <a:r>
              <a:rPr lang="en-AU" dirty="0"/>
              <a:t>Discuss the statutory guarantee that goods supplied must correspond to description</a:t>
            </a:r>
            <a:r>
              <a:rPr lang="en-AU" dirty="0" smtClean="0"/>
              <a:t>.</a:t>
            </a:r>
          </a:p>
          <a:p>
            <a:pPr marL="514350" indent="-514350">
              <a:buFont typeface="+mj-lt"/>
              <a:buAutoNum type="arabicPeriod"/>
            </a:pPr>
            <a:r>
              <a:rPr lang="en-AU" dirty="0" smtClean="0"/>
              <a:t>What is a </a:t>
            </a:r>
            <a:r>
              <a:rPr lang="en-AU" dirty="0"/>
              <a:t>safety </a:t>
            </a:r>
            <a:r>
              <a:rPr lang="en-AU" dirty="0" smtClean="0"/>
              <a:t>ban? </a:t>
            </a:r>
            <a:r>
              <a:rPr lang="en-AU" dirty="0"/>
              <a:t>Research the Product Safety Australia website and identify three items that have been permanently banned.</a:t>
            </a:r>
          </a:p>
        </p:txBody>
      </p:sp>
      <p:sp>
        <p:nvSpPr>
          <p:cNvPr id="4" name="Slide Number Placeholder 3"/>
          <p:cNvSpPr>
            <a:spLocks noGrp="1"/>
          </p:cNvSpPr>
          <p:nvPr>
            <p:ph type="sldNum" sz="quarter" idx="12"/>
          </p:nvPr>
        </p:nvSpPr>
        <p:spPr/>
        <p:txBody>
          <a:bodyPr/>
          <a:lstStyle/>
          <a:p>
            <a:fld id="{228855B0-D62E-9E44-B7EF-8E49D31AD382}" type="slidenum">
              <a:rPr lang="en-US" smtClean="0"/>
              <a:t>34</a:t>
            </a:fld>
            <a:endParaRPr lang="en-US" dirty="0"/>
          </a:p>
        </p:txBody>
      </p:sp>
    </p:spTree>
    <p:extLst>
      <p:ext uri="{BB962C8B-B14F-4D97-AF65-F5344CB8AC3E}">
        <p14:creationId xmlns:p14="http://schemas.microsoft.com/office/powerpoint/2010/main" val="1826930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Gender Equality</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421261"/>
            <a:ext cx="8275715" cy="4037979"/>
          </a:xfrm>
          <a:prstGeom prst="rect">
            <a:avLst/>
          </a:prstGeom>
        </p:spPr>
      </p:pic>
      <p:sp>
        <p:nvSpPr>
          <p:cNvPr id="3" name="Slide Number Placeholder 2"/>
          <p:cNvSpPr>
            <a:spLocks noGrp="1"/>
          </p:cNvSpPr>
          <p:nvPr>
            <p:ph type="sldNum" sz="quarter" idx="12"/>
          </p:nvPr>
        </p:nvSpPr>
        <p:spPr/>
        <p:txBody>
          <a:bodyPr/>
          <a:lstStyle/>
          <a:p>
            <a:fld id="{228855B0-D62E-9E44-B7EF-8E49D31AD382}" type="slidenum">
              <a:rPr lang="en-US" smtClean="0"/>
              <a:t>4</a:t>
            </a:fld>
            <a:endParaRPr lang="en-US" dirty="0"/>
          </a:p>
        </p:txBody>
      </p:sp>
    </p:spTree>
    <p:extLst>
      <p:ext uri="{BB962C8B-B14F-4D97-AF65-F5344CB8AC3E}">
        <p14:creationId xmlns:p14="http://schemas.microsoft.com/office/powerpoint/2010/main" val="2671339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Inequality</a:t>
            </a:r>
            <a:endParaRPr lang="en-US" dirty="0"/>
          </a:p>
        </p:txBody>
      </p:sp>
      <p:sp>
        <p:nvSpPr>
          <p:cNvPr id="3" name="Content Placeholder 2"/>
          <p:cNvSpPr>
            <a:spLocks noGrp="1"/>
          </p:cNvSpPr>
          <p:nvPr>
            <p:ph idx="1"/>
          </p:nvPr>
        </p:nvSpPr>
        <p:spPr/>
        <p:txBody>
          <a:bodyPr>
            <a:normAutofit fontScale="92500" lnSpcReduction="10000"/>
          </a:bodyPr>
          <a:lstStyle/>
          <a:p>
            <a:pPr marL="722313" indent="-368300"/>
            <a:r>
              <a:rPr lang="en-AU" dirty="0"/>
              <a:t>Inequality arises where people in a group do not have the same status in certain </a:t>
            </a:r>
            <a:r>
              <a:rPr lang="en-AU" dirty="0" smtClean="0"/>
              <a:t>respects</a:t>
            </a:r>
          </a:p>
          <a:p>
            <a:pPr marL="723900" indent="-368300"/>
            <a:r>
              <a:rPr lang="en-AU" dirty="0"/>
              <a:t>A power imbalance exists between sellers of goods and services and their </a:t>
            </a:r>
            <a:r>
              <a:rPr lang="en-AU" dirty="0" smtClean="0"/>
              <a:t>consumers because sellers </a:t>
            </a:r>
            <a:r>
              <a:rPr lang="en-AU" dirty="0"/>
              <a:t>have more information about their goods and </a:t>
            </a:r>
            <a:r>
              <a:rPr lang="en-AU" dirty="0" smtClean="0"/>
              <a:t>services</a:t>
            </a:r>
            <a:endParaRPr lang="en-AU" dirty="0"/>
          </a:p>
          <a:p>
            <a:pPr marL="723900" indent="-368300"/>
            <a:r>
              <a:rPr lang="en-AU" dirty="0" smtClean="0"/>
              <a:t>Consumer </a:t>
            </a:r>
            <a:r>
              <a:rPr lang="en-AU" dirty="0"/>
              <a:t>protection legislation </a:t>
            </a:r>
            <a:r>
              <a:rPr lang="en-AU" dirty="0" smtClean="0"/>
              <a:t>addresses </a:t>
            </a:r>
            <a:r>
              <a:rPr lang="en-AU" dirty="0"/>
              <a:t>this inequality by prohibiting sellers from taking advantage of </a:t>
            </a:r>
            <a:r>
              <a:rPr lang="en-AU" dirty="0" smtClean="0"/>
              <a:t>consumers </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5</a:t>
            </a:fld>
            <a:endParaRPr lang="en-US" dirty="0"/>
          </a:p>
        </p:txBody>
      </p:sp>
    </p:spTree>
    <p:extLst>
      <p:ext uri="{BB962C8B-B14F-4D97-AF65-F5344CB8AC3E}">
        <p14:creationId xmlns:p14="http://schemas.microsoft.com/office/powerpoint/2010/main" val="3830846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Australian Consumer Law</a:t>
            </a:r>
            <a:endParaRPr lang="en-US" dirty="0"/>
          </a:p>
        </p:txBody>
      </p:sp>
      <p:sp>
        <p:nvSpPr>
          <p:cNvPr id="3" name="Content Placeholder 2"/>
          <p:cNvSpPr>
            <a:spLocks noGrp="1"/>
          </p:cNvSpPr>
          <p:nvPr>
            <p:ph idx="1"/>
          </p:nvPr>
        </p:nvSpPr>
        <p:spPr/>
        <p:txBody>
          <a:bodyPr>
            <a:normAutofit fontScale="85000" lnSpcReduction="10000"/>
          </a:bodyPr>
          <a:lstStyle/>
          <a:p>
            <a:pPr marL="722313" indent="-368300"/>
            <a:r>
              <a:rPr lang="en-AU" dirty="0" smtClean="0"/>
              <a:t>Consumer protection legislation in Australia is called </a:t>
            </a:r>
            <a:r>
              <a:rPr lang="en-AU" b="1" i="1" dirty="0" smtClean="0"/>
              <a:t>Australian Consumer Law (ACL)</a:t>
            </a:r>
          </a:p>
          <a:p>
            <a:pPr marL="723900" indent="-368300"/>
            <a:r>
              <a:rPr lang="en-AU" dirty="0" smtClean="0"/>
              <a:t>A consumer is a person who buys goods or services:</a:t>
            </a:r>
          </a:p>
          <a:p>
            <a:pPr marL="1123950" lvl="1" indent="-368300"/>
            <a:r>
              <a:rPr lang="en-AU" dirty="0" smtClean="0"/>
              <a:t>For no more than $40,000; or</a:t>
            </a:r>
          </a:p>
          <a:p>
            <a:pPr marL="1123950" lvl="1" indent="-368300"/>
            <a:r>
              <a:rPr lang="en-AU" dirty="0" smtClean="0"/>
              <a:t>Of a type normally purchased for personal, domestic or household use: see </a:t>
            </a:r>
            <a:r>
              <a:rPr lang="en-AU" i="1" dirty="0" smtClean="0"/>
              <a:t>s.3 ACL; </a:t>
            </a:r>
            <a:r>
              <a:rPr lang="en-AU" dirty="0" smtClean="0"/>
              <a:t>and</a:t>
            </a:r>
          </a:p>
          <a:p>
            <a:pPr marL="723900" indent="-368300"/>
            <a:r>
              <a:rPr lang="en-AU" dirty="0" smtClean="0"/>
              <a:t>BUT, if the goods or services are purchased for business purposes such as resupply or manufacturing </a:t>
            </a:r>
            <a:r>
              <a:rPr lang="en-AU" u="sng" dirty="0" smtClean="0"/>
              <a:t>the purchaser is not a consumer </a:t>
            </a:r>
            <a:r>
              <a:rPr lang="en-AU" dirty="0" smtClean="0"/>
              <a:t>and is not protected by the ACL</a:t>
            </a:r>
            <a:endParaRPr lang="en-AU" dirty="0"/>
          </a:p>
        </p:txBody>
      </p:sp>
      <p:sp>
        <p:nvSpPr>
          <p:cNvPr id="4" name="Slide Number Placeholder 3"/>
          <p:cNvSpPr>
            <a:spLocks noGrp="1"/>
          </p:cNvSpPr>
          <p:nvPr>
            <p:ph type="sldNum" sz="quarter" idx="12"/>
          </p:nvPr>
        </p:nvSpPr>
        <p:spPr/>
        <p:txBody>
          <a:bodyPr/>
          <a:lstStyle/>
          <a:p>
            <a:fld id="{228855B0-D62E-9E44-B7EF-8E49D31AD382}" type="slidenum">
              <a:rPr lang="en-US" smtClean="0"/>
              <a:t>6</a:t>
            </a:fld>
            <a:endParaRPr lang="en-US" dirty="0"/>
          </a:p>
        </p:txBody>
      </p:sp>
    </p:spTree>
    <p:extLst>
      <p:ext uri="{BB962C8B-B14F-4D97-AF65-F5344CB8AC3E}">
        <p14:creationId xmlns:p14="http://schemas.microsoft.com/office/powerpoint/2010/main" val="1542221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65113" algn="l"/>
            <a:r>
              <a:rPr lang="en-US" dirty="0" smtClean="0"/>
              <a:t>Misleading Marketing Tactics</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AutoShape 2" descr="Image result for abraham lincol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3" name="Top 10 Misleading Marketing Tact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975" y="1443038"/>
            <a:ext cx="7762874" cy="4363208"/>
          </a:xfrm>
          <a:prstGeom prst="rect">
            <a:avLst/>
          </a:prstGeom>
        </p:spPr>
      </p:pic>
      <p:sp>
        <p:nvSpPr>
          <p:cNvPr id="5" name="Slide Number Placeholder 4"/>
          <p:cNvSpPr>
            <a:spLocks noGrp="1"/>
          </p:cNvSpPr>
          <p:nvPr>
            <p:ph type="sldNum" sz="quarter" idx="12"/>
          </p:nvPr>
        </p:nvSpPr>
        <p:spPr/>
        <p:txBody>
          <a:bodyPr/>
          <a:lstStyle/>
          <a:p>
            <a:fld id="{228855B0-D62E-9E44-B7EF-8E49D31AD382}" type="slidenum">
              <a:rPr lang="en-US" smtClean="0"/>
              <a:t>7</a:t>
            </a:fld>
            <a:endParaRPr lang="en-US" dirty="0"/>
          </a:p>
        </p:txBody>
      </p:sp>
    </p:spTree>
    <p:extLst>
      <p:ext uri="{BB962C8B-B14F-4D97-AF65-F5344CB8AC3E}">
        <p14:creationId xmlns:p14="http://schemas.microsoft.com/office/powerpoint/2010/main" val="35925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4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alldor laxness"/>
          <p:cNvPicPr>
            <a:picLocks noChangeAspect="1" noChangeArrowheads="1"/>
          </p:cNvPicPr>
          <p:nvPr/>
        </p:nvPicPr>
        <p:blipFill rotWithShape="1">
          <a:blip r:embed="rId3">
            <a:extLst>
              <a:ext uri="{28A0092B-C50C-407E-A947-70E740481C1C}">
                <a14:useLocalDpi xmlns:a14="http://schemas.microsoft.com/office/drawing/2010/main" val="0"/>
              </a:ext>
            </a:extLst>
          </a:blip>
          <a:srcRect l="4971" r="12208" b="19191"/>
          <a:stretch/>
        </p:blipFill>
        <p:spPr bwMode="auto">
          <a:xfrm>
            <a:off x="1336133" y="3050268"/>
            <a:ext cx="1946787" cy="270492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Do you agree with Icelandic author                       </a:t>
            </a:r>
            <a:r>
              <a:rPr lang="en-AU" dirty="0" err="1" smtClean="0"/>
              <a:t>Halldor</a:t>
            </a:r>
            <a:r>
              <a:rPr lang="en-AU" dirty="0" smtClean="0"/>
              <a:t> Laxness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598607" y="3461356"/>
            <a:ext cx="4265233" cy="1580907"/>
          </a:xfrm>
          <a:prstGeom prst="wedgeRoundRectCallout">
            <a:avLst>
              <a:gd name="adj1" fmla="val -60095"/>
              <a:gd name="adj2" fmla="val 20931"/>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It’s a pity we don’t whistle at one another, like birds. Words are misleading</a:t>
            </a:r>
            <a:endParaRPr lang="en-AU" sz="2400" dirty="0">
              <a:solidFill>
                <a:schemeClr val="tx1"/>
              </a:solidFill>
              <a:latin typeface="Arial Narrow" panose="020B0606020202030204" pitchFamily="34" charset="0"/>
            </a:endParaRPr>
          </a:p>
        </p:txBody>
      </p:sp>
      <p:sp>
        <p:nvSpPr>
          <p:cNvPr id="3" name="AutoShape 2" descr="Image result for john f kenned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5" name="Slide Number Placeholder 4"/>
          <p:cNvSpPr>
            <a:spLocks noGrp="1"/>
          </p:cNvSpPr>
          <p:nvPr>
            <p:ph type="sldNum" sz="quarter" idx="12"/>
          </p:nvPr>
        </p:nvSpPr>
        <p:spPr/>
        <p:txBody>
          <a:bodyPr/>
          <a:lstStyle/>
          <a:p>
            <a:fld id="{228855B0-D62E-9E44-B7EF-8E49D31AD382}" type="slidenum">
              <a:rPr lang="en-US" smtClean="0"/>
              <a:t>8</a:t>
            </a:fld>
            <a:endParaRPr lang="en-US" dirty="0"/>
          </a:p>
        </p:txBody>
      </p:sp>
    </p:spTree>
    <p:extLst>
      <p:ext uri="{BB962C8B-B14F-4D97-AF65-F5344CB8AC3E}">
        <p14:creationId xmlns:p14="http://schemas.microsoft.com/office/powerpoint/2010/main" val="462196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957" y="2110012"/>
            <a:ext cx="7931224" cy="2658226"/>
          </a:xfrm>
        </p:spPr>
        <p:txBody>
          <a:bodyPr>
            <a:noAutofit/>
          </a:bodyPr>
          <a:lstStyle/>
          <a:p>
            <a:pPr marL="0" indent="0">
              <a:spcBef>
                <a:spcPts val="0"/>
              </a:spcBef>
              <a:buNone/>
            </a:pPr>
            <a:r>
              <a:rPr lang="en-AU" sz="2000" dirty="0" smtClean="0"/>
              <a:t>The ACCC </a:t>
            </a:r>
            <a:r>
              <a:rPr lang="en-AU" sz="2000" dirty="0"/>
              <a:t>is reviewing a number of untrue statements contained in advertisements marketing consumer goods: </a:t>
            </a:r>
          </a:p>
          <a:p>
            <a:pPr marL="0" indent="0">
              <a:spcBef>
                <a:spcPts val="0"/>
              </a:spcBef>
              <a:buNone/>
            </a:pPr>
            <a:endParaRPr lang="en-AU" sz="2000" dirty="0"/>
          </a:p>
          <a:p>
            <a:pPr marL="711200" indent="-347663">
              <a:spcBef>
                <a:spcPts val="0"/>
              </a:spcBef>
              <a:buNone/>
            </a:pPr>
            <a:r>
              <a:rPr lang="en-AU" sz="2000" dirty="0"/>
              <a:t>i)  </a:t>
            </a:r>
            <a:r>
              <a:rPr lang="en-AU" sz="2000" i="1" dirty="0"/>
              <a:t> ‘Red Bull gives you wings’</a:t>
            </a:r>
          </a:p>
          <a:p>
            <a:pPr marL="711200" indent="-347663">
              <a:spcBef>
                <a:spcPts val="0"/>
              </a:spcBef>
              <a:buNone/>
            </a:pPr>
            <a:r>
              <a:rPr lang="en-AU" sz="2000" dirty="0"/>
              <a:t>ii)  </a:t>
            </a:r>
            <a:r>
              <a:rPr lang="en-AU" sz="2000" i="1" dirty="0"/>
              <a:t>‘Ribena has four times the vitamin C of oranges’</a:t>
            </a:r>
          </a:p>
          <a:p>
            <a:pPr marL="711200" indent="-347663">
              <a:spcBef>
                <a:spcPts val="0"/>
              </a:spcBef>
              <a:buNone/>
            </a:pPr>
            <a:r>
              <a:rPr lang="en-AU" sz="2000" dirty="0"/>
              <a:t>iii) </a:t>
            </a:r>
            <a:r>
              <a:rPr lang="en-AU" sz="2000" i="1" dirty="0"/>
              <a:t>‘Nespresso is the world’s best coffee’</a:t>
            </a:r>
          </a:p>
          <a:p>
            <a:pPr marL="711200" indent="-347663">
              <a:spcBef>
                <a:spcPts val="0"/>
              </a:spcBef>
              <a:buNone/>
            </a:pPr>
            <a:r>
              <a:rPr lang="en-AU" sz="2000" dirty="0"/>
              <a:t>iv) </a:t>
            </a:r>
            <a:r>
              <a:rPr lang="en-AU" sz="2000" i="1" dirty="0"/>
              <a:t>‘Splenda is made from sugar, so it tastes like sugar’</a:t>
            </a:r>
          </a:p>
          <a:p>
            <a:pPr marL="711200" indent="-711200">
              <a:spcBef>
                <a:spcPts val="0"/>
              </a:spcBef>
              <a:buNone/>
            </a:pPr>
            <a:endParaRPr lang="en-AU" sz="2000" dirty="0"/>
          </a:p>
          <a:p>
            <a:pPr marL="711200" indent="-711200">
              <a:spcBef>
                <a:spcPts val="0"/>
              </a:spcBef>
              <a:buNone/>
            </a:pPr>
            <a:r>
              <a:rPr lang="en-AU" sz="2000" dirty="0"/>
              <a:t>The ACCC seeks your advice. </a:t>
            </a:r>
          </a:p>
          <a:p>
            <a:pPr marL="711200" indent="-711200">
              <a:spcBef>
                <a:spcPts val="0"/>
              </a:spcBef>
              <a:buNone/>
            </a:pPr>
            <a:endParaRPr lang="en-AU" sz="2000" dirty="0"/>
          </a:p>
        </p:txBody>
      </p:sp>
      <p:sp>
        <p:nvSpPr>
          <p:cNvPr id="10" name="Content Placeholder 2"/>
          <p:cNvSpPr txBox="1">
            <a:spLocks/>
          </p:cNvSpPr>
          <p:nvPr/>
        </p:nvSpPr>
        <p:spPr>
          <a:xfrm>
            <a:off x="749408" y="4996105"/>
            <a:ext cx="7931224" cy="98377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AU" sz="2000" b="1" dirty="0"/>
              <a:t>In groups, draft a guideline to assist the ACCC in determining the difference between a persuasive statement and a misleading statement.</a:t>
            </a:r>
            <a:endParaRPr lang="en-US" sz="2000" b="1"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Content Placeholder 2"/>
          <p:cNvSpPr txBox="1">
            <a:spLocks/>
          </p:cNvSpPr>
          <p:nvPr/>
        </p:nvSpPr>
        <p:spPr>
          <a:xfrm>
            <a:off x="755576" y="1345068"/>
            <a:ext cx="7931224" cy="8019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dirty="0" smtClean="0"/>
              <a:t>The Australian Competition &amp; Consumer Commission (ACCC) has some issues … </a:t>
            </a:r>
            <a:endParaRPr lang="en-US" sz="2000" dirty="0" smtClean="0"/>
          </a:p>
        </p:txBody>
      </p:sp>
      <p:pic>
        <p:nvPicPr>
          <p:cNvPr id="11" name="Letter Envelope Opening Sound Effect.mp4">
            <a:hlinkClick r:id="" action="ppaction://media"/>
          </p:cNvPr>
          <p:cNvPicPr>
            <a:picLocks noChangeAspect="1"/>
          </p:cNvPicPr>
          <p:nvPr>
            <a:videoFile r:link="rId1"/>
            <p:extLst>
              <p:ext uri="{DAA4B4D4-6D71-4841-9C94-3DE7FCFB9230}">
                <p14:media xmlns:p14="http://schemas.microsoft.com/office/powerpoint/2010/main" r:embed="rId2">
                  <p14:trim st="6299.284" end="4278.7592"/>
                </p14:media>
              </p:ext>
            </p:extLst>
          </p:nvPr>
        </p:nvPicPr>
        <p:blipFill>
          <a:blip r:embed="rId5"/>
          <a:stretch>
            <a:fillRect/>
          </a:stretch>
        </p:blipFill>
        <p:spPr>
          <a:xfrm>
            <a:off x="9427482" y="6858000"/>
            <a:ext cx="1418671" cy="797380"/>
          </a:xfrm>
          <a:prstGeom prst="rect">
            <a:avLst/>
          </a:prstGeom>
        </p:spPr>
      </p:pic>
      <p:sp>
        <p:nvSpPr>
          <p:cNvPr id="6" name="Slide Number Placeholder 5"/>
          <p:cNvSpPr>
            <a:spLocks noGrp="1"/>
          </p:cNvSpPr>
          <p:nvPr>
            <p:ph type="sldNum" sz="quarter" idx="12"/>
          </p:nvPr>
        </p:nvSpPr>
        <p:spPr/>
        <p:txBody>
          <a:bodyPr/>
          <a:lstStyle/>
          <a:p>
            <a:fld id="{228855B0-D62E-9E44-B7EF-8E49D31AD382}" type="slidenum">
              <a:rPr lang="en-US" smtClean="0"/>
              <a:t>9</a:t>
            </a:fld>
            <a:endParaRPr lang="en-US" dirty="0"/>
          </a:p>
        </p:txBody>
      </p:sp>
    </p:spTree>
    <p:extLst>
      <p:ext uri="{BB962C8B-B14F-4D97-AF65-F5344CB8AC3E}">
        <p14:creationId xmlns:p14="http://schemas.microsoft.com/office/powerpoint/2010/main" val="9277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theme/theme1.xml><?xml version="1.0" encoding="utf-8"?>
<a:theme xmlns:a="http://schemas.openxmlformats.org/drawingml/2006/main" name="K_KBS_PowerPoint_201504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_KBS_PowerPoint_20150424 [Read-Only]" id="{396F0CE7-CC32-4EE6-9226-7B1DF616916B}" vid="{7CEA13C7-FA89-4A3A-BADD-27694C180D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K_KBS_PowerPoint_20150424</Template>
  <TotalTime>21273</TotalTime>
  <Words>2092</Words>
  <Application>Microsoft Office PowerPoint</Application>
  <PresentationFormat>On-screen Show (4:3)</PresentationFormat>
  <Paragraphs>245</Paragraphs>
  <Slides>34</Slides>
  <Notes>29</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Arial Narrow</vt:lpstr>
      <vt:lpstr>Calibri</vt:lpstr>
      <vt:lpstr>K_KBS_PowerPoint_20150424</vt:lpstr>
      <vt:lpstr>Consumer Protection</vt:lpstr>
      <vt:lpstr>Small Group Discussion</vt:lpstr>
      <vt:lpstr>Small Group Challenge</vt:lpstr>
      <vt:lpstr>Gender Equality</vt:lpstr>
      <vt:lpstr>Inequality</vt:lpstr>
      <vt:lpstr>Australian Consumer Law</vt:lpstr>
      <vt:lpstr>Misleading Marketing Tactics</vt:lpstr>
      <vt:lpstr>Small Group Discussion</vt:lpstr>
      <vt:lpstr>Small Group Challenge</vt:lpstr>
      <vt:lpstr>Misleading and Deceptive</vt:lpstr>
      <vt:lpstr>Misleading and Deceptive</vt:lpstr>
      <vt:lpstr>Taco Company of Australia Inc v Taco Bell Pty Ltd (1982)</vt:lpstr>
      <vt:lpstr>Annand Thompson P\L v Trade Practices Commission</vt:lpstr>
      <vt:lpstr>Annand Thompson P\L v Trade Practices Commission</vt:lpstr>
      <vt:lpstr>Collins Marrickville Pty Ltd v Henjo Investments Pty Ltd</vt:lpstr>
      <vt:lpstr>Collins Marrickville Pty Ltd v Henjo Investments Pty Ltd</vt:lpstr>
      <vt:lpstr>Misleading and Deceptive</vt:lpstr>
      <vt:lpstr>Campomar Sociedad, Limitada v Nike International Ltd </vt:lpstr>
      <vt:lpstr>Unconscionable Conduct</vt:lpstr>
      <vt:lpstr>Unfair Practices</vt:lpstr>
      <vt:lpstr>Small Group Discussion</vt:lpstr>
      <vt:lpstr>Small Group Challenge</vt:lpstr>
      <vt:lpstr>Statutory Guarantees</vt:lpstr>
      <vt:lpstr>Statutory Guarantees</vt:lpstr>
      <vt:lpstr>Statutory Guarantees</vt:lpstr>
      <vt:lpstr>Seinfeld on Safety Regulation</vt:lpstr>
      <vt:lpstr>Small Group Discussion</vt:lpstr>
      <vt:lpstr>Small Group Challenge</vt:lpstr>
      <vt:lpstr>Consumer Safety</vt:lpstr>
      <vt:lpstr>Product Ban</vt:lpstr>
      <vt:lpstr>Investigation</vt:lpstr>
      <vt:lpstr>Consumer Safety</vt:lpstr>
      <vt:lpstr>Remedies</vt:lpstr>
      <vt:lpstr>Review</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Natalie Murphy</dc:creator>
  <cp:lastModifiedBy>Guy</cp:lastModifiedBy>
  <cp:revision>228</cp:revision>
  <dcterms:created xsi:type="dcterms:W3CDTF">2015-04-24T09:41:14Z</dcterms:created>
  <dcterms:modified xsi:type="dcterms:W3CDTF">2019-05-08T03:09:29Z</dcterms:modified>
</cp:coreProperties>
</file>