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399" r:id="rId2"/>
    <p:sldId id="256" r:id="rId3"/>
    <p:sldId id="392" r:id="rId4"/>
    <p:sldId id="259" r:id="rId5"/>
    <p:sldId id="260" r:id="rId6"/>
    <p:sldId id="377" r:id="rId7"/>
    <p:sldId id="393" r:id="rId8"/>
    <p:sldId id="378" r:id="rId9"/>
    <p:sldId id="374" r:id="rId10"/>
    <p:sldId id="386" r:id="rId11"/>
    <p:sldId id="397" r:id="rId12"/>
    <p:sldId id="400" r:id="rId13"/>
    <p:sldId id="401" r:id="rId14"/>
    <p:sldId id="402" r:id="rId15"/>
    <p:sldId id="387" r:id="rId16"/>
    <p:sldId id="396" r:id="rId17"/>
    <p:sldId id="375" r:id="rId18"/>
    <p:sldId id="348" r:id="rId19"/>
    <p:sldId id="380" r:id="rId20"/>
    <p:sldId id="355" r:id="rId21"/>
    <p:sldId id="388" r:id="rId22"/>
    <p:sldId id="395" r:id="rId23"/>
    <p:sldId id="398" r:id="rId24"/>
    <p:sldId id="371" r:id="rId25"/>
    <p:sldId id="349" r:id="rId26"/>
    <p:sldId id="350" r:id="rId27"/>
    <p:sldId id="389" r:id="rId28"/>
    <p:sldId id="394" r:id="rId29"/>
    <p:sldId id="383" r:id="rId30"/>
    <p:sldId id="385" r:id="rId31"/>
    <p:sldId id="384" r:id="rId32"/>
    <p:sldId id="390" r:id="rId33"/>
    <p:sldId id="391"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8" autoAdjust="0"/>
    <p:restoredTop sz="94662" autoAdjust="0"/>
  </p:normalViewPr>
  <p:slideViewPr>
    <p:cSldViewPr snapToGrid="0" snapToObjects="1">
      <p:cViewPr varScale="1">
        <p:scale>
          <a:sx n="106" d="100"/>
          <a:sy n="106" d="100"/>
        </p:scale>
        <p:origin x="1680"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CA27D4-6CE5-4B31-B959-185B7371AD5E}" type="datetimeFigureOut">
              <a:rPr lang="en-AU" smtClean="0"/>
              <a:t>14/01/2019</a:t>
            </a:fld>
            <a:endParaRPr lang="en-AU"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D5D600-1EF8-4790-B1D7-C14F4C41A122}" type="slidenum">
              <a:rPr lang="en-AU" smtClean="0"/>
              <a:t>‹#›</a:t>
            </a:fld>
            <a:endParaRPr lang="en-AU" dirty="0"/>
          </a:p>
        </p:txBody>
      </p:sp>
    </p:spTree>
    <p:extLst>
      <p:ext uri="{BB962C8B-B14F-4D97-AF65-F5344CB8AC3E}">
        <p14:creationId xmlns:p14="http://schemas.microsoft.com/office/powerpoint/2010/main" val="2020270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D5D600-1EF8-4790-B1D7-C14F4C41A122}" type="slidenum">
              <a:rPr lang="en-AU" smtClean="0"/>
              <a:t>1</a:t>
            </a:fld>
            <a:endParaRPr lang="en-AU" dirty="0"/>
          </a:p>
        </p:txBody>
      </p:sp>
    </p:spTree>
    <p:extLst>
      <p:ext uri="{BB962C8B-B14F-4D97-AF65-F5344CB8AC3E}">
        <p14:creationId xmlns:p14="http://schemas.microsoft.com/office/powerpoint/2010/main" val="1539634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10</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11</a:t>
            </a:fld>
            <a:endParaRPr lang="en-AU" dirty="0"/>
          </a:p>
        </p:txBody>
      </p:sp>
    </p:spTree>
    <p:extLst>
      <p:ext uri="{BB962C8B-B14F-4D97-AF65-F5344CB8AC3E}">
        <p14:creationId xmlns:p14="http://schemas.microsoft.com/office/powerpoint/2010/main" val="4187354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15</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16</a:t>
            </a:fld>
            <a:endParaRPr lang="en-AU" dirty="0"/>
          </a:p>
        </p:txBody>
      </p:sp>
    </p:spTree>
    <p:extLst>
      <p:ext uri="{BB962C8B-B14F-4D97-AF65-F5344CB8AC3E}">
        <p14:creationId xmlns:p14="http://schemas.microsoft.com/office/powerpoint/2010/main" val="2973184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17</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The big</a:t>
            </a:r>
            <a:r>
              <a:rPr lang="en-AU" baseline="0" dirty="0" smtClean="0"/>
              <a:t> idea is </a:t>
            </a:r>
            <a:r>
              <a:rPr lang="en-AU" b="1" baseline="0" dirty="0" smtClean="0"/>
              <a:t>authority</a:t>
            </a:r>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75D5D600-1EF8-4790-B1D7-C14F4C41A122}" type="slidenum">
              <a:rPr lang="en-AU" smtClean="0"/>
              <a:t>18</a:t>
            </a:fld>
            <a:endParaRPr lang="en-AU" dirty="0"/>
          </a:p>
        </p:txBody>
      </p:sp>
    </p:spTree>
    <p:extLst>
      <p:ext uri="{BB962C8B-B14F-4D97-AF65-F5344CB8AC3E}">
        <p14:creationId xmlns:p14="http://schemas.microsoft.com/office/powerpoint/2010/main" val="1252847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19</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0" dirty="0" smtClean="0"/>
              <a:t>Specific understandings from our big idea.</a:t>
            </a:r>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20</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21</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22</a:t>
            </a:fld>
            <a:endParaRPr lang="en-AU" dirty="0"/>
          </a:p>
        </p:txBody>
      </p:sp>
    </p:spTree>
    <p:extLst>
      <p:ext uri="{BB962C8B-B14F-4D97-AF65-F5344CB8AC3E}">
        <p14:creationId xmlns:p14="http://schemas.microsoft.com/office/powerpoint/2010/main" val="623166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D5D600-1EF8-4790-B1D7-C14F4C41A122}" type="slidenum">
              <a:rPr lang="en-AU" smtClean="0"/>
              <a:t>2</a:t>
            </a:fld>
            <a:endParaRPr lang="en-AU" dirty="0"/>
          </a:p>
        </p:txBody>
      </p:sp>
    </p:spTree>
    <p:extLst>
      <p:ext uri="{BB962C8B-B14F-4D97-AF65-F5344CB8AC3E}">
        <p14:creationId xmlns:p14="http://schemas.microsoft.com/office/powerpoint/2010/main" val="852657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23</a:t>
            </a:fld>
            <a:endParaRPr lang="en-AU" dirty="0"/>
          </a:p>
        </p:txBody>
      </p:sp>
    </p:spTree>
    <p:extLst>
      <p:ext uri="{BB962C8B-B14F-4D97-AF65-F5344CB8AC3E}">
        <p14:creationId xmlns:p14="http://schemas.microsoft.com/office/powerpoint/2010/main" val="1656369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The big</a:t>
            </a:r>
            <a:r>
              <a:rPr lang="en-AU" baseline="0" dirty="0" smtClean="0"/>
              <a:t> idea is </a:t>
            </a:r>
            <a:r>
              <a:rPr lang="en-AU" b="1" baseline="0" dirty="0" smtClean="0"/>
              <a:t>illusion</a:t>
            </a:r>
            <a:r>
              <a:rPr lang="en-AU" b="0" baseline="0" dirty="0" smtClean="0"/>
              <a:t>.</a:t>
            </a:r>
            <a:endParaRPr lang="en-AU" dirty="0" smtClean="0"/>
          </a:p>
          <a:p>
            <a:endParaRPr lang="en-AU" dirty="0"/>
          </a:p>
        </p:txBody>
      </p:sp>
      <p:sp>
        <p:nvSpPr>
          <p:cNvPr id="4" name="Slide Number Placeholder 3"/>
          <p:cNvSpPr>
            <a:spLocks noGrp="1"/>
          </p:cNvSpPr>
          <p:nvPr>
            <p:ph type="sldNum" sz="quarter" idx="10"/>
          </p:nvPr>
        </p:nvSpPr>
        <p:spPr/>
        <p:txBody>
          <a:bodyPr/>
          <a:lstStyle/>
          <a:p>
            <a:fld id="{75D5D600-1EF8-4790-B1D7-C14F4C41A122}" type="slidenum">
              <a:rPr lang="en-AU" smtClean="0"/>
              <a:t>24</a:t>
            </a:fld>
            <a:endParaRPr lang="en-AU" dirty="0"/>
          </a:p>
        </p:txBody>
      </p:sp>
    </p:spTree>
    <p:extLst>
      <p:ext uri="{BB962C8B-B14F-4D97-AF65-F5344CB8AC3E}">
        <p14:creationId xmlns:p14="http://schemas.microsoft.com/office/powerpoint/2010/main" val="11319638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25</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0" dirty="0" smtClean="0"/>
              <a:t>Specific</a:t>
            </a:r>
            <a:r>
              <a:rPr lang="en-AU" i="0" baseline="0" dirty="0" smtClean="0"/>
              <a:t> understandings from our big idea.</a:t>
            </a:r>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26</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27</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28</a:t>
            </a:fld>
            <a:endParaRPr lang="en-AU" dirty="0"/>
          </a:p>
        </p:txBody>
      </p:sp>
    </p:spTree>
    <p:extLst>
      <p:ext uri="{BB962C8B-B14F-4D97-AF65-F5344CB8AC3E}">
        <p14:creationId xmlns:p14="http://schemas.microsoft.com/office/powerpoint/2010/main" val="277453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0" smtClean="0"/>
              <a:t>Specific</a:t>
            </a:r>
            <a:r>
              <a:rPr lang="en-AU" i="0" baseline="0" smtClean="0"/>
              <a:t> understandings from our big idea.</a:t>
            </a:r>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29</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30</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31</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32</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5D5D600-1EF8-4790-B1D7-C14F4C41A122}" type="slidenum">
              <a:rPr lang="en-AU" smtClean="0"/>
              <a:t>3</a:t>
            </a:fld>
            <a:endParaRPr lang="en-AU" dirty="0"/>
          </a:p>
        </p:txBody>
      </p:sp>
    </p:spTree>
    <p:extLst>
      <p:ext uri="{BB962C8B-B14F-4D97-AF65-F5344CB8AC3E}">
        <p14:creationId xmlns:p14="http://schemas.microsoft.com/office/powerpoint/2010/main" val="35881237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33</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4</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0" dirty="0" smtClean="0"/>
              <a:t>Specific</a:t>
            </a:r>
            <a:r>
              <a:rPr lang="en-AU" i="0" baseline="0" dirty="0" smtClean="0"/>
              <a:t> understandings from our big idea.</a:t>
            </a:r>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5</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6</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5D5D600-1EF8-4790-B1D7-C14F4C41A122}" type="slidenum">
              <a:rPr lang="en-AU" smtClean="0"/>
              <a:t>7</a:t>
            </a:fld>
            <a:endParaRPr lang="en-AU" dirty="0"/>
          </a:p>
        </p:txBody>
      </p:sp>
    </p:spTree>
    <p:extLst>
      <p:ext uri="{BB962C8B-B14F-4D97-AF65-F5344CB8AC3E}">
        <p14:creationId xmlns:p14="http://schemas.microsoft.com/office/powerpoint/2010/main" val="3588123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8</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0" dirty="0" smtClean="0"/>
              <a:t>Specific understandings from</a:t>
            </a:r>
            <a:r>
              <a:rPr lang="en-AU" i="0" baseline="0" dirty="0" smtClean="0"/>
              <a:t> our big idea</a:t>
            </a:r>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9</a:t>
            </a:fld>
            <a:endParaRPr lang="en-AU" dirty="0"/>
          </a:p>
        </p:txBody>
      </p:sp>
    </p:spTree>
    <p:extLst>
      <p:ext uri="{BB962C8B-B14F-4D97-AF65-F5344CB8AC3E}">
        <p14:creationId xmlns:p14="http://schemas.microsoft.com/office/powerpoint/2010/main" val="3637968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85800" y="6356349"/>
            <a:ext cx="2133600" cy="365125"/>
          </a:xfrm>
        </p:spPr>
        <p:txBody>
          <a:bodyPr/>
          <a:lstStyle>
            <a:lvl1pPr algn="l">
              <a:defRPr/>
            </a:lvl1pPr>
          </a:lstStyle>
          <a:p>
            <a:fld id="{228855B0-D62E-9E44-B7EF-8E49D31AD382}" type="slidenum">
              <a:rPr lang="en-US" smtClean="0"/>
              <a:pPr/>
              <a:t>‹#›</a:t>
            </a:fld>
            <a:endParaRPr lang="en-US" dirty="0"/>
          </a:p>
        </p:txBody>
      </p:sp>
    </p:spTree>
    <p:extLst>
      <p:ext uri="{BB962C8B-B14F-4D97-AF65-F5344CB8AC3E}">
        <p14:creationId xmlns:p14="http://schemas.microsoft.com/office/powerpoint/2010/main" val="38166407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457200" y="6356350"/>
            <a:ext cx="2133600" cy="365125"/>
          </a:xfrm>
        </p:spPr>
        <p:txBody>
          <a:bodyPr/>
          <a:lstStyle>
            <a:lvl1pPr algn="l">
              <a:defRPr/>
            </a:lvl1pPr>
          </a:lstStyle>
          <a:p>
            <a:fld id="{228855B0-D62E-9E44-B7EF-8E49D31AD382}" type="slidenum">
              <a:rPr lang="en-US" smtClean="0"/>
              <a:pPr/>
              <a:t>‹#›</a:t>
            </a:fld>
            <a:endParaRPr lang="en-US" dirty="0"/>
          </a:p>
        </p:txBody>
      </p:sp>
    </p:spTree>
    <p:extLst>
      <p:ext uri="{BB962C8B-B14F-4D97-AF65-F5344CB8AC3E}">
        <p14:creationId xmlns:p14="http://schemas.microsoft.com/office/powerpoint/2010/main" val="120151788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8855B0-D62E-9E44-B7EF-8E49D31AD382}" type="slidenum">
              <a:rPr lang="en-US" smtClean="0"/>
              <a:t>‹#›</a:t>
            </a:fld>
            <a:endParaRPr lang="en-US" dirty="0"/>
          </a:p>
        </p:txBody>
      </p:sp>
    </p:spTree>
    <p:extLst>
      <p:ext uri="{BB962C8B-B14F-4D97-AF65-F5344CB8AC3E}">
        <p14:creationId xmlns:p14="http://schemas.microsoft.com/office/powerpoint/2010/main" val="384756350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28855B0-D62E-9E44-B7EF-8E49D31AD382}" type="slidenum">
              <a:rPr lang="en-US" smtClean="0"/>
              <a:t>‹#›</a:t>
            </a:fld>
            <a:endParaRPr lang="en-US" dirty="0"/>
          </a:p>
        </p:txBody>
      </p:sp>
    </p:spTree>
    <p:extLst>
      <p:ext uri="{BB962C8B-B14F-4D97-AF65-F5344CB8AC3E}">
        <p14:creationId xmlns:p14="http://schemas.microsoft.com/office/powerpoint/2010/main" val="107294694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457200" y="6356350"/>
            <a:ext cx="2133600" cy="365125"/>
          </a:xfrm>
        </p:spPr>
        <p:txBody>
          <a:bodyPr/>
          <a:lstStyle/>
          <a:p>
            <a:fld id="{228855B0-D62E-9E44-B7EF-8E49D31AD382}" type="slidenum">
              <a:rPr lang="en-US" smtClean="0"/>
              <a:t>‹#›</a:t>
            </a:fld>
            <a:endParaRPr lang="en-US" dirty="0"/>
          </a:p>
        </p:txBody>
      </p:sp>
    </p:spTree>
    <p:extLst>
      <p:ext uri="{BB962C8B-B14F-4D97-AF65-F5344CB8AC3E}">
        <p14:creationId xmlns:p14="http://schemas.microsoft.com/office/powerpoint/2010/main" val="232132343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8855B0-D62E-9E44-B7EF-8E49D31AD382}" type="slidenum">
              <a:rPr lang="en-US" smtClean="0"/>
              <a:pPr/>
              <a:t>‹#›</a:t>
            </a:fld>
            <a:endParaRPr lang="en-US" dirty="0"/>
          </a:p>
        </p:txBody>
      </p:sp>
    </p:spTree>
    <p:extLst>
      <p:ext uri="{BB962C8B-B14F-4D97-AF65-F5344CB8AC3E}">
        <p14:creationId xmlns:p14="http://schemas.microsoft.com/office/powerpoint/2010/main" val="2746729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ato.gov.au/business/employee-or-contractor/difference-between-employees-and-contractors/basis-of-payment/" TargetMode="External"/><Relationship Id="rId2" Type="http://schemas.openxmlformats.org/officeDocument/2006/relationships/hyperlink" Target="https://www.ato.gov.au/business/employee-or-contractor/difference-between-employees-and-contractors/ability-to-subcontract/delegate/"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ato.gov.au/business/employee-or-contractor/difference-between-employees-and-contractors/commercial-risks/" TargetMode="External"/><Relationship Id="rId2" Type="http://schemas.openxmlformats.org/officeDocument/2006/relationships/hyperlink" Target="https://www.ato.gov.au/business/employee-or-contractor/difference-between-employees-and-contractors/equipment,-tools-and-other-asset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ato.gov.au/business/employee-or-contractor/difference-between-employees-and-contractors/independence/" TargetMode="External"/><Relationship Id="rId2" Type="http://schemas.openxmlformats.org/officeDocument/2006/relationships/hyperlink" Target="https://www.ato.gov.au/business/employee-or-contractor/difference-between-employees-and-contractors/control-over-work/"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hyperlink" Target="http://www.google.com.au/url?sa=i&amp;rct=j&amp;q=&amp;esrc=s&amp;source=images&amp;cd=&amp;cad=rja&amp;uact=8&amp;ved=0CAcQjRw&amp;url=http://www.usnews.com/opinion/articles/2014/08/08/richard-nixons-arc-of-triumphs-and-doom&amp;ei=jlqfVbTdL-PLmAWkwIXQDg&amp;bvm=bv.96952980,d.dGY&amp;psig=AFQjCNEOdxbW_x0pV-qbAHhMpRsMAz3Dhw&amp;ust=1436593155086387"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Revision – Consumer Law</a:t>
            </a:r>
            <a:endParaRPr lang="en-AU" dirty="0"/>
          </a:p>
        </p:txBody>
      </p:sp>
      <p:sp>
        <p:nvSpPr>
          <p:cNvPr id="3" name="Content Placeholder 2"/>
          <p:cNvSpPr>
            <a:spLocks noGrp="1"/>
          </p:cNvSpPr>
          <p:nvPr>
            <p:ph idx="1"/>
          </p:nvPr>
        </p:nvSpPr>
        <p:spPr/>
        <p:txBody>
          <a:bodyPr>
            <a:normAutofit fontScale="85000" lnSpcReduction="20000"/>
          </a:bodyPr>
          <a:lstStyle/>
          <a:p>
            <a:pPr marL="514350" indent="-514350">
              <a:buFont typeface="+mj-lt"/>
              <a:buAutoNum type="arabicPeriod"/>
            </a:pPr>
            <a:r>
              <a:rPr lang="en-AU" dirty="0" smtClean="0"/>
              <a:t>What is consumer protection? Explain </a:t>
            </a:r>
            <a:r>
              <a:rPr lang="en-AU" dirty="0"/>
              <a:t>the definition of a consumer under the Australian Consumer Law (ACL</a:t>
            </a:r>
            <a:r>
              <a:rPr lang="en-AU" dirty="0" smtClean="0"/>
              <a:t>).</a:t>
            </a:r>
            <a:endParaRPr lang="en-AU" dirty="0"/>
          </a:p>
          <a:p>
            <a:pPr marL="514350" indent="-514350">
              <a:buFont typeface="+mj-lt"/>
              <a:buAutoNum type="arabicPeriod"/>
            </a:pPr>
            <a:r>
              <a:rPr lang="en-AU" dirty="0" smtClean="0"/>
              <a:t>What is misleading </a:t>
            </a:r>
            <a:r>
              <a:rPr lang="en-AU" dirty="0"/>
              <a:t>and deceptive </a:t>
            </a:r>
            <a:r>
              <a:rPr lang="en-AU" dirty="0" smtClean="0"/>
              <a:t>conduct? What are the </a:t>
            </a:r>
            <a:r>
              <a:rPr lang="en-AU" dirty="0"/>
              <a:t>types of behaviour that can </a:t>
            </a:r>
            <a:r>
              <a:rPr lang="en-AU" dirty="0" smtClean="0"/>
              <a:t>be </a:t>
            </a:r>
            <a:r>
              <a:rPr lang="en-AU" dirty="0"/>
              <a:t>misleading and deceptive </a:t>
            </a:r>
            <a:r>
              <a:rPr lang="en-AU" dirty="0" smtClean="0"/>
              <a:t>conduct</a:t>
            </a:r>
            <a:r>
              <a:rPr lang="en-AU" dirty="0"/>
              <a:t>?</a:t>
            </a:r>
            <a:endParaRPr lang="en-AU" dirty="0" smtClean="0"/>
          </a:p>
          <a:p>
            <a:pPr marL="514350" indent="-514350">
              <a:buFont typeface="+mj-lt"/>
              <a:buAutoNum type="arabicPeriod"/>
            </a:pPr>
            <a:r>
              <a:rPr lang="en-AU" dirty="0" smtClean="0"/>
              <a:t>What is a </a:t>
            </a:r>
            <a:r>
              <a:rPr lang="en-AU" dirty="0"/>
              <a:t>statutory </a:t>
            </a:r>
            <a:r>
              <a:rPr lang="en-AU" dirty="0" smtClean="0"/>
              <a:t>guarantee? </a:t>
            </a:r>
            <a:r>
              <a:rPr lang="en-AU" dirty="0"/>
              <a:t>Discuss the statutory guarantee that goods supplied must correspond to description</a:t>
            </a:r>
            <a:r>
              <a:rPr lang="en-AU" dirty="0" smtClean="0"/>
              <a:t>.</a:t>
            </a:r>
          </a:p>
          <a:p>
            <a:pPr marL="514350" indent="-514350">
              <a:buFont typeface="+mj-lt"/>
              <a:buAutoNum type="arabicPeriod"/>
            </a:pPr>
            <a:r>
              <a:rPr lang="en-AU" dirty="0" smtClean="0"/>
              <a:t>What is a </a:t>
            </a:r>
            <a:r>
              <a:rPr lang="en-AU" dirty="0"/>
              <a:t>safety </a:t>
            </a:r>
            <a:r>
              <a:rPr lang="en-AU" dirty="0" smtClean="0"/>
              <a:t>ban? </a:t>
            </a:r>
            <a:r>
              <a:rPr lang="en-AU" dirty="0"/>
              <a:t>Research the Product Safety Australia website and identify three items that have been permanently banned.</a:t>
            </a:r>
          </a:p>
        </p:txBody>
      </p:sp>
      <p:sp>
        <p:nvSpPr>
          <p:cNvPr id="4" name="Slide Number Placeholder 3"/>
          <p:cNvSpPr>
            <a:spLocks noGrp="1"/>
          </p:cNvSpPr>
          <p:nvPr>
            <p:ph type="sldNum" sz="quarter" idx="12"/>
          </p:nvPr>
        </p:nvSpPr>
        <p:spPr/>
        <p:txBody>
          <a:bodyPr/>
          <a:lstStyle/>
          <a:p>
            <a:fld id="{228855B0-D62E-9E44-B7EF-8E49D31AD382}" type="slidenum">
              <a:rPr lang="en-US" smtClean="0"/>
              <a:pPr/>
              <a:t>1</a:t>
            </a:fld>
            <a:endParaRPr lang="en-US" dirty="0"/>
          </a:p>
        </p:txBody>
      </p:sp>
    </p:spTree>
    <p:extLst>
      <p:ext uri="{BB962C8B-B14F-4D97-AF65-F5344CB8AC3E}">
        <p14:creationId xmlns:p14="http://schemas.microsoft.com/office/powerpoint/2010/main" val="42948867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Indicators of Agency</a:t>
            </a:r>
            <a:endParaRPr lang="en-US" dirty="0"/>
          </a:p>
        </p:txBody>
      </p:sp>
      <p:sp>
        <p:nvSpPr>
          <p:cNvPr id="3" name="Content Placeholder 2"/>
          <p:cNvSpPr>
            <a:spLocks noGrp="1"/>
          </p:cNvSpPr>
          <p:nvPr>
            <p:ph idx="1"/>
          </p:nvPr>
        </p:nvSpPr>
        <p:spPr/>
        <p:txBody>
          <a:bodyPr>
            <a:normAutofit fontScale="92500" lnSpcReduction="10000"/>
          </a:bodyPr>
          <a:lstStyle/>
          <a:p>
            <a:pPr marL="355600" indent="0">
              <a:buNone/>
            </a:pPr>
            <a:r>
              <a:rPr lang="en-AU" dirty="0" smtClean="0"/>
              <a:t>An agent is more likely than an independent contractor to:</a:t>
            </a:r>
          </a:p>
          <a:p>
            <a:pPr marL="812800" indent="-457200"/>
            <a:r>
              <a:rPr lang="en-AU" dirty="0" smtClean="0"/>
              <a:t>pay across monies to a principal</a:t>
            </a:r>
            <a:endParaRPr lang="en-AU" dirty="0"/>
          </a:p>
          <a:p>
            <a:pPr marL="812800" indent="-457200"/>
            <a:r>
              <a:rPr lang="en-AU" dirty="0" smtClean="0"/>
              <a:t>be paid on a commission basis</a:t>
            </a:r>
          </a:p>
          <a:p>
            <a:pPr marL="812800" indent="-457200"/>
            <a:r>
              <a:rPr lang="en-AU" dirty="0" smtClean="0"/>
              <a:t>have to report back and account to the principal on all matters connected to their business:</a:t>
            </a:r>
          </a:p>
          <a:p>
            <a:pPr marL="812800" indent="-457200">
              <a:buNone/>
            </a:pPr>
            <a:r>
              <a:rPr lang="en-AU" dirty="0" smtClean="0"/>
              <a:t>	see </a:t>
            </a:r>
            <a:r>
              <a:rPr lang="en-AU" i="1" dirty="0" smtClean="0"/>
              <a:t>International Harvester Co of Australia v </a:t>
            </a:r>
            <a:r>
              <a:rPr lang="en-AU" i="1" dirty="0" err="1" smtClean="0"/>
              <a:t>Carrigan</a:t>
            </a:r>
            <a:r>
              <a:rPr lang="en-AU" i="1" dirty="0" smtClean="0"/>
              <a:t> Hazeldene Pastoral Co</a:t>
            </a:r>
            <a:endParaRPr lang="en-AU" sz="3200" i="1" dirty="0"/>
          </a:p>
        </p:txBody>
      </p:sp>
      <p:sp>
        <p:nvSpPr>
          <p:cNvPr id="4" name="Slide Number Placeholder 3"/>
          <p:cNvSpPr>
            <a:spLocks noGrp="1"/>
          </p:cNvSpPr>
          <p:nvPr>
            <p:ph type="sldNum" sz="quarter" idx="12"/>
          </p:nvPr>
        </p:nvSpPr>
        <p:spPr/>
        <p:txBody>
          <a:bodyPr/>
          <a:lstStyle/>
          <a:p>
            <a:fld id="{228855B0-D62E-9E44-B7EF-8E49D31AD382}" type="slidenum">
              <a:rPr lang="en-US" smtClean="0"/>
              <a:pPr/>
              <a:t>10</a:t>
            </a:fld>
            <a:endParaRPr lang="en-US" dirty="0"/>
          </a:p>
        </p:txBody>
      </p:sp>
    </p:spTree>
    <p:extLst>
      <p:ext uri="{BB962C8B-B14F-4D97-AF65-F5344CB8AC3E}">
        <p14:creationId xmlns:p14="http://schemas.microsoft.com/office/powerpoint/2010/main" val="34672146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812800" indent="-457200"/>
            <a:r>
              <a:rPr lang="en-AU" dirty="0"/>
              <a:t>International Harvester </a:t>
            </a:r>
            <a:r>
              <a:rPr lang="en-AU" dirty="0" smtClean="0"/>
              <a:t>v </a:t>
            </a:r>
            <a:r>
              <a:rPr lang="en-AU" dirty="0" err="1"/>
              <a:t>Carrigan</a:t>
            </a:r>
            <a:r>
              <a:rPr lang="en-AU" dirty="0"/>
              <a:t> </a:t>
            </a:r>
            <a:r>
              <a:rPr lang="en-AU" dirty="0" smtClean="0"/>
              <a:t>Hazeldene Pastoral Co</a:t>
            </a:r>
            <a:endParaRPr lang="en-AU" dirty="0"/>
          </a:p>
        </p:txBody>
      </p:sp>
      <p:sp>
        <p:nvSpPr>
          <p:cNvPr id="3" name="Content Placeholder 2"/>
          <p:cNvSpPr>
            <a:spLocks noGrp="1"/>
          </p:cNvSpPr>
          <p:nvPr>
            <p:ph idx="1"/>
          </p:nvPr>
        </p:nvSpPr>
        <p:spPr/>
        <p:txBody>
          <a:bodyPr>
            <a:noAutofit/>
          </a:bodyPr>
          <a:lstStyle/>
          <a:p>
            <a:pPr marL="361950" indent="-361950">
              <a:tabLst>
                <a:tab pos="361950" algn="l"/>
              </a:tabLst>
            </a:pPr>
            <a:r>
              <a:rPr lang="en-AU" sz="2400" dirty="0" smtClean="0"/>
              <a:t>H </a:t>
            </a:r>
            <a:r>
              <a:rPr lang="en-AU" sz="2400" dirty="0"/>
              <a:t>&amp; K </a:t>
            </a:r>
            <a:r>
              <a:rPr lang="en-AU" sz="2400" dirty="0" smtClean="0"/>
              <a:t>described themselves as </a:t>
            </a:r>
            <a:r>
              <a:rPr lang="en-AU" sz="2400" dirty="0"/>
              <a:t>the "agent" </a:t>
            </a:r>
            <a:r>
              <a:rPr lang="en-AU" sz="2400" dirty="0" smtClean="0"/>
              <a:t>for </a:t>
            </a:r>
            <a:r>
              <a:rPr lang="en-AU" sz="2400" dirty="0"/>
              <a:t>International </a:t>
            </a:r>
            <a:r>
              <a:rPr lang="en-AU" sz="2400" dirty="0" smtClean="0"/>
              <a:t>Harvester</a:t>
            </a:r>
          </a:p>
          <a:p>
            <a:pPr marL="361950" indent="-361950">
              <a:tabLst>
                <a:tab pos="361950" algn="l"/>
              </a:tabLst>
            </a:pPr>
            <a:r>
              <a:rPr lang="en-AU" sz="2400" dirty="0" smtClean="0"/>
              <a:t>H </a:t>
            </a:r>
            <a:r>
              <a:rPr lang="en-AU" sz="2400" dirty="0"/>
              <a:t>&amp; K </a:t>
            </a:r>
            <a:r>
              <a:rPr lang="en-AU" sz="2400" dirty="0" smtClean="0"/>
              <a:t>bought a machine </a:t>
            </a:r>
            <a:r>
              <a:rPr lang="en-AU" sz="2400" dirty="0"/>
              <a:t>from International </a:t>
            </a:r>
            <a:r>
              <a:rPr lang="en-AU" sz="2400" dirty="0" smtClean="0"/>
              <a:t>Harvester</a:t>
            </a:r>
          </a:p>
          <a:p>
            <a:pPr marL="361950" indent="-361950">
              <a:tabLst>
                <a:tab pos="361950" algn="l"/>
              </a:tabLst>
            </a:pPr>
            <a:r>
              <a:rPr lang="en-AU" sz="2400" dirty="0" smtClean="0"/>
              <a:t>H &amp; K sold the machine to </a:t>
            </a:r>
            <a:r>
              <a:rPr lang="en-AU" sz="2400" dirty="0" err="1" smtClean="0"/>
              <a:t>Carrigan</a:t>
            </a:r>
            <a:endParaRPr lang="en-AU" sz="2400" dirty="0" smtClean="0"/>
          </a:p>
          <a:p>
            <a:pPr marL="361950" indent="-361950">
              <a:tabLst>
                <a:tab pos="361950" algn="l"/>
              </a:tabLst>
            </a:pPr>
            <a:r>
              <a:rPr lang="en-AU" sz="2400" dirty="0" smtClean="0"/>
              <a:t>The machine broke down</a:t>
            </a:r>
          </a:p>
          <a:p>
            <a:pPr marL="0" indent="0">
              <a:buNone/>
              <a:tabLst>
                <a:tab pos="361950" algn="l"/>
              </a:tabLst>
            </a:pPr>
            <a:r>
              <a:rPr lang="en-AU" sz="2400" dirty="0" smtClean="0"/>
              <a:t>The court held:</a:t>
            </a:r>
          </a:p>
          <a:p>
            <a:pPr marL="315913" indent="-354013"/>
            <a:r>
              <a:rPr lang="en-AU" sz="2400" dirty="0" smtClean="0"/>
              <a:t>No </a:t>
            </a:r>
            <a:r>
              <a:rPr lang="en-AU" sz="2400" dirty="0"/>
              <a:t>Principal and Agent </a:t>
            </a:r>
            <a:r>
              <a:rPr lang="en-AU" sz="2400" dirty="0" smtClean="0"/>
              <a:t>relationship existed between </a:t>
            </a:r>
            <a:r>
              <a:rPr lang="en-AU" sz="2400" dirty="0"/>
              <a:t>IH and </a:t>
            </a:r>
            <a:r>
              <a:rPr lang="en-AU" sz="2400" dirty="0" smtClean="0"/>
              <a:t>H &amp; K with </a:t>
            </a:r>
            <a:r>
              <a:rPr lang="en-AU" sz="2400" dirty="0"/>
              <a:t>respect to the sale to </a:t>
            </a:r>
            <a:r>
              <a:rPr lang="en-AU" sz="2400" dirty="0" err="1" smtClean="0"/>
              <a:t>Carrigan</a:t>
            </a:r>
            <a:endParaRPr lang="en-AU" sz="2400" dirty="0" smtClean="0"/>
          </a:p>
          <a:p>
            <a:pPr marL="315913" indent="-354013"/>
            <a:r>
              <a:rPr lang="en-AU" sz="2400" dirty="0"/>
              <a:t>Use of the word "agency" or "agent" does not of itself create an agency at law (though it may indicate one</a:t>
            </a:r>
            <a:r>
              <a:rPr lang="en-AU" sz="2400" dirty="0" smtClean="0"/>
              <a:t>)</a:t>
            </a:r>
          </a:p>
          <a:p>
            <a:pPr marL="315913" indent="-354013"/>
            <a:r>
              <a:rPr lang="en-AU" sz="2400" dirty="0"/>
              <a:t>International </a:t>
            </a:r>
            <a:r>
              <a:rPr lang="en-AU" sz="2400" dirty="0" smtClean="0"/>
              <a:t>Harvester was not liable to </a:t>
            </a:r>
            <a:r>
              <a:rPr lang="en-AU" sz="2400" dirty="0" err="1" smtClean="0"/>
              <a:t>Carrigan</a:t>
            </a:r>
            <a:endParaRPr lang="en-AU" sz="2400" dirty="0"/>
          </a:p>
        </p:txBody>
      </p:sp>
      <p:sp>
        <p:nvSpPr>
          <p:cNvPr id="4" name="Slide Number Placeholder 3"/>
          <p:cNvSpPr>
            <a:spLocks noGrp="1"/>
          </p:cNvSpPr>
          <p:nvPr>
            <p:ph type="sldNum" sz="quarter" idx="12"/>
          </p:nvPr>
        </p:nvSpPr>
        <p:spPr/>
        <p:txBody>
          <a:bodyPr/>
          <a:lstStyle/>
          <a:p>
            <a:fld id="{228855B0-D62E-9E44-B7EF-8E49D31AD382}" type="slidenum">
              <a:rPr lang="en-US" smtClean="0"/>
              <a:pPr/>
              <a:t>11</a:t>
            </a:fld>
            <a:endParaRPr lang="en-US" dirty="0"/>
          </a:p>
        </p:txBody>
      </p:sp>
    </p:spTree>
    <p:extLst>
      <p:ext uri="{BB962C8B-B14F-4D97-AF65-F5344CB8AC3E}">
        <p14:creationId xmlns:p14="http://schemas.microsoft.com/office/powerpoint/2010/main" val="299679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smtClean="0"/>
              <a:t>Independent Contractor - ATO</a:t>
            </a:r>
            <a:endParaRPr lang="en-AU"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778120008"/>
              </p:ext>
            </p:extLst>
          </p:nvPr>
        </p:nvGraphicFramePr>
        <p:xfrm>
          <a:off x="457197" y="1584356"/>
          <a:ext cx="8229602" cy="4445252"/>
        </p:xfrm>
        <a:graphic>
          <a:graphicData uri="http://schemas.openxmlformats.org/drawingml/2006/table">
            <a:tbl>
              <a:tblPr/>
              <a:tblGrid>
                <a:gridCol w="4114801"/>
                <a:gridCol w="4114801"/>
              </a:tblGrid>
              <a:tr h="481622">
                <a:tc>
                  <a:txBody>
                    <a:bodyPr/>
                    <a:lstStyle/>
                    <a:p>
                      <a:r>
                        <a:rPr lang="en-AU" sz="2000" b="1" dirty="0"/>
                        <a:t>Employee</a:t>
                      </a:r>
                    </a:p>
                  </a:txBody>
                  <a:tcPr marL="36208" marR="36208" marT="18104" marB="18104" anchor="ctr">
                    <a:lnL>
                      <a:noFill/>
                    </a:lnL>
                    <a:lnR>
                      <a:noFill/>
                    </a:lnR>
                    <a:lnT w="12700" cmpd="sng">
                      <a:noFill/>
                      <a:prstDash val="solid"/>
                    </a:lnT>
                    <a:lnB>
                      <a:noFill/>
                    </a:lnB>
                    <a:lnTlToBr w="12700" cmpd="sng">
                      <a:noFill/>
                      <a:prstDash val="solid"/>
                    </a:lnTlToBr>
                    <a:lnBlToTr w="12700" cmpd="sng">
                      <a:noFill/>
                      <a:prstDash val="solid"/>
                    </a:lnBlToTr>
                  </a:tcPr>
                </a:tc>
                <a:tc>
                  <a:txBody>
                    <a:bodyPr/>
                    <a:lstStyle/>
                    <a:p>
                      <a:r>
                        <a:rPr lang="en-AU" sz="2000" b="1" dirty="0"/>
                        <a:t>Contractor</a:t>
                      </a:r>
                    </a:p>
                  </a:txBody>
                  <a:tcPr marL="36208" marR="36208" marT="18104" marB="18104" anchor="ctr">
                    <a:lnL>
                      <a:noFill/>
                    </a:lnL>
                    <a:lnR>
                      <a:noFill/>
                    </a:lnR>
                    <a:lnT>
                      <a:noFill/>
                    </a:lnT>
                    <a:lnB>
                      <a:noFill/>
                    </a:lnB>
                  </a:tcPr>
                </a:tc>
              </a:tr>
              <a:tr h="1565273">
                <a:tc>
                  <a:txBody>
                    <a:bodyPr/>
                    <a:lstStyle/>
                    <a:p>
                      <a:r>
                        <a:rPr lang="en-AU" sz="2000" dirty="0">
                          <a:hlinkClick r:id="rId2"/>
                        </a:rPr>
                        <a:t>Ability to subcontract/delegate</a:t>
                      </a:r>
                      <a:r>
                        <a:rPr lang="en-AU" sz="2000" dirty="0"/>
                        <a:t>: the worker can't </a:t>
                      </a:r>
                      <a:r>
                        <a:rPr lang="en-AU" sz="2000" dirty="0" smtClean="0"/>
                        <a:t>subcontract</a:t>
                      </a:r>
                      <a:r>
                        <a:rPr lang="en-AU" sz="2000" baseline="0" dirty="0" smtClean="0"/>
                        <a:t> or </a:t>
                      </a:r>
                      <a:r>
                        <a:rPr lang="en-AU" sz="2000" dirty="0" smtClean="0"/>
                        <a:t>delegate </a:t>
                      </a:r>
                      <a:r>
                        <a:rPr lang="en-AU" sz="2000" dirty="0"/>
                        <a:t>the work – they can't pay someone else to do the work.</a:t>
                      </a:r>
                    </a:p>
                  </a:txBody>
                  <a:tcPr marL="36208" marR="36208" marT="18104" marB="18104">
                    <a:lnL>
                      <a:noFill/>
                    </a:lnL>
                    <a:lnR>
                      <a:noFill/>
                    </a:lnR>
                    <a:lnT>
                      <a:noFill/>
                    </a:lnT>
                    <a:lnB>
                      <a:noFill/>
                    </a:lnB>
                  </a:tcPr>
                </a:tc>
                <a:tc>
                  <a:txBody>
                    <a:bodyPr/>
                    <a:lstStyle/>
                    <a:p>
                      <a:r>
                        <a:rPr lang="en-AU" sz="2000">
                          <a:hlinkClick r:id="rId2"/>
                        </a:rPr>
                        <a:t>Ability to subcontract/delegate</a:t>
                      </a:r>
                      <a:r>
                        <a:rPr lang="en-AU" sz="2000"/>
                        <a:t>: the worker can subcontract/delegate the work – they can pay someone else to do the work.</a:t>
                      </a:r>
                    </a:p>
                  </a:txBody>
                  <a:tcPr marL="36208" marR="36208" marT="18104" marB="18104">
                    <a:lnL>
                      <a:noFill/>
                    </a:lnL>
                    <a:lnR>
                      <a:noFill/>
                    </a:lnR>
                    <a:lnT>
                      <a:noFill/>
                    </a:lnT>
                    <a:lnB>
                      <a:noFill/>
                    </a:lnB>
                  </a:tcPr>
                </a:tc>
              </a:tr>
              <a:tr h="2398357">
                <a:tc>
                  <a:txBody>
                    <a:bodyPr/>
                    <a:lstStyle/>
                    <a:p>
                      <a:r>
                        <a:rPr lang="en-AU" sz="2000" dirty="0">
                          <a:hlinkClick r:id="rId3"/>
                        </a:rPr>
                        <a:t>Basis of payment</a:t>
                      </a:r>
                      <a:r>
                        <a:rPr lang="en-AU" sz="2000" dirty="0"/>
                        <a:t> – the worker is paid either:</a:t>
                      </a:r>
                    </a:p>
                    <a:p>
                      <a:pPr>
                        <a:buFont typeface="Arial" panose="020B0604020202020204" pitchFamily="34" charset="0"/>
                        <a:buChar char="•"/>
                      </a:pPr>
                      <a:r>
                        <a:rPr lang="en-AU" sz="2000" dirty="0"/>
                        <a:t>for the time worked</a:t>
                      </a:r>
                    </a:p>
                    <a:p>
                      <a:pPr>
                        <a:buFont typeface="Arial" panose="020B0604020202020204" pitchFamily="34" charset="0"/>
                        <a:buChar char="•"/>
                      </a:pPr>
                      <a:r>
                        <a:rPr lang="en-AU" sz="2000" dirty="0"/>
                        <a:t>a price per item or activity</a:t>
                      </a:r>
                    </a:p>
                    <a:p>
                      <a:pPr>
                        <a:buFont typeface="Arial" panose="020B0604020202020204" pitchFamily="34" charset="0"/>
                        <a:buChar char="•"/>
                      </a:pPr>
                      <a:r>
                        <a:rPr lang="en-AU" sz="2000" dirty="0"/>
                        <a:t>a commission.</a:t>
                      </a:r>
                    </a:p>
                    <a:p>
                      <a:r>
                        <a:rPr lang="en-AU" sz="2000" dirty="0"/>
                        <a:t> </a:t>
                      </a:r>
                    </a:p>
                  </a:txBody>
                  <a:tcPr marL="36208" marR="36208" marT="18104" marB="18104">
                    <a:lnL>
                      <a:noFill/>
                    </a:lnL>
                    <a:lnR>
                      <a:noFill/>
                    </a:lnR>
                    <a:lnT>
                      <a:noFill/>
                    </a:lnT>
                    <a:lnB>
                      <a:noFill/>
                    </a:lnB>
                  </a:tcPr>
                </a:tc>
                <a:tc>
                  <a:txBody>
                    <a:bodyPr/>
                    <a:lstStyle/>
                    <a:p>
                      <a:r>
                        <a:rPr lang="en-AU" sz="2000" dirty="0">
                          <a:hlinkClick r:id="rId3"/>
                        </a:rPr>
                        <a:t>Basis of payment</a:t>
                      </a:r>
                      <a:r>
                        <a:rPr lang="en-AU" sz="2000" dirty="0"/>
                        <a:t>: the worker is paid for a result achieved based on the quote they provided.</a:t>
                      </a:r>
                    </a:p>
                    <a:p>
                      <a:r>
                        <a:rPr lang="en-AU" sz="2000" dirty="0"/>
                        <a:t>A quote can be calculated using hourly rates or price per item to work out the total cost of the work.</a:t>
                      </a:r>
                    </a:p>
                  </a:txBody>
                  <a:tcPr marL="36208" marR="36208" marT="18104" marB="18104">
                    <a:lnL>
                      <a:noFill/>
                    </a:lnL>
                    <a:lnR>
                      <a:noFill/>
                    </a:lnR>
                    <a:lnT>
                      <a:noFill/>
                    </a:lnT>
                    <a:lnB>
                      <a:noFill/>
                    </a:lnB>
                  </a:tcPr>
                </a:tc>
              </a:tr>
            </a:tbl>
          </a:graphicData>
        </a:graphic>
      </p:graphicFrame>
      <p:sp>
        <p:nvSpPr>
          <p:cNvPr id="4" name="Slide Number Placeholder 3"/>
          <p:cNvSpPr>
            <a:spLocks noGrp="1"/>
          </p:cNvSpPr>
          <p:nvPr>
            <p:ph type="sldNum" sz="quarter" idx="12"/>
          </p:nvPr>
        </p:nvSpPr>
        <p:spPr/>
        <p:txBody>
          <a:bodyPr/>
          <a:lstStyle/>
          <a:p>
            <a:fld id="{228855B0-D62E-9E44-B7EF-8E49D31AD382}" type="slidenum">
              <a:rPr lang="en-US" smtClean="0"/>
              <a:pPr/>
              <a:t>12</a:t>
            </a:fld>
            <a:endParaRPr lang="en-US" dirty="0"/>
          </a:p>
        </p:txBody>
      </p:sp>
    </p:spTree>
    <p:extLst>
      <p:ext uri="{BB962C8B-B14F-4D97-AF65-F5344CB8AC3E}">
        <p14:creationId xmlns:p14="http://schemas.microsoft.com/office/powerpoint/2010/main" val="13382570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Independent Contractor - ATO</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908024"/>
              </p:ext>
            </p:extLst>
          </p:nvPr>
        </p:nvGraphicFramePr>
        <p:xfrm>
          <a:off x="457197" y="1600198"/>
          <a:ext cx="8229602" cy="4474676"/>
        </p:xfrm>
        <a:graphic>
          <a:graphicData uri="http://schemas.openxmlformats.org/drawingml/2006/table">
            <a:tbl>
              <a:tblPr/>
              <a:tblGrid>
                <a:gridCol w="4114801"/>
                <a:gridCol w="4114801"/>
              </a:tblGrid>
              <a:tr h="314013">
                <a:tc>
                  <a:txBody>
                    <a:bodyPr/>
                    <a:lstStyle/>
                    <a:p>
                      <a:r>
                        <a:rPr lang="en-AU" sz="1800" b="1" dirty="0"/>
                        <a:t>Employee</a:t>
                      </a:r>
                    </a:p>
                  </a:txBody>
                  <a:tcPr marL="36208" marR="36208" marT="18104" marB="18104" anchor="ctr">
                    <a:lnL>
                      <a:noFill/>
                    </a:lnL>
                    <a:lnR>
                      <a:noFill/>
                    </a:lnR>
                    <a:lnT w="12700" cmpd="sng">
                      <a:noFill/>
                      <a:prstDash val="solid"/>
                    </a:lnT>
                    <a:lnB>
                      <a:noFill/>
                    </a:lnB>
                    <a:lnTlToBr w="12700" cmpd="sng">
                      <a:noFill/>
                      <a:prstDash val="solid"/>
                    </a:lnTlToBr>
                    <a:lnBlToTr w="12700" cmpd="sng">
                      <a:noFill/>
                      <a:prstDash val="solid"/>
                    </a:lnBlToTr>
                  </a:tcPr>
                </a:tc>
                <a:tc>
                  <a:txBody>
                    <a:bodyPr/>
                    <a:lstStyle/>
                    <a:p>
                      <a:r>
                        <a:rPr lang="en-AU" sz="1800" b="1" dirty="0"/>
                        <a:t>Contractor</a:t>
                      </a:r>
                    </a:p>
                  </a:txBody>
                  <a:tcPr marL="36208" marR="36208" marT="18104" marB="18104" anchor="ctr">
                    <a:lnL>
                      <a:noFill/>
                    </a:lnL>
                    <a:lnR>
                      <a:noFill/>
                    </a:lnR>
                    <a:lnT>
                      <a:noFill/>
                    </a:lnT>
                    <a:lnB>
                      <a:noFill/>
                    </a:lnB>
                  </a:tcPr>
                </a:tc>
              </a:tr>
              <a:tr h="2904614">
                <a:tc>
                  <a:txBody>
                    <a:bodyPr/>
                    <a:lstStyle/>
                    <a:p>
                      <a:r>
                        <a:rPr lang="en-AU" sz="1600" dirty="0">
                          <a:hlinkClick r:id="rId2"/>
                        </a:rPr>
                        <a:t>Equipment, tools and other assets</a:t>
                      </a:r>
                      <a:r>
                        <a:rPr lang="en-AU" sz="1600" dirty="0"/>
                        <a:t>:</a:t>
                      </a:r>
                    </a:p>
                    <a:p>
                      <a:pPr>
                        <a:buFont typeface="Arial" panose="020B0604020202020204" pitchFamily="34" charset="0"/>
                        <a:buChar char="•"/>
                      </a:pPr>
                      <a:r>
                        <a:rPr lang="en-AU" sz="1600" dirty="0"/>
                        <a:t>your business provides all or most of the equipment, tools and other assets required to complete the work, or</a:t>
                      </a:r>
                    </a:p>
                    <a:p>
                      <a:pPr>
                        <a:buFont typeface="Arial" panose="020B0604020202020204" pitchFamily="34" charset="0"/>
                        <a:buChar char="•"/>
                      </a:pPr>
                      <a:r>
                        <a:rPr lang="en-AU" sz="1600" dirty="0"/>
                        <a:t>the worker provides all or most of the equipment, tools and other assets required to complete the work, but your business provides them with an allowance or reimburses them for the cost of the equipment, tools and other assets.</a:t>
                      </a:r>
                    </a:p>
                    <a:p>
                      <a:r>
                        <a:rPr lang="en-AU" sz="1600" dirty="0"/>
                        <a:t> </a:t>
                      </a:r>
                    </a:p>
                  </a:txBody>
                  <a:tcPr marL="36208" marR="36208" marT="18104" marB="18104" anchor="ctr">
                    <a:lnL>
                      <a:noFill/>
                    </a:lnL>
                    <a:lnR>
                      <a:noFill/>
                    </a:lnR>
                    <a:lnT>
                      <a:noFill/>
                    </a:lnT>
                    <a:lnB>
                      <a:noFill/>
                    </a:lnB>
                  </a:tcPr>
                </a:tc>
                <a:tc>
                  <a:txBody>
                    <a:bodyPr/>
                    <a:lstStyle/>
                    <a:p>
                      <a:r>
                        <a:rPr lang="en-AU" sz="1600" dirty="0">
                          <a:hlinkClick r:id="rId2"/>
                        </a:rPr>
                        <a:t>Equipment, tools and other assets</a:t>
                      </a:r>
                      <a:r>
                        <a:rPr lang="en-AU" sz="1600" dirty="0"/>
                        <a:t>:</a:t>
                      </a:r>
                    </a:p>
                    <a:p>
                      <a:pPr>
                        <a:buFont typeface="Arial" panose="020B0604020202020204" pitchFamily="34" charset="0"/>
                        <a:buChar char="•"/>
                      </a:pPr>
                      <a:r>
                        <a:rPr lang="en-AU" sz="1600" dirty="0"/>
                        <a:t>the worker provides all or most of the equipment, tools and other assets required to complete the work</a:t>
                      </a:r>
                    </a:p>
                    <a:p>
                      <a:pPr>
                        <a:buFont typeface="Arial" panose="020B0604020202020204" pitchFamily="34" charset="0"/>
                        <a:buChar char="•"/>
                      </a:pPr>
                      <a:r>
                        <a:rPr lang="en-AU" sz="1600" dirty="0"/>
                        <a:t>the worker does not receive an allowance or reimbursement for the cost of this equipment, tools and other assets.</a:t>
                      </a:r>
                    </a:p>
                    <a:p>
                      <a:r>
                        <a:rPr lang="en-AU" sz="1600" dirty="0"/>
                        <a:t> </a:t>
                      </a:r>
                    </a:p>
                  </a:txBody>
                  <a:tcPr marL="36208" marR="36208" marT="18104" marB="18104" anchor="ctr">
                    <a:lnL>
                      <a:noFill/>
                    </a:lnL>
                    <a:lnR>
                      <a:noFill/>
                    </a:lnR>
                    <a:lnT>
                      <a:noFill/>
                    </a:lnT>
                    <a:lnB>
                      <a:noFill/>
                    </a:lnB>
                  </a:tcPr>
                </a:tc>
              </a:tr>
              <a:tr h="1256049">
                <a:tc>
                  <a:txBody>
                    <a:bodyPr/>
                    <a:lstStyle/>
                    <a:p>
                      <a:r>
                        <a:rPr lang="en-AU" sz="1600">
                          <a:hlinkClick r:id="rId3"/>
                        </a:rPr>
                        <a:t>Commercial risks</a:t>
                      </a:r>
                      <a:r>
                        <a:rPr lang="en-AU" sz="1600"/>
                        <a:t>: the worker takes no commercial risks. Your business is legally responsible for the work done by the worker and liable for the cost of rectifying any defect in the work.</a:t>
                      </a:r>
                    </a:p>
                  </a:txBody>
                  <a:tcPr marL="36208" marR="36208" marT="18104" marB="18104" anchor="ctr">
                    <a:lnL>
                      <a:noFill/>
                    </a:lnL>
                    <a:lnR>
                      <a:noFill/>
                    </a:lnR>
                    <a:lnT>
                      <a:noFill/>
                    </a:lnT>
                    <a:lnB>
                      <a:noFill/>
                    </a:lnB>
                  </a:tcPr>
                </a:tc>
                <a:tc>
                  <a:txBody>
                    <a:bodyPr/>
                    <a:lstStyle/>
                    <a:p>
                      <a:r>
                        <a:rPr lang="en-AU" sz="1600" dirty="0">
                          <a:hlinkClick r:id="rId3"/>
                        </a:rPr>
                        <a:t>Commercial risks</a:t>
                      </a:r>
                      <a:r>
                        <a:rPr lang="en-AU" sz="1600" dirty="0"/>
                        <a:t>: the worker takes commercial risks, with the worker being legally responsible for their work and liable for the cost of rectifying any defect in their work.</a:t>
                      </a:r>
                    </a:p>
                  </a:txBody>
                  <a:tcPr marL="36208" marR="36208" marT="18104" marB="18104" anchor="ctr">
                    <a:lnL>
                      <a:noFill/>
                    </a:lnL>
                    <a:lnR>
                      <a:noFill/>
                    </a:lnR>
                    <a:lnT>
                      <a:noFill/>
                    </a:lnT>
                    <a:lnB>
                      <a:noFill/>
                    </a:lnB>
                  </a:tcPr>
                </a:tc>
              </a:tr>
            </a:tbl>
          </a:graphicData>
        </a:graphic>
      </p:graphicFrame>
      <p:sp>
        <p:nvSpPr>
          <p:cNvPr id="4" name="Slide Number Placeholder 3"/>
          <p:cNvSpPr>
            <a:spLocks noGrp="1"/>
          </p:cNvSpPr>
          <p:nvPr>
            <p:ph type="sldNum" sz="quarter" idx="12"/>
          </p:nvPr>
        </p:nvSpPr>
        <p:spPr/>
        <p:txBody>
          <a:bodyPr/>
          <a:lstStyle/>
          <a:p>
            <a:fld id="{228855B0-D62E-9E44-B7EF-8E49D31AD382}" type="slidenum">
              <a:rPr lang="en-US" smtClean="0"/>
              <a:pPr/>
              <a:t>13</a:t>
            </a:fld>
            <a:endParaRPr lang="en-US" dirty="0"/>
          </a:p>
        </p:txBody>
      </p:sp>
    </p:spTree>
    <p:extLst>
      <p:ext uri="{BB962C8B-B14F-4D97-AF65-F5344CB8AC3E}">
        <p14:creationId xmlns:p14="http://schemas.microsoft.com/office/powerpoint/2010/main" val="30702972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Independent Contractor - ATO</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46018347"/>
              </p:ext>
            </p:extLst>
          </p:nvPr>
        </p:nvGraphicFramePr>
        <p:xfrm>
          <a:off x="615635" y="1600200"/>
          <a:ext cx="8071164" cy="4447515"/>
        </p:xfrm>
        <a:graphic>
          <a:graphicData uri="http://schemas.openxmlformats.org/drawingml/2006/table">
            <a:tbl>
              <a:tblPr/>
              <a:tblGrid>
                <a:gridCol w="4035582"/>
                <a:gridCol w="4035582"/>
              </a:tblGrid>
              <a:tr h="494169">
                <a:tc>
                  <a:txBody>
                    <a:bodyPr/>
                    <a:lstStyle/>
                    <a:p>
                      <a:r>
                        <a:rPr lang="en-AU" sz="2000" b="1" dirty="0"/>
                        <a:t>Employee</a:t>
                      </a:r>
                    </a:p>
                  </a:txBody>
                  <a:tcPr marL="36208" marR="36208" marT="18104" marB="181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000" b="1" dirty="0"/>
                        <a:t>Contractor</a:t>
                      </a:r>
                    </a:p>
                  </a:txBody>
                  <a:tcPr marL="36208" marR="36208" marT="18104" marB="18104" anchor="ctr">
                    <a:lnL w="12700" cap="flat" cmpd="sng" algn="ctr">
                      <a:noFill/>
                      <a:prstDash val="solid"/>
                      <a:round/>
                      <a:headEnd type="none" w="med" len="med"/>
                      <a:tailEnd type="none" w="med" len="med"/>
                    </a:lnL>
                    <a:lnR>
                      <a:noFill/>
                    </a:lnR>
                    <a:lnT>
                      <a:noFill/>
                    </a:lnT>
                    <a:lnB>
                      <a:noFill/>
                    </a:lnB>
                  </a:tcPr>
                </a:tc>
              </a:tr>
              <a:tr h="1606047">
                <a:tc>
                  <a:txBody>
                    <a:bodyPr/>
                    <a:lstStyle/>
                    <a:p>
                      <a:r>
                        <a:rPr lang="en-AU" sz="2000" dirty="0">
                          <a:hlinkClick r:id="rId2"/>
                        </a:rPr>
                        <a:t>Control over the work</a:t>
                      </a:r>
                      <a:r>
                        <a:rPr lang="en-AU" sz="2000" dirty="0"/>
                        <a:t>: your business has the right to direct the way in which the worker does their work.</a:t>
                      </a:r>
                    </a:p>
                  </a:txBody>
                  <a:tcPr marL="36208" marR="36208" marT="18104" marB="18104">
                    <a:lnL>
                      <a:noFill/>
                    </a:lnL>
                    <a:lnR>
                      <a:noFill/>
                    </a:lnR>
                    <a:lnT w="12700" cap="flat" cmpd="sng" algn="ctr">
                      <a:noFill/>
                      <a:prstDash val="solid"/>
                      <a:round/>
                      <a:headEnd type="none" w="med" len="med"/>
                      <a:tailEnd type="none" w="med" len="med"/>
                    </a:lnT>
                    <a:lnB>
                      <a:noFill/>
                    </a:lnB>
                  </a:tcPr>
                </a:tc>
                <a:tc>
                  <a:txBody>
                    <a:bodyPr/>
                    <a:lstStyle/>
                    <a:p>
                      <a:r>
                        <a:rPr lang="en-AU" sz="2000" dirty="0">
                          <a:hlinkClick r:id="rId2"/>
                        </a:rPr>
                        <a:t>Control over the work</a:t>
                      </a:r>
                      <a:r>
                        <a:rPr lang="en-AU" sz="2000" dirty="0"/>
                        <a:t>: the worker has freedom in the way the work is done, subject to the specific terms in any contract or agreement.</a:t>
                      </a:r>
                    </a:p>
                  </a:txBody>
                  <a:tcPr marL="36208" marR="36208" marT="18104" marB="18104">
                    <a:lnL>
                      <a:noFill/>
                    </a:lnL>
                    <a:lnR>
                      <a:noFill/>
                    </a:lnR>
                    <a:lnT>
                      <a:noFill/>
                    </a:lnT>
                    <a:lnB>
                      <a:noFill/>
                    </a:lnB>
                  </a:tcPr>
                </a:tc>
              </a:tr>
              <a:tr h="2347299">
                <a:tc>
                  <a:txBody>
                    <a:bodyPr/>
                    <a:lstStyle/>
                    <a:p>
                      <a:r>
                        <a:rPr lang="en-AU" sz="2000" dirty="0">
                          <a:hlinkClick r:id="rId3"/>
                        </a:rPr>
                        <a:t>Independence</a:t>
                      </a:r>
                      <a:r>
                        <a:rPr lang="en-AU" sz="2000" dirty="0"/>
                        <a:t>: the worker is not operating independently of your business. They work within and are considered part of your business.</a:t>
                      </a:r>
                    </a:p>
                  </a:txBody>
                  <a:tcPr marL="36208" marR="36208" marT="18104" marB="18104">
                    <a:lnL>
                      <a:noFill/>
                    </a:lnL>
                    <a:lnR>
                      <a:noFill/>
                    </a:lnR>
                    <a:lnT>
                      <a:noFill/>
                    </a:lnT>
                    <a:lnB>
                      <a:noFill/>
                    </a:lnB>
                  </a:tcPr>
                </a:tc>
                <a:tc>
                  <a:txBody>
                    <a:bodyPr/>
                    <a:lstStyle/>
                    <a:p>
                      <a:r>
                        <a:rPr lang="en-AU" sz="2000" dirty="0">
                          <a:hlinkClick r:id="rId3"/>
                        </a:rPr>
                        <a:t>Independence</a:t>
                      </a:r>
                      <a:r>
                        <a:rPr lang="en-AU" sz="2000" dirty="0"/>
                        <a:t>: the worker is operating their own business independently of your business. The worker performs services as specified in their contract or agreement and is free to accept or refuse additional work.</a:t>
                      </a:r>
                    </a:p>
                  </a:txBody>
                  <a:tcPr marL="36208" marR="36208" marT="18104" marB="18104">
                    <a:lnL>
                      <a:noFill/>
                    </a:lnL>
                    <a:lnR>
                      <a:noFill/>
                    </a:lnR>
                    <a:lnT>
                      <a:noFill/>
                    </a:lnT>
                    <a:lnB>
                      <a:noFill/>
                    </a:lnB>
                  </a:tcPr>
                </a:tc>
              </a:tr>
            </a:tbl>
          </a:graphicData>
        </a:graphic>
      </p:graphicFrame>
      <p:sp>
        <p:nvSpPr>
          <p:cNvPr id="4" name="Slide Number Placeholder 3"/>
          <p:cNvSpPr>
            <a:spLocks noGrp="1"/>
          </p:cNvSpPr>
          <p:nvPr>
            <p:ph type="sldNum" sz="quarter" idx="12"/>
          </p:nvPr>
        </p:nvSpPr>
        <p:spPr/>
        <p:txBody>
          <a:bodyPr/>
          <a:lstStyle/>
          <a:p>
            <a:fld id="{228855B0-D62E-9E44-B7EF-8E49D31AD382}" type="slidenum">
              <a:rPr lang="en-US" smtClean="0"/>
              <a:pPr/>
              <a:t>14</a:t>
            </a:fld>
            <a:endParaRPr lang="en-US" dirty="0"/>
          </a:p>
        </p:txBody>
      </p:sp>
    </p:spTree>
    <p:extLst>
      <p:ext uri="{BB962C8B-B14F-4D97-AF65-F5344CB8AC3E}">
        <p14:creationId xmlns:p14="http://schemas.microsoft.com/office/powerpoint/2010/main" val="23137707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Creation of Agency</a:t>
            </a:r>
            <a:endParaRPr lang="en-US" dirty="0"/>
          </a:p>
        </p:txBody>
      </p:sp>
      <p:sp>
        <p:nvSpPr>
          <p:cNvPr id="3" name="Content Placeholder 2"/>
          <p:cNvSpPr>
            <a:spLocks noGrp="1"/>
          </p:cNvSpPr>
          <p:nvPr>
            <p:ph idx="1"/>
          </p:nvPr>
        </p:nvSpPr>
        <p:spPr/>
        <p:txBody>
          <a:bodyPr>
            <a:noAutofit/>
          </a:bodyPr>
          <a:lstStyle/>
          <a:p>
            <a:pPr marL="355600" indent="0">
              <a:buNone/>
            </a:pPr>
            <a:r>
              <a:rPr lang="en-AU" sz="3100" dirty="0" smtClean="0"/>
              <a:t>An agency relationship can be created by:</a:t>
            </a:r>
            <a:endParaRPr lang="en-AU" sz="3100" dirty="0"/>
          </a:p>
          <a:p>
            <a:pPr marL="812800" indent="-457200"/>
            <a:r>
              <a:rPr lang="en-AU" sz="3100" dirty="0" smtClean="0"/>
              <a:t>express agreement – actual authority given orally or in writing</a:t>
            </a:r>
          </a:p>
          <a:p>
            <a:pPr marL="812800" indent="-457200"/>
            <a:r>
              <a:rPr lang="en-AU" sz="3100" dirty="0" smtClean="0"/>
              <a:t>implied agreement – from actions or relationships such as cohabitation or partnership</a:t>
            </a:r>
          </a:p>
          <a:p>
            <a:pPr marL="812800" indent="-457200"/>
            <a:r>
              <a:rPr lang="en-AU" sz="3100" dirty="0" smtClean="0"/>
              <a:t>estoppel – principal terminates agent but does not notify third parties: </a:t>
            </a:r>
          </a:p>
          <a:p>
            <a:pPr marL="812800" indent="-457200">
              <a:buNone/>
            </a:pPr>
            <a:r>
              <a:rPr lang="en-AU" sz="3100" dirty="0"/>
              <a:t>	</a:t>
            </a:r>
            <a:r>
              <a:rPr lang="en-AU" sz="3100" dirty="0" smtClean="0"/>
              <a:t>see </a:t>
            </a:r>
            <a:r>
              <a:rPr lang="en-AU" sz="3100" i="1" dirty="0" smtClean="0"/>
              <a:t>Pole v </a:t>
            </a:r>
            <a:r>
              <a:rPr lang="en-AU" sz="3100" i="1" dirty="0" err="1" smtClean="0"/>
              <a:t>Leask</a:t>
            </a:r>
            <a:endParaRPr lang="en-AU" sz="3100" i="1" dirty="0" smtClean="0"/>
          </a:p>
          <a:p>
            <a:pPr marL="812800" indent="-457200">
              <a:buNone/>
            </a:pPr>
            <a:r>
              <a:rPr lang="en-AU" sz="3100" dirty="0" smtClean="0"/>
              <a:t>	</a:t>
            </a:r>
            <a:endParaRPr lang="en-AU" sz="3100" i="1" dirty="0"/>
          </a:p>
        </p:txBody>
      </p:sp>
      <p:sp>
        <p:nvSpPr>
          <p:cNvPr id="4" name="Slide Number Placeholder 3"/>
          <p:cNvSpPr>
            <a:spLocks noGrp="1"/>
          </p:cNvSpPr>
          <p:nvPr>
            <p:ph type="sldNum" sz="quarter" idx="12"/>
          </p:nvPr>
        </p:nvSpPr>
        <p:spPr/>
        <p:txBody>
          <a:bodyPr/>
          <a:lstStyle/>
          <a:p>
            <a:fld id="{228855B0-D62E-9E44-B7EF-8E49D31AD382}" type="slidenum">
              <a:rPr lang="en-US" smtClean="0"/>
              <a:pPr/>
              <a:t>15</a:t>
            </a:fld>
            <a:endParaRPr lang="en-US" dirty="0"/>
          </a:p>
        </p:txBody>
      </p:sp>
    </p:spTree>
    <p:extLst>
      <p:ext uri="{BB962C8B-B14F-4D97-AF65-F5344CB8AC3E}">
        <p14:creationId xmlns:p14="http://schemas.microsoft.com/office/powerpoint/2010/main" val="206070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812800" indent="-457200"/>
            <a:r>
              <a:rPr lang="en-AU" dirty="0"/>
              <a:t>Pole v Leask</a:t>
            </a:r>
          </a:p>
        </p:txBody>
      </p:sp>
      <p:sp>
        <p:nvSpPr>
          <p:cNvPr id="3" name="Content Placeholder 2"/>
          <p:cNvSpPr>
            <a:spLocks noGrp="1"/>
          </p:cNvSpPr>
          <p:nvPr>
            <p:ph idx="1"/>
          </p:nvPr>
        </p:nvSpPr>
        <p:spPr/>
        <p:txBody>
          <a:bodyPr>
            <a:noAutofit/>
          </a:bodyPr>
          <a:lstStyle/>
          <a:p>
            <a:pPr marL="0" indent="0">
              <a:buNone/>
            </a:pPr>
            <a:r>
              <a:rPr lang="en-AU" sz="2800" dirty="0"/>
              <a:t>No one can become the </a:t>
            </a:r>
            <a:r>
              <a:rPr lang="en-AU" sz="2800" dirty="0" smtClean="0"/>
              <a:t>agent of </a:t>
            </a:r>
            <a:r>
              <a:rPr lang="en-AU" sz="2800" dirty="0"/>
              <a:t>another person except by the will of that other person. His will </a:t>
            </a:r>
            <a:r>
              <a:rPr lang="en-AU" sz="2800" dirty="0" smtClean="0"/>
              <a:t>may be </a:t>
            </a:r>
            <a:r>
              <a:rPr lang="en-AU" sz="2800" dirty="0"/>
              <a:t>manifested in writing or orally, or simply by placing another in a </a:t>
            </a:r>
            <a:r>
              <a:rPr lang="en-AU" sz="2800" dirty="0" smtClean="0"/>
              <a:t>situation in </a:t>
            </a:r>
            <a:r>
              <a:rPr lang="en-AU" sz="2800" dirty="0"/>
              <a:t>which, according to the ordinary rules of law, or perhaps it </a:t>
            </a:r>
            <a:r>
              <a:rPr lang="en-AU" sz="2800" dirty="0" smtClean="0"/>
              <a:t>would be </a:t>
            </a:r>
            <a:r>
              <a:rPr lang="en-AU" sz="2800" dirty="0"/>
              <a:t>better to say according to the ordinary usages of mankind, that </a:t>
            </a:r>
            <a:r>
              <a:rPr lang="en-AU" sz="2800" dirty="0" smtClean="0"/>
              <a:t>other is </a:t>
            </a:r>
            <a:r>
              <a:rPr lang="en-AU" sz="2800" dirty="0"/>
              <a:t>understood to represent and act for the person who has so placed him</a:t>
            </a:r>
            <a:r>
              <a:rPr lang="en-AU" sz="2800" dirty="0" smtClean="0"/>
              <a:t>."</a:t>
            </a:r>
            <a:r>
              <a:rPr lang="en-AU" sz="3100" dirty="0" smtClean="0"/>
              <a:t>	</a:t>
            </a:r>
            <a:endParaRPr lang="en-AU" sz="3100" i="1" dirty="0"/>
          </a:p>
        </p:txBody>
      </p:sp>
      <p:sp>
        <p:nvSpPr>
          <p:cNvPr id="4" name="Slide Number Placeholder 3"/>
          <p:cNvSpPr>
            <a:spLocks noGrp="1"/>
          </p:cNvSpPr>
          <p:nvPr>
            <p:ph type="sldNum" sz="quarter" idx="12"/>
          </p:nvPr>
        </p:nvSpPr>
        <p:spPr/>
        <p:txBody>
          <a:bodyPr/>
          <a:lstStyle/>
          <a:p>
            <a:fld id="{228855B0-D62E-9E44-B7EF-8E49D31AD382}" type="slidenum">
              <a:rPr lang="en-US" smtClean="0"/>
              <a:pPr/>
              <a:t>16</a:t>
            </a:fld>
            <a:endParaRPr lang="en-US" dirty="0"/>
          </a:p>
        </p:txBody>
      </p:sp>
    </p:spTree>
    <p:extLst>
      <p:ext uri="{BB962C8B-B14F-4D97-AF65-F5344CB8AC3E}">
        <p14:creationId xmlns:p14="http://schemas.microsoft.com/office/powerpoint/2010/main" val="19859409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Secret Agents</a:t>
            </a:r>
            <a:endParaRPr lang="en-US" dirty="0"/>
          </a:p>
        </p:txBody>
      </p:sp>
      <p:pic>
        <p:nvPicPr>
          <p:cNvPr id="4" name="Skyfall - Opening Scene Train Fight with Digger (1080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4454" b="14637"/>
          <a:stretch/>
        </p:blipFill>
        <p:spPr>
          <a:xfrm>
            <a:off x="544101" y="1901371"/>
            <a:ext cx="8048343" cy="3207658"/>
          </a:xfrm>
          <a:prstGeom prst="rect">
            <a:avLst/>
          </a:prstGeom>
        </p:spPr>
      </p:pic>
      <p:sp>
        <p:nvSpPr>
          <p:cNvPr id="3" name="Slide Number Placeholder 2"/>
          <p:cNvSpPr>
            <a:spLocks noGrp="1"/>
          </p:cNvSpPr>
          <p:nvPr>
            <p:ph type="sldNum" sz="quarter" idx="12"/>
          </p:nvPr>
        </p:nvSpPr>
        <p:spPr/>
        <p:txBody>
          <a:bodyPr/>
          <a:lstStyle/>
          <a:p>
            <a:fld id="{228855B0-D62E-9E44-B7EF-8E49D31AD382}" type="slidenum">
              <a:rPr lang="en-US" smtClean="0"/>
              <a:pPr/>
              <a:t>17</a:t>
            </a:fld>
            <a:endParaRPr lang="en-US" dirty="0"/>
          </a:p>
        </p:txBody>
      </p:sp>
    </p:spTree>
    <p:extLst>
      <p:ext uri="{BB962C8B-B14F-4D97-AF65-F5344CB8AC3E}">
        <p14:creationId xmlns:p14="http://schemas.microsoft.com/office/powerpoint/2010/main" val="321940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idx="1"/>
          </p:nvPr>
        </p:nvSpPr>
        <p:spPr>
          <a:xfrm>
            <a:off x="457200" y="1600200"/>
            <a:ext cx="8229600" cy="4525963"/>
          </a:xfrm>
        </p:spPr>
        <p:txBody>
          <a:bodyPr>
            <a:normAutofit/>
          </a:bodyPr>
          <a:lstStyle/>
          <a:p>
            <a:pPr marL="814388" indent="-457200"/>
            <a:r>
              <a:rPr lang="en-AU" dirty="0" smtClean="0"/>
              <a:t>Do you agree with US President Richard Nixon when he says:</a:t>
            </a:r>
          </a:p>
        </p:txBody>
      </p:sp>
      <p:pic>
        <p:nvPicPr>
          <p:cNvPr id="2050" name="Picture 2" descr="http://www.usnews.com/cmsmedia/1a/57/6a58d9d944ad89501dc2685cb7b2/140806-nixonquiz-intro-editorial.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846" r="30656" b="24808"/>
          <a:stretch/>
        </p:blipFill>
        <p:spPr bwMode="auto">
          <a:xfrm>
            <a:off x="1380248" y="2932477"/>
            <a:ext cx="2034276" cy="28504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marL="265113"/>
            <a:r>
              <a:rPr lang="en-US" dirty="0" smtClean="0"/>
              <a:t>Small Group Discussion</a:t>
            </a:r>
            <a:endParaRPr lang="en-US" dirty="0"/>
          </a:p>
        </p:txBody>
      </p:sp>
      <p:sp>
        <p:nvSpPr>
          <p:cNvPr id="4" name="AutoShape 2" descr="Image result for sir john dalberg-act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8" name="Rounded Rectangular Callout 7"/>
          <p:cNvSpPr/>
          <p:nvPr/>
        </p:nvSpPr>
        <p:spPr>
          <a:xfrm>
            <a:off x="3604961" y="3277417"/>
            <a:ext cx="4570743" cy="1080309"/>
          </a:xfrm>
          <a:prstGeom prst="wedgeRoundRectCallout">
            <a:avLst>
              <a:gd name="adj1" fmla="val -60015"/>
              <a:gd name="adj2" fmla="val 80377"/>
              <a:gd name="adj3" fmla="val 16667"/>
            </a:avLst>
          </a:prstGeom>
          <a:solidFill>
            <a:schemeClr val="bg1"/>
          </a:solidFill>
          <a:ln w="28575">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r>
              <a:rPr lang="en-AU" sz="2400" dirty="0">
                <a:solidFill>
                  <a:schemeClr val="tx1"/>
                </a:solidFill>
                <a:latin typeface="Arial Narrow" panose="020B0606020202030204" pitchFamily="34" charset="0"/>
              </a:rPr>
              <a:t>When the President does it that means it’s not illegal</a:t>
            </a:r>
          </a:p>
        </p:txBody>
      </p:sp>
      <p:sp>
        <p:nvSpPr>
          <p:cNvPr id="6" name="AutoShape 2" descr="Image result for abraham lincol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3" name="Slide Number Placeholder 2"/>
          <p:cNvSpPr>
            <a:spLocks noGrp="1"/>
          </p:cNvSpPr>
          <p:nvPr>
            <p:ph type="sldNum" sz="quarter" idx="12"/>
          </p:nvPr>
        </p:nvSpPr>
        <p:spPr/>
        <p:txBody>
          <a:bodyPr/>
          <a:lstStyle/>
          <a:p>
            <a:fld id="{228855B0-D62E-9E44-B7EF-8E49D31AD382}" type="slidenum">
              <a:rPr lang="en-US" smtClean="0"/>
              <a:pPr/>
              <a:t>18</a:t>
            </a:fld>
            <a:endParaRPr lang="en-US" dirty="0"/>
          </a:p>
        </p:txBody>
      </p:sp>
    </p:spTree>
    <p:extLst>
      <p:ext uri="{BB962C8B-B14F-4D97-AF65-F5344CB8AC3E}">
        <p14:creationId xmlns:p14="http://schemas.microsoft.com/office/powerpoint/2010/main" val="37601842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6471" y="1798646"/>
            <a:ext cx="7931224" cy="2906100"/>
          </a:xfrm>
        </p:spPr>
        <p:txBody>
          <a:bodyPr>
            <a:noAutofit/>
          </a:bodyPr>
          <a:lstStyle/>
          <a:p>
            <a:pPr marL="0" indent="0">
              <a:buNone/>
            </a:pPr>
            <a:r>
              <a:rPr lang="en-AU" sz="2000" dirty="0"/>
              <a:t>The Director-General of Security at the Australian Security Intelligence Organisation (ASIO) is pressuring the Federal Parliament to pass new legislation giving ASIO officers carte blanche, that it, full discretionary power. The new laws would give ASIO officers greater immunity from prosecution if they commit a crime. The Minister of Foreign Affairs is worried that these powers would permit ASIO officers to cause significant damage to property and commit assault, torture, sexual assault, and murder.  </a:t>
            </a:r>
          </a:p>
          <a:p>
            <a:pPr marL="0" indent="0">
              <a:buNone/>
            </a:pPr>
            <a:r>
              <a:rPr lang="en-AU" sz="2000" dirty="0"/>
              <a:t>The Minister </a:t>
            </a:r>
            <a:r>
              <a:rPr lang="en-AU" sz="2000" dirty="0" smtClean="0"/>
              <a:t>for Foreign Affairs seeks </a:t>
            </a:r>
            <a:r>
              <a:rPr lang="en-AU" sz="2000" dirty="0"/>
              <a:t>your advice.</a:t>
            </a:r>
          </a:p>
          <a:p>
            <a:pPr marL="0" indent="0">
              <a:buNone/>
            </a:pPr>
            <a:r>
              <a:rPr lang="en-AU" sz="2000" dirty="0"/>
              <a:t/>
            </a:r>
            <a:br>
              <a:rPr lang="en-AU" sz="2000" dirty="0"/>
            </a:br>
            <a:endParaRPr lang="en-AU" sz="2000" dirty="0"/>
          </a:p>
        </p:txBody>
      </p:sp>
      <p:sp>
        <p:nvSpPr>
          <p:cNvPr id="10" name="Content Placeholder 2"/>
          <p:cNvSpPr txBox="1">
            <a:spLocks/>
          </p:cNvSpPr>
          <p:nvPr/>
        </p:nvSpPr>
        <p:spPr>
          <a:xfrm>
            <a:off x="763922" y="4733038"/>
            <a:ext cx="7931224" cy="105980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2000" b="1" dirty="0"/>
              <a:t>In groups, draft a legislative provision that limits the discretionary power of ASIO officers and addresses the Minister’s concerns.</a:t>
            </a:r>
            <a:endParaRPr lang="en-US" sz="2400" b="1" dirty="0"/>
          </a:p>
        </p:txBody>
      </p:sp>
      <p:sp>
        <p:nvSpPr>
          <p:cNvPr id="2" name="Title 1"/>
          <p:cNvSpPr>
            <a:spLocks noGrp="1"/>
          </p:cNvSpPr>
          <p:nvPr>
            <p:ph type="title"/>
          </p:nvPr>
        </p:nvSpPr>
        <p:spPr/>
        <p:txBody>
          <a:bodyPr/>
          <a:lstStyle/>
          <a:p>
            <a:pPr marL="265113"/>
            <a:r>
              <a:rPr lang="en-US" dirty="0" smtClean="0"/>
              <a:t>Small Group Challenge</a:t>
            </a:r>
            <a:endParaRPr lang="en-US" dirty="0"/>
          </a:p>
        </p:txBody>
      </p:sp>
      <p:sp>
        <p:nvSpPr>
          <p:cNvPr id="4" name="AutoShape 2" descr="Image result for roads and mariti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5" name="Content Placeholder 2"/>
          <p:cNvSpPr txBox="1">
            <a:spLocks/>
          </p:cNvSpPr>
          <p:nvPr/>
        </p:nvSpPr>
        <p:spPr>
          <a:xfrm>
            <a:off x="755576" y="1345068"/>
            <a:ext cx="7931224" cy="80191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2000" dirty="0"/>
              <a:t>The Minister for Foreign Affairs has a </a:t>
            </a:r>
            <a:r>
              <a:rPr lang="en-AU" sz="2000" dirty="0" smtClean="0"/>
              <a:t>problem …</a:t>
            </a:r>
            <a:endParaRPr lang="en-US" sz="2000" dirty="0" smtClean="0"/>
          </a:p>
        </p:txBody>
      </p:sp>
      <p:sp>
        <p:nvSpPr>
          <p:cNvPr id="6" name="Slide Number Placeholder 5"/>
          <p:cNvSpPr>
            <a:spLocks noGrp="1"/>
          </p:cNvSpPr>
          <p:nvPr>
            <p:ph type="sldNum" sz="quarter" idx="12"/>
          </p:nvPr>
        </p:nvSpPr>
        <p:spPr/>
        <p:txBody>
          <a:bodyPr/>
          <a:lstStyle/>
          <a:p>
            <a:fld id="{228855B0-D62E-9E44-B7EF-8E49D31AD382}" type="slidenum">
              <a:rPr lang="en-US" smtClean="0"/>
              <a:pPr/>
              <a:t>19</a:t>
            </a:fld>
            <a:endParaRPr lang="en-US" dirty="0"/>
          </a:p>
        </p:txBody>
      </p:sp>
    </p:spTree>
    <p:extLst>
      <p:ext uri="{BB962C8B-B14F-4D97-AF65-F5344CB8AC3E}">
        <p14:creationId xmlns:p14="http://schemas.microsoft.com/office/powerpoint/2010/main" val="28123258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3289769" y="1817224"/>
            <a:ext cx="5686425" cy="967567"/>
          </a:xfrm>
          <a:noFill/>
        </p:spPr>
        <p:txBody>
          <a:bodyPr>
            <a:normAutofit/>
          </a:bodyPr>
          <a:lstStyle/>
          <a:p>
            <a:pPr algn="l"/>
            <a:r>
              <a:rPr lang="en-US" dirty="0" smtClean="0">
                <a:solidFill>
                  <a:srgbClr val="000090"/>
                </a:solidFill>
                <a:latin typeface="Arial"/>
                <a:cs typeface="Arial"/>
              </a:rPr>
              <a:t>Agency</a:t>
            </a:r>
            <a:endParaRPr lang="en-US" dirty="0">
              <a:solidFill>
                <a:srgbClr val="000090"/>
              </a:solidFill>
              <a:latin typeface="Arial"/>
              <a:cs typeface="Arial"/>
            </a:endParaRPr>
          </a:p>
        </p:txBody>
      </p:sp>
      <p:sp>
        <p:nvSpPr>
          <p:cNvPr id="5" name="Rectangle 4"/>
          <p:cNvSpPr>
            <a:spLocks noChangeArrowheads="1"/>
          </p:cNvSpPr>
          <p:nvPr/>
        </p:nvSpPr>
        <p:spPr bwMode="auto">
          <a:xfrm>
            <a:off x="3289769" y="3886200"/>
            <a:ext cx="4295775"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pPr>
            <a:r>
              <a:rPr lang="en-US" sz="1600" dirty="0" smtClean="0">
                <a:solidFill>
                  <a:srgbClr val="000090"/>
                </a:solidFill>
                <a:latin typeface="Arial"/>
                <a:cs typeface="Arial"/>
              </a:rPr>
              <a:t>Lecture Nine</a:t>
            </a:r>
            <a:endParaRPr lang="en-US" sz="1600" dirty="0">
              <a:solidFill>
                <a:srgbClr val="000090"/>
              </a:solidFill>
              <a:latin typeface="Arial"/>
              <a:cs typeface="Arial"/>
            </a:endParaRPr>
          </a:p>
          <a:p>
            <a:pPr>
              <a:spcBef>
                <a:spcPct val="20000"/>
              </a:spcBef>
            </a:pPr>
            <a:endParaRPr lang="en-US" sz="1600" dirty="0">
              <a:solidFill>
                <a:srgbClr val="000090"/>
              </a:solidFill>
              <a:latin typeface="Arial"/>
              <a:cs typeface="Arial"/>
            </a:endParaRPr>
          </a:p>
        </p:txBody>
      </p:sp>
      <p:sp>
        <p:nvSpPr>
          <p:cNvPr id="12" name="Rectangle 3"/>
          <p:cNvSpPr>
            <a:spLocks noGrp="1" noChangeArrowheads="1"/>
          </p:cNvSpPr>
          <p:nvPr>
            <p:ph type="subTitle" idx="1"/>
          </p:nvPr>
        </p:nvSpPr>
        <p:spPr>
          <a:xfrm>
            <a:off x="3289769" y="2860381"/>
            <a:ext cx="6035675" cy="904875"/>
          </a:xfrm>
          <a:noFill/>
        </p:spPr>
        <p:txBody>
          <a:bodyPr>
            <a:normAutofit fontScale="92500" lnSpcReduction="10000"/>
          </a:bodyPr>
          <a:lstStyle/>
          <a:p>
            <a:pPr algn="l"/>
            <a:endParaRPr lang="en-US" sz="2800" dirty="0" smtClean="0">
              <a:solidFill>
                <a:srgbClr val="00AEEF"/>
              </a:solidFill>
              <a:latin typeface="Arial"/>
              <a:cs typeface="Arial"/>
            </a:endParaRPr>
          </a:p>
          <a:p>
            <a:pPr algn="l"/>
            <a:r>
              <a:rPr lang="en-US" sz="2800" dirty="0" smtClean="0">
                <a:solidFill>
                  <a:srgbClr val="00AEEF"/>
                </a:solidFill>
                <a:latin typeface="Arial"/>
                <a:cs typeface="Arial"/>
              </a:rPr>
              <a:t>BUS107 Commercial Law</a:t>
            </a:r>
            <a:endParaRPr lang="en-US" sz="2800" dirty="0">
              <a:solidFill>
                <a:srgbClr val="00AEEF"/>
              </a:solidFill>
              <a:latin typeface="Arial"/>
              <a:cs typeface="Arial"/>
            </a:endParaRPr>
          </a:p>
          <a:p>
            <a:pPr algn="l"/>
            <a:endParaRPr lang="en-US" sz="2800" dirty="0">
              <a:solidFill>
                <a:srgbClr val="00AEEF"/>
              </a:solidFill>
              <a:latin typeface="Arial"/>
              <a:cs typeface="Arial"/>
            </a:endParaRPr>
          </a:p>
        </p:txBody>
      </p:sp>
      <p:sp>
        <p:nvSpPr>
          <p:cNvPr id="2" name="Slide Number Placeholder 1"/>
          <p:cNvSpPr>
            <a:spLocks noGrp="1"/>
          </p:cNvSpPr>
          <p:nvPr>
            <p:ph type="sldNum" sz="quarter" idx="12"/>
          </p:nvPr>
        </p:nvSpPr>
        <p:spPr/>
        <p:txBody>
          <a:bodyPr/>
          <a:lstStyle/>
          <a:p>
            <a:fld id="{228855B0-D62E-9E44-B7EF-8E49D31AD382}" type="slidenum">
              <a:rPr lang="en-US" smtClean="0"/>
              <a:pPr/>
              <a:t>2</a:t>
            </a:fld>
            <a:endParaRPr lang="en-US" dirty="0"/>
          </a:p>
        </p:txBody>
      </p:sp>
    </p:spTree>
    <p:extLst>
      <p:ext uri="{BB962C8B-B14F-4D97-AF65-F5344CB8AC3E}">
        <p14:creationId xmlns:p14="http://schemas.microsoft.com/office/powerpoint/2010/main" val="25682017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Agent’s Authority</a:t>
            </a:r>
            <a:endParaRPr lang="en-US" dirty="0"/>
          </a:p>
        </p:txBody>
      </p:sp>
      <p:sp>
        <p:nvSpPr>
          <p:cNvPr id="3" name="Content Placeholder 2"/>
          <p:cNvSpPr>
            <a:spLocks noGrp="1"/>
          </p:cNvSpPr>
          <p:nvPr>
            <p:ph idx="1"/>
          </p:nvPr>
        </p:nvSpPr>
        <p:spPr/>
        <p:txBody>
          <a:bodyPr>
            <a:normAutofit fontScale="92500"/>
          </a:bodyPr>
          <a:lstStyle/>
          <a:p>
            <a:pPr marL="812800" indent="-449263"/>
            <a:r>
              <a:rPr lang="en-AU" dirty="0" smtClean="0"/>
              <a:t>It can be dangerous for a principal to confer carte blanche or full discretionary power upon their agent </a:t>
            </a:r>
          </a:p>
          <a:p>
            <a:pPr marL="812800" indent="-449263"/>
            <a:r>
              <a:rPr lang="en-AU" dirty="0" smtClean="0"/>
              <a:t>A principal can protect themselves from liability to others by placing limitations on the scope of their agent’s authority</a:t>
            </a:r>
          </a:p>
          <a:p>
            <a:pPr marL="812800" indent="-449263"/>
            <a:r>
              <a:rPr lang="en-AU" dirty="0" smtClean="0"/>
              <a:t>A principal will be liable for the actions of their agent if those actions were performed within the scope of the agent’s authority</a:t>
            </a:r>
            <a:endParaRPr lang="en-AU" sz="3200" dirty="0"/>
          </a:p>
        </p:txBody>
      </p:sp>
      <p:sp>
        <p:nvSpPr>
          <p:cNvPr id="4" name="Slide Number Placeholder 3"/>
          <p:cNvSpPr>
            <a:spLocks noGrp="1"/>
          </p:cNvSpPr>
          <p:nvPr>
            <p:ph type="sldNum" sz="quarter" idx="12"/>
          </p:nvPr>
        </p:nvSpPr>
        <p:spPr/>
        <p:txBody>
          <a:bodyPr/>
          <a:lstStyle/>
          <a:p>
            <a:fld id="{228855B0-D62E-9E44-B7EF-8E49D31AD382}" type="slidenum">
              <a:rPr lang="en-US" smtClean="0"/>
              <a:pPr/>
              <a:t>20</a:t>
            </a:fld>
            <a:endParaRPr lang="en-US" dirty="0"/>
          </a:p>
        </p:txBody>
      </p:sp>
    </p:spTree>
    <p:extLst>
      <p:ext uri="{BB962C8B-B14F-4D97-AF65-F5344CB8AC3E}">
        <p14:creationId xmlns:p14="http://schemas.microsoft.com/office/powerpoint/2010/main" val="27385820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Actual Authority</a:t>
            </a:r>
            <a:endParaRPr lang="en-US" dirty="0"/>
          </a:p>
        </p:txBody>
      </p:sp>
      <p:sp>
        <p:nvSpPr>
          <p:cNvPr id="3" name="Content Placeholder 2"/>
          <p:cNvSpPr>
            <a:spLocks noGrp="1"/>
          </p:cNvSpPr>
          <p:nvPr>
            <p:ph idx="1"/>
          </p:nvPr>
        </p:nvSpPr>
        <p:spPr/>
        <p:txBody>
          <a:bodyPr>
            <a:normAutofit fontScale="92500" lnSpcReduction="10000"/>
          </a:bodyPr>
          <a:lstStyle/>
          <a:p>
            <a:pPr marL="812800" indent="-449263"/>
            <a:r>
              <a:rPr lang="en-AU" b="1" i="1" dirty="0" smtClean="0"/>
              <a:t>Actual authority </a:t>
            </a:r>
            <a:r>
              <a:rPr lang="en-AU" dirty="0" smtClean="0"/>
              <a:t>can be given to an agent expressly, that is either verbally or in writing</a:t>
            </a:r>
          </a:p>
          <a:p>
            <a:pPr marL="812800" indent="-449263"/>
            <a:r>
              <a:rPr lang="en-AU" b="1" i="1" dirty="0"/>
              <a:t>Actual authority </a:t>
            </a:r>
            <a:r>
              <a:rPr lang="en-AU" dirty="0"/>
              <a:t>can </a:t>
            </a:r>
            <a:r>
              <a:rPr lang="en-AU" dirty="0" smtClean="0"/>
              <a:t>also be implied in the following ways:</a:t>
            </a:r>
          </a:p>
          <a:p>
            <a:pPr marL="1220787" lvl="1" indent="-457200">
              <a:buFont typeface="Arial" panose="020B0604020202020204" pitchFamily="34" charset="0"/>
              <a:buChar char="•"/>
            </a:pPr>
            <a:r>
              <a:rPr lang="en-AU" dirty="0" smtClean="0"/>
              <a:t>custom or trade usage</a:t>
            </a:r>
          </a:p>
          <a:p>
            <a:pPr marL="1220787" lvl="1" indent="-457200">
              <a:buFont typeface="Arial" panose="020B0604020202020204" pitchFamily="34" charset="0"/>
              <a:buChar char="•"/>
            </a:pPr>
            <a:r>
              <a:rPr lang="en-AU" dirty="0" smtClean="0"/>
              <a:t>course of past dealings</a:t>
            </a:r>
          </a:p>
          <a:p>
            <a:pPr marL="1220787" lvl="1" indent="-457200">
              <a:buFont typeface="Arial" panose="020B0604020202020204" pitchFamily="34" charset="0"/>
              <a:buChar char="•"/>
            </a:pPr>
            <a:r>
              <a:rPr lang="en-AU" dirty="0" smtClean="0"/>
              <a:t>conduct of the principal, such as appointing the agent to a position within a business:</a:t>
            </a:r>
          </a:p>
          <a:p>
            <a:pPr marL="763587" lvl="1" indent="0">
              <a:buNone/>
            </a:pPr>
            <a:r>
              <a:rPr lang="en-AU" dirty="0" smtClean="0"/>
              <a:t>see </a:t>
            </a:r>
            <a:r>
              <a:rPr lang="en-AU" i="1" dirty="0" smtClean="0"/>
              <a:t>Snowy Mountains Hydro case</a:t>
            </a:r>
            <a:endParaRPr lang="en-AU" i="1" dirty="0"/>
          </a:p>
        </p:txBody>
      </p:sp>
      <p:sp>
        <p:nvSpPr>
          <p:cNvPr id="4" name="Slide Number Placeholder 3"/>
          <p:cNvSpPr>
            <a:spLocks noGrp="1"/>
          </p:cNvSpPr>
          <p:nvPr>
            <p:ph type="sldNum" sz="quarter" idx="12"/>
          </p:nvPr>
        </p:nvSpPr>
        <p:spPr/>
        <p:txBody>
          <a:bodyPr/>
          <a:lstStyle/>
          <a:p>
            <a:fld id="{228855B0-D62E-9E44-B7EF-8E49D31AD382}" type="slidenum">
              <a:rPr lang="en-US" smtClean="0"/>
              <a:pPr/>
              <a:t>21</a:t>
            </a:fld>
            <a:endParaRPr lang="en-US" dirty="0"/>
          </a:p>
        </p:txBody>
      </p:sp>
    </p:spTree>
    <p:extLst>
      <p:ext uri="{BB962C8B-B14F-4D97-AF65-F5344CB8AC3E}">
        <p14:creationId xmlns:p14="http://schemas.microsoft.com/office/powerpoint/2010/main" val="30085147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763587" lvl="1" indent="0">
              <a:buNone/>
            </a:pPr>
            <a:r>
              <a:rPr lang="en-AU" sz="3600" dirty="0" smtClean="0"/>
              <a:t>Snowy Mountains Hydro case</a:t>
            </a:r>
            <a:endParaRPr lang="en-AU" dirty="0"/>
          </a:p>
        </p:txBody>
      </p:sp>
      <p:sp>
        <p:nvSpPr>
          <p:cNvPr id="3" name="Content Placeholder 2"/>
          <p:cNvSpPr>
            <a:spLocks noGrp="1"/>
          </p:cNvSpPr>
          <p:nvPr>
            <p:ph idx="1"/>
          </p:nvPr>
        </p:nvSpPr>
        <p:spPr/>
        <p:txBody>
          <a:bodyPr>
            <a:noAutofit/>
          </a:bodyPr>
          <a:lstStyle/>
          <a:p>
            <a:r>
              <a:rPr lang="en-AU" sz="2000" dirty="0"/>
              <a:t>A Belgian manufacturer </a:t>
            </a:r>
            <a:r>
              <a:rPr lang="en-AU" sz="2000" dirty="0" smtClean="0"/>
              <a:t>(Principal) </a:t>
            </a:r>
            <a:r>
              <a:rPr lang="en-AU" sz="2000" dirty="0"/>
              <a:t>appointed an Australian company (</a:t>
            </a:r>
            <a:r>
              <a:rPr lang="en-AU" sz="2000" dirty="0" smtClean="0"/>
              <a:t>Agent) </a:t>
            </a:r>
            <a:r>
              <a:rPr lang="en-AU" sz="2000" dirty="0"/>
              <a:t>to be its agent </a:t>
            </a:r>
            <a:r>
              <a:rPr lang="en-AU" sz="2000" dirty="0" smtClean="0"/>
              <a:t>to </a:t>
            </a:r>
            <a:r>
              <a:rPr lang="en-AU" sz="2000" dirty="0"/>
              <a:t>contract with the Snowy Mountains Hydro- Electric Authority (TP). </a:t>
            </a:r>
          </a:p>
          <a:p>
            <a:r>
              <a:rPr lang="en-AU" sz="2000" dirty="0"/>
              <a:t>TP’s cheques for </a:t>
            </a:r>
            <a:r>
              <a:rPr lang="en-AU" sz="2000" dirty="0" smtClean="0"/>
              <a:t>the Principal </a:t>
            </a:r>
            <a:r>
              <a:rPr lang="en-AU" sz="2000" dirty="0"/>
              <a:t>were paid to </a:t>
            </a:r>
            <a:r>
              <a:rPr lang="en-AU" sz="2000" dirty="0" smtClean="0"/>
              <a:t>the Agent </a:t>
            </a:r>
            <a:r>
              <a:rPr lang="en-AU" sz="2000" dirty="0"/>
              <a:t>in Australia in Australian </a:t>
            </a:r>
            <a:r>
              <a:rPr lang="en-AU" sz="2000" dirty="0" smtClean="0"/>
              <a:t>dollars</a:t>
            </a:r>
          </a:p>
          <a:p>
            <a:r>
              <a:rPr lang="en-AU" sz="2000" dirty="0" smtClean="0"/>
              <a:t>The Agent </a:t>
            </a:r>
            <a:r>
              <a:rPr lang="en-AU" sz="2000" dirty="0"/>
              <a:t>banked the cheques because </a:t>
            </a:r>
            <a:r>
              <a:rPr lang="en-AU" sz="2000" dirty="0" smtClean="0"/>
              <a:t>the Principal </a:t>
            </a:r>
            <a:r>
              <a:rPr lang="en-AU" sz="2000" dirty="0"/>
              <a:t>did not have an account in </a:t>
            </a:r>
            <a:r>
              <a:rPr lang="en-AU" sz="2000" dirty="0" smtClean="0"/>
              <a:t>Australia.</a:t>
            </a:r>
          </a:p>
          <a:p>
            <a:r>
              <a:rPr lang="en-AU" sz="2000" dirty="0"/>
              <a:t>The Agent did not forward some of the </a:t>
            </a:r>
            <a:r>
              <a:rPr lang="en-AU" sz="2000" dirty="0" smtClean="0"/>
              <a:t>money to </a:t>
            </a:r>
            <a:r>
              <a:rPr lang="en-AU" sz="2000" dirty="0"/>
              <a:t>the Principal</a:t>
            </a:r>
            <a:endParaRPr lang="en-AU" sz="2000" dirty="0" smtClean="0"/>
          </a:p>
          <a:p>
            <a:r>
              <a:rPr lang="en-AU" sz="2000" dirty="0"/>
              <a:t>The Agent went </a:t>
            </a:r>
            <a:r>
              <a:rPr lang="en-AU" sz="2000" dirty="0" smtClean="0"/>
              <a:t>bankrupt</a:t>
            </a:r>
          </a:p>
          <a:p>
            <a:r>
              <a:rPr lang="en-AU" sz="2000" dirty="0" smtClean="0"/>
              <a:t>The Principal </a:t>
            </a:r>
            <a:r>
              <a:rPr lang="en-AU" sz="2000" dirty="0"/>
              <a:t>sued the bank and claimed that </a:t>
            </a:r>
            <a:r>
              <a:rPr lang="en-AU" sz="2000" dirty="0" smtClean="0"/>
              <a:t>the Agent </a:t>
            </a:r>
            <a:r>
              <a:rPr lang="en-AU" sz="2000" dirty="0"/>
              <a:t>did not have authority to bank its cheques into </a:t>
            </a:r>
            <a:r>
              <a:rPr lang="en-AU" sz="2000" dirty="0" smtClean="0"/>
              <a:t>the Agent’s </a:t>
            </a:r>
            <a:r>
              <a:rPr lang="en-AU" sz="2000" dirty="0"/>
              <a:t>account. </a:t>
            </a:r>
          </a:p>
        </p:txBody>
      </p:sp>
      <p:sp>
        <p:nvSpPr>
          <p:cNvPr id="4" name="Slide Number Placeholder 3"/>
          <p:cNvSpPr>
            <a:spLocks noGrp="1"/>
          </p:cNvSpPr>
          <p:nvPr>
            <p:ph type="sldNum" sz="quarter" idx="12"/>
          </p:nvPr>
        </p:nvSpPr>
        <p:spPr/>
        <p:txBody>
          <a:bodyPr/>
          <a:lstStyle/>
          <a:p>
            <a:fld id="{228855B0-D62E-9E44-B7EF-8E49D31AD382}" type="slidenum">
              <a:rPr lang="en-US" smtClean="0"/>
              <a:pPr/>
              <a:t>22</a:t>
            </a:fld>
            <a:endParaRPr lang="en-US" dirty="0"/>
          </a:p>
        </p:txBody>
      </p:sp>
    </p:spTree>
    <p:extLst>
      <p:ext uri="{BB962C8B-B14F-4D97-AF65-F5344CB8AC3E}">
        <p14:creationId xmlns:p14="http://schemas.microsoft.com/office/powerpoint/2010/main" val="29849464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763587" lvl="1" indent="0">
              <a:buNone/>
            </a:pPr>
            <a:r>
              <a:rPr lang="en-AU" sz="3600" dirty="0" smtClean="0"/>
              <a:t>Snowy Mountains Hydro case</a:t>
            </a:r>
            <a:endParaRPr lang="en-AU" dirty="0"/>
          </a:p>
        </p:txBody>
      </p:sp>
      <p:sp>
        <p:nvSpPr>
          <p:cNvPr id="3" name="Content Placeholder 2"/>
          <p:cNvSpPr>
            <a:spLocks noGrp="1"/>
          </p:cNvSpPr>
          <p:nvPr>
            <p:ph idx="1"/>
          </p:nvPr>
        </p:nvSpPr>
        <p:spPr/>
        <p:txBody>
          <a:bodyPr>
            <a:noAutofit/>
          </a:bodyPr>
          <a:lstStyle/>
          <a:p>
            <a:pPr marL="0" indent="0">
              <a:buNone/>
            </a:pPr>
            <a:r>
              <a:rPr lang="en-AU" sz="2400" dirty="0" smtClean="0"/>
              <a:t>The court held:</a:t>
            </a:r>
          </a:p>
          <a:p>
            <a:r>
              <a:rPr lang="en-AU" sz="2400" dirty="0" smtClean="0"/>
              <a:t>Because the Principal </a:t>
            </a:r>
            <a:r>
              <a:rPr lang="en-AU" sz="2400" dirty="0"/>
              <a:t>had no bank account in Australia, </a:t>
            </a:r>
            <a:r>
              <a:rPr lang="en-AU" sz="2400" dirty="0" smtClean="0"/>
              <a:t>the Agent </a:t>
            </a:r>
            <a:r>
              <a:rPr lang="en-AU" sz="2400" dirty="0"/>
              <a:t>had implied actual authority </a:t>
            </a:r>
            <a:r>
              <a:rPr lang="en-AU" sz="2400" dirty="0" smtClean="0"/>
              <a:t>to </a:t>
            </a:r>
            <a:r>
              <a:rPr lang="en-AU" sz="2400" dirty="0"/>
              <a:t>bank </a:t>
            </a:r>
            <a:r>
              <a:rPr lang="en-AU" sz="2400" dirty="0" smtClean="0"/>
              <a:t>the cheques </a:t>
            </a:r>
            <a:r>
              <a:rPr lang="en-AU" sz="2400" dirty="0"/>
              <a:t>into its </a:t>
            </a:r>
            <a:r>
              <a:rPr lang="en-AU" sz="2400" dirty="0" smtClean="0"/>
              <a:t>account</a:t>
            </a:r>
          </a:p>
          <a:p>
            <a:r>
              <a:rPr lang="en-AU" sz="2400" dirty="0" smtClean="0"/>
              <a:t>The Agent’s </a:t>
            </a:r>
            <a:r>
              <a:rPr lang="en-AU" sz="2400" dirty="0"/>
              <a:t>authority to bank the cheques was both: </a:t>
            </a:r>
          </a:p>
          <a:p>
            <a:pPr lvl="1"/>
            <a:r>
              <a:rPr lang="en-AU" sz="2000" dirty="0" smtClean="0"/>
              <a:t>express </a:t>
            </a:r>
            <a:r>
              <a:rPr lang="en-AU" sz="2000" dirty="0"/>
              <a:t>actual authority (through the original agreement), and </a:t>
            </a:r>
          </a:p>
          <a:p>
            <a:pPr lvl="1"/>
            <a:r>
              <a:rPr lang="en-AU" sz="2000" dirty="0" smtClean="0"/>
              <a:t>implied </a:t>
            </a:r>
            <a:r>
              <a:rPr lang="en-AU" sz="2000" dirty="0"/>
              <a:t>actual authority (to give ‘‘business efficacy’’ to the operation of the agency). </a:t>
            </a:r>
          </a:p>
        </p:txBody>
      </p:sp>
      <p:sp>
        <p:nvSpPr>
          <p:cNvPr id="4" name="Slide Number Placeholder 3"/>
          <p:cNvSpPr>
            <a:spLocks noGrp="1"/>
          </p:cNvSpPr>
          <p:nvPr>
            <p:ph type="sldNum" sz="quarter" idx="12"/>
          </p:nvPr>
        </p:nvSpPr>
        <p:spPr/>
        <p:txBody>
          <a:bodyPr/>
          <a:lstStyle/>
          <a:p>
            <a:fld id="{228855B0-D62E-9E44-B7EF-8E49D31AD382}" type="slidenum">
              <a:rPr lang="en-US" smtClean="0"/>
              <a:pPr/>
              <a:t>23</a:t>
            </a:fld>
            <a:endParaRPr lang="en-US" dirty="0"/>
          </a:p>
        </p:txBody>
      </p:sp>
    </p:spTree>
    <p:extLst>
      <p:ext uri="{BB962C8B-B14F-4D97-AF65-F5344CB8AC3E}">
        <p14:creationId xmlns:p14="http://schemas.microsoft.com/office/powerpoint/2010/main" val="34429789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http://tudorhistory.org/people/shakespeare/shakespeare.jpg"/>
          <p:cNvPicPr>
            <a:picLocks noChangeAspect="1" noChangeArrowheads="1"/>
          </p:cNvPicPr>
          <p:nvPr/>
        </p:nvPicPr>
        <p:blipFill rotWithShape="1">
          <a:blip r:embed="rId3">
            <a:extLst>
              <a:ext uri="{28A0092B-C50C-407E-A947-70E740481C1C}">
                <a14:useLocalDpi xmlns:a14="http://schemas.microsoft.com/office/drawing/2010/main" val="0"/>
              </a:ext>
            </a:extLst>
          </a:blip>
          <a:srcRect l="15925" t="5857" r="11177" b="17545"/>
          <a:stretch/>
        </p:blipFill>
        <p:spPr bwMode="auto">
          <a:xfrm>
            <a:off x="5762073" y="2814910"/>
            <a:ext cx="1901372" cy="26876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marL="265113"/>
            <a:r>
              <a:rPr lang="en-US" dirty="0" smtClean="0"/>
              <a:t>Small Group Discussion</a:t>
            </a:r>
            <a:endParaRPr lang="en-US" dirty="0"/>
          </a:p>
        </p:txBody>
      </p:sp>
      <p:sp>
        <p:nvSpPr>
          <p:cNvPr id="4" name="AutoShape 2" descr="Image result for sir john dalberg-act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6" name="AutoShape 2" descr="Image result for abraham lincol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16" name="Rounded Rectangular Callout 15"/>
          <p:cNvSpPr/>
          <p:nvPr/>
        </p:nvSpPr>
        <p:spPr>
          <a:xfrm>
            <a:off x="1959428" y="3410748"/>
            <a:ext cx="3515262" cy="865555"/>
          </a:xfrm>
          <a:prstGeom prst="wedgeRoundRectCallout">
            <a:avLst>
              <a:gd name="adj1" fmla="val 61246"/>
              <a:gd name="adj2" fmla="val 38273"/>
              <a:gd name="adj3" fmla="val 16667"/>
            </a:avLst>
          </a:prstGeom>
          <a:solidFill>
            <a:schemeClr val="bg1"/>
          </a:solidFill>
          <a:ln w="28575">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r>
              <a:rPr lang="en-AU" sz="2400" dirty="0" smtClean="0">
                <a:solidFill>
                  <a:schemeClr val="tx1"/>
                </a:solidFill>
                <a:latin typeface="Arial Narrow" panose="020B0606020202030204" pitchFamily="34" charset="0"/>
              </a:rPr>
              <a:t> All </a:t>
            </a:r>
            <a:r>
              <a:rPr lang="en-AU" sz="2400" dirty="0">
                <a:solidFill>
                  <a:schemeClr val="tx1"/>
                </a:solidFill>
                <a:latin typeface="Arial Narrow" panose="020B0606020202030204" pitchFamily="34" charset="0"/>
              </a:rPr>
              <a:t>that glitters is not </a:t>
            </a:r>
            <a:r>
              <a:rPr lang="en-AU" sz="2400" dirty="0" smtClean="0">
                <a:solidFill>
                  <a:schemeClr val="tx1"/>
                </a:solidFill>
                <a:latin typeface="Arial Narrow" panose="020B0606020202030204" pitchFamily="34" charset="0"/>
              </a:rPr>
              <a:t>gold</a:t>
            </a:r>
            <a:endParaRPr lang="en-AU" sz="2400" dirty="0">
              <a:solidFill>
                <a:schemeClr val="tx1"/>
              </a:solidFill>
              <a:latin typeface="Arial Narrow" panose="020B0606020202030204" pitchFamily="34" charset="0"/>
            </a:endParaRPr>
          </a:p>
        </p:txBody>
      </p:sp>
      <p:sp>
        <p:nvSpPr>
          <p:cNvPr id="8" name="Content Placeholder 2"/>
          <p:cNvSpPr>
            <a:spLocks noGrp="1"/>
          </p:cNvSpPr>
          <p:nvPr>
            <p:ph idx="1"/>
          </p:nvPr>
        </p:nvSpPr>
        <p:spPr>
          <a:xfrm>
            <a:off x="457200" y="1600200"/>
            <a:ext cx="8229600" cy="4525963"/>
          </a:xfrm>
        </p:spPr>
        <p:txBody>
          <a:bodyPr>
            <a:normAutofit/>
          </a:bodyPr>
          <a:lstStyle/>
          <a:p>
            <a:pPr marL="814388" indent="-457200"/>
            <a:r>
              <a:rPr lang="en-AU" dirty="0" smtClean="0"/>
              <a:t>What does English playwright      William Shakespeare mean when he says:</a:t>
            </a:r>
          </a:p>
        </p:txBody>
      </p:sp>
      <p:sp>
        <p:nvSpPr>
          <p:cNvPr id="3" name="Slide Number Placeholder 2"/>
          <p:cNvSpPr>
            <a:spLocks noGrp="1"/>
          </p:cNvSpPr>
          <p:nvPr>
            <p:ph type="sldNum" sz="quarter" idx="12"/>
          </p:nvPr>
        </p:nvSpPr>
        <p:spPr/>
        <p:txBody>
          <a:bodyPr/>
          <a:lstStyle/>
          <a:p>
            <a:fld id="{228855B0-D62E-9E44-B7EF-8E49D31AD382}" type="slidenum">
              <a:rPr lang="en-US" smtClean="0"/>
              <a:pPr/>
              <a:t>24</a:t>
            </a:fld>
            <a:endParaRPr lang="en-US" dirty="0"/>
          </a:p>
        </p:txBody>
      </p:sp>
    </p:spTree>
    <p:extLst>
      <p:ext uri="{BB962C8B-B14F-4D97-AF65-F5344CB8AC3E}">
        <p14:creationId xmlns:p14="http://schemas.microsoft.com/office/powerpoint/2010/main" val="11091998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4742" y="1600201"/>
            <a:ext cx="7961085" cy="4350656"/>
          </a:xfrm>
        </p:spPr>
        <p:txBody>
          <a:bodyPr>
            <a:noAutofit/>
          </a:bodyPr>
          <a:lstStyle/>
          <a:p>
            <a:pPr marL="0" indent="0">
              <a:lnSpc>
                <a:spcPct val="120000"/>
              </a:lnSpc>
              <a:buNone/>
            </a:pPr>
            <a:r>
              <a:rPr lang="en-AU" sz="2000" dirty="0" smtClean="0"/>
              <a:t>A </a:t>
            </a:r>
            <a:r>
              <a:rPr lang="en-AU" sz="2000" dirty="0"/>
              <a:t>father and his son are in a car accident. The father dies instantly, and the son is taken to the nearest hospital. The doctor </a:t>
            </a:r>
            <a:r>
              <a:rPr lang="en-AU" sz="2000" dirty="0" smtClean="0"/>
              <a:t>comes </a:t>
            </a:r>
            <a:r>
              <a:rPr lang="en-AU" sz="2000" dirty="0"/>
              <a:t>in and </a:t>
            </a:r>
            <a:r>
              <a:rPr lang="en-AU" sz="2000" dirty="0" smtClean="0"/>
              <a:t>exclaims, </a:t>
            </a:r>
            <a:endParaRPr lang="en-AU" sz="2000" dirty="0"/>
          </a:p>
          <a:p>
            <a:pPr marL="0" indent="0">
              <a:lnSpc>
                <a:spcPct val="120000"/>
              </a:lnSpc>
              <a:buNone/>
            </a:pPr>
            <a:r>
              <a:rPr lang="en-AU" sz="2000" dirty="0" smtClean="0"/>
              <a:t>	‘I </a:t>
            </a:r>
            <a:r>
              <a:rPr lang="en-AU" sz="2000" dirty="0"/>
              <a:t>can’t operate on this </a:t>
            </a:r>
            <a:r>
              <a:rPr lang="en-AU" sz="2000" dirty="0" smtClean="0"/>
              <a:t>boy!’</a:t>
            </a:r>
            <a:r>
              <a:rPr lang="en-AU" sz="2000" dirty="0"/>
              <a:t/>
            </a:r>
            <a:br>
              <a:rPr lang="en-AU" sz="2000" dirty="0"/>
            </a:br>
            <a:r>
              <a:rPr lang="en-AU" sz="2000" dirty="0" smtClean="0"/>
              <a:t>	‘Why </a:t>
            </a:r>
            <a:r>
              <a:rPr lang="en-AU" sz="2000" dirty="0"/>
              <a:t>not</a:t>
            </a:r>
            <a:r>
              <a:rPr lang="en-AU" sz="2000" dirty="0" smtClean="0"/>
              <a:t>?’ </a:t>
            </a:r>
            <a:r>
              <a:rPr lang="en-AU" sz="2000" dirty="0"/>
              <a:t>the nurse asks</a:t>
            </a:r>
            <a:r>
              <a:rPr lang="en-AU" sz="2000" dirty="0" smtClean="0"/>
              <a:t>.</a:t>
            </a:r>
            <a:r>
              <a:rPr lang="en-AU" sz="2000" dirty="0"/>
              <a:t/>
            </a:r>
            <a:br>
              <a:rPr lang="en-AU" sz="2000" dirty="0"/>
            </a:br>
            <a:r>
              <a:rPr lang="en-AU" sz="2000" dirty="0" smtClean="0"/>
              <a:t>	‘Because </a:t>
            </a:r>
            <a:r>
              <a:rPr lang="en-AU" sz="2000" dirty="0"/>
              <a:t>he’s my </a:t>
            </a:r>
            <a:r>
              <a:rPr lang="en-AU" sz="2000" dirty="0" smtClean="0"/>
              <a:t>son</a:t>
            </a:r>
            <a:r>
              <a:rPr lang="en-AU" sz="2000" dirty="0"/>
              <a:t>,</a:t>
            </a:r>
            <a:r>
              <a:rPr lang="en-AU" sz="2000" dirty="0" smtClean="0"/>
              <a:t>’ </a:t>
            </a:r>
            <a:r>
              <a:rPr lang="en-AU" sz="2000" dirty="0"/>
              <a:t>the doctor responds.</a:t>
            </a:r>
          </a:p>
          <a:p>
            <a:pPr marL="0" indent="0">
              <a:lnSpc>
                <a:spcPct val="120000"/>
              </a:lnSpc>
              <a:spcBef>
                <a:spcPts val="0"/>
              </a:spcBef>
              <a:buNone/>
            </a:pPr>
            <a:endParaRPr lang="en-AU" sz="2000" dirty="0" smtClean="0"/>
          </a:p>
          <a:p>
            <a:pPr marL="0" indent="0">
              <a:lnSpc>
                <a:spcPct val="120000"/>
              </a:lnSpc>
              <a:spcBef>
                <a:spcPts val="0"/>
              </a:spcBef>
              <a:buNone/>
            </a:pPr>
            <a:r>
              <a:rPr lang="en-AU" sz="2000" b="1" dirty="0" smtClean="0"/>
              <a:t>In </a:t>
            </a:r>
            <a:r>
              <a:rPr lang="en-AU" sz="2000" b="1" dirty="0"/>
              <a:t>groups</a:t>
            </a:r>
            <a:r>
              <a:rPr lang="en-AU" sz="2000" b="1" dirty="0" smtClean="0"/>
              <a:t>, solve this riddle. </a:t>
            </a:r>
            <a:endParaRPr lang="en-US" sz="2000" b="1" dirty="0" smtClean="0"/>
          </a:p>
        </p:txBody>
      </p:sp>
      <p:sp>
        <p:nvSpPr>
          <p:cNvPr id="2" name="Title 1"/>
          <p:cNvSpPr>
            <a:spLocks noGrp="1"/>
          </p:cNvSpPr>
          <p:nvPr>
            <p:ph type="title"/>
          </p:nvPr>
        </p:nvSpPr>
        <p:spPr/>
        <p:txBody>
          <a:bodyPr/>
          <a:lstStyle/>
          <a:p>
            <a:pPr marL="265113"/>
            <a:r>
              <a:rPr lang="en-US" dirty="0" smtClean="0"/>
              <a:t>Small Group Challenge</a:t>
            </a:r>
            <a:endParaRPr lang="en-US" dirty="0"/>
          </a:p>
        </p:txBody>
      </p:sp>
      <p:sp>
        <p:nvSpPr>
          <p:cNvPr id="4" name="AutoShape 2" descr="Image result for roads and mariti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5" name="Slide Number Placeholder 4"/>
          <p:cNvSpPr>
            <a:spLocks noGrp="1"/>
          </p:cNvSpPr>
          <p:nvPr>
            <p:ph type="sldNum" sz="quarter" idx="12"/>
          </p:nvPr>
        </p:nvSpPr>
        <p:spPr/>
        <p:txBody>
          <a:bodyPr/>
          <a:lstStyle/>
          <a:p>
            <a:fld id="{228855B0-D62E-9E44-B7EF-8E49D31AD382}" type="slidenum">
              <a:rPr lang="en-US" smtClean="0"/>
              <a:pPr/>
              <a:t>25</a:t>
            </a:fld>
            <a:endParaRPr lang="en-US" dirty="0"/>
          </a:p>
        </p:txBody>
      </p:sp>
    </p:spTree>
    <p:extLst>
      <p:ext uri="{BB962C8B-B14F-4D97-AF65-F5344CB8AC3E}">
        <p14:creationId xmlns:p14="http://schemas.microsoft.com/office/powerpoint/2010/main" val="27080766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Ostensible Authority</a:t>
            </a:r>
            <a:endParaRPr lang="en-US" dirty="0"/>
          </a:p>
        </p:txBody>
      </p:sp>
      <p:sp>
        <p:nvSpPr>
          <p:cNvPr id="3" name="Content Placeholder 2"/>
          <p:cNvSpPr>
            <a:spLocks noGrp="1"/>
          </p:cNvSpPr>
          <p:nvPr>
            <p:ph idx="1"/>
          </p:nvPr>
        </p:nvSpPr>
        <p:spPr/>
        <p:txBody>
          <a:bodyPr>
            <a:normAutofit/>
          </a:bodyPr>
          <a:lstStyle/>
          <a:p>
            <a:pPr marL="812800" indent="-457200"/>
            <a:r>
              <a:rPr lang="en-AU" dirty="0" smtClean="0"/>
              <a:t>Appearances can be deceiving</a:t>
            </a:r>
            <a:endParaRPr lang="en-AU" dirty="0"/>
          </a:p>
          <a:p>
            <a:pPr marL="812800" indent="-457200"/>
            <a:r>
              <a:rPr lang="en-AU" b="1" i="1" dirty="0"/>
              <a:t>Ostensible</a:t>
            </a:r>
            <a:r>
              <a:rPr lang="en-AU" dirty="0"/>
              <a:t> or </a:t>
            </a:r>
            <a:r>
              <a:rPr lang="en-AU" b="1" i="1" dirty="0"/>
              <a:t>apparent authority </a:t>
            </a:r>
            <a:r>
              <a:rPr lang="en-AU" dirty="0"/>
              <a:t>is the authority that an agent appears to have but does not actually </a:t>
            </a:r>
            <a:r>
              <a:rPr lang="en-AU" dirty="0" smtClean="0"/>
              <a:t>have</a:t>
            </a:r>
          </a:p>
          <a:p>
            <a:pPr marL="812800" indent="-457200"/>
            <a:r>
              <a:rPr lang="en-AU" sz="3200" dirty="0" smtClean="0"/>
              <a:t>It arises wher</a:t>
            </a:r>
            <a:r>
              <a:rPr lang="en-AU" dirty="0" smtClean="0"/>
              <a:t>e the principal has done something to cause the agent to appear as though they have actual authority</a:t>
            </a:r>
            <a:endParaRPr lang="en-AU" sz="3200" dirty="0"/>
          </a:p>
        </p:txBody>
      </p:sp>
      <p:sp>
        <p:nvSpPr>
          <p:cNvPr id="4" name="Slide Number Placeholder 3"/>
          <p:cNvSpPr>
            <a:spLocks noGrp="1"/>
          </p:cNvSpPr>
          <p:nvPr>
            <p:ph type="sldNum" sz="quarter" idx="12"/>
          </p:nvPr>
        </p:nvSpPr>
        <p:spPr/>
        <p:txBody>
          <a:bodyPr/>
          <a:lstStyle/>
          <a:p>
            <a:fld id="{228855B0-D62E-9E44-B7EF-8E49D31AD382}" type="slidenum">
              <a:rPr lang="en-US" smtClean="0"/>
              <a:pPr/>
              <a:t>26</a:t>
            </a:fld>
            <a:endParaRPr lang="en-US" dirty="0"/>
          </a:p>
        </p:txBody>
      </p:sp>
    </p:spTree>
    <p:extLst>
      <p:ext uri="{BB962C8B-B14F-4D97-AF65-F5344CB8AC3E}">
        <p14:creationId xmlns:p14="http://schemas.microsoft.com/office/powerpoint/2010/main" val="25731330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Ostensible Authority</a:t>
            </a:r>
            <a:endParaRPr lang="en-US" dirty="0"/>
          </a:p>
        </p:txBody>
      </p:sp>
      <p:sp>
        <p:nvSpPr>
          <p:cNvPr id="3" name="Content Placeholder 2"/>
          <p:cNvSpPr>
            <a:spLocks noGrp="1"/>
          </p:cNvSpPr>
          <p:nvPr>
            <p:ph idx="1"/>
          </p:nvPr>
        </p:nvSpPr>
        <p:spPr/>
        <p:txBody>
          <a:bodyPr>
            <a:normAutofit/>
          </a:bodyPr>
          <a:lstStyle/>
          <a:p>
            <a:pPr marL="355600" indent="0">
              <a:buNone/>
            </a:pPr>
            <a:r>
              <a:rPr lang="en-AU" dirty="0" smtClean="0"/>
              <a:t>For an agent to have ostensible authority there must be</a:t>
            </a:r>
            <a:endParaRPr lang="en-AU" dirty="0"/>
          </a:p>
          <a:p>
            <a:pPr marL="812800" indent="-457200"/>
            <a:r>
              <a:rPr lang="en-AU" dirty="0" smtClean="0"/>
              <a:t>a holding out</a:t>
            </a:r>
          </a:p>
          <a:p>
            <a:pPr marL="812800" indent="-457200"/>
            <a:r>
              <a:rPr lang="en-AU" dirty="0" smtClean="0"/>
              <a:t>by someone with actual authority, and</a:t>
            </a:r>
          </a:p>
          <a:p>
            <a:pPr marL="812800" indent="-457200"/>
            <a:r>
              <a:rPr lang="en-AU" dirty="0" smtClean="0"/>
              <a:t>a third party must have relied on it:</a:t>
            </a:r>
          </a:p>
          <a:p>
            <a:pPr marL="355600" indent="0">
              <a:buNone/>
            </a:pPr>
            <a:r>
              <a:rPr lang="en-AU" dirty="0" smtClean="0"/>
              <a:t>see </a:t>
            </a:r>
            <a:r>
              <a:rPr lang="en-AU" i="1" dirty="0"/>
              <a:t>Freeman &amp; Lockyer v Buckhurst Park Properties (</a:t>
            </a:r>
            <a:r>
              <a:rPr lang="en-AU" i="1" dirty="0" err="1"/>
              <a:t>Mangal</a:t>
            </a:r>
            <a:r>
              <a:rPr lang="en-AU" i="1" dirty="0"/>
              <a:t>) Ltd </a:t>
            </a:r>
            <a:endParaRPr lang="en-AU" i="1" dirty="0" smtClean="0"/>
          </a:p>
          <a:p>
            <a:pPr marL="812800" indent="-457200"/>
            <a:endParaRPr lang="en-AU" sz="3200" dirty="0"/>
          </a:p>
        </p:txBody>
      </p:sp>
      <p:sp>
        <p:nvSpPr>
          <p:cNvPr id="4" name="Slide Number Placeholder 3"/>
          <p:cNvSpPr>
            <a:spLocks noGrp="1"/>
          </p:cNvSpPr>
          <p:nvPr>
            <p:ph type="sldNum" sz="quarter" idx="12"/>
          </p:nvPr>
        </p:nvSpPr>
        <p:spPr/>
        <p:txBody>
          <a:bodyPr/>
          <a:lstStyle/>
          <a:p>
            <a:fld id="{228855B0-D62E-9E44-B7EF-8E49D31AD382}" type="slidenum">
              <a:rPr lang="en-US" smtClean="0"/>
              <a:pPr/>
              <a:t>27</a:t>
            </a:fld>
            <a:endParaRPr lang="en-US" dirty="0"/>
          </a:p>
        </p:txBody>
      </p:sp>
    </p:spTree>
    <p:extLst>
      <p:ext uri="{BB962C8B-B14F-4D97-AF65-F5344CB8AC3E}">
        <p14:creationId xmlns:p14="http://schemas.microsoft.com/office/powerpoint/2010/main" val="37827278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355600"/>
            <a:r>
              <a:rPr lang="en-AU" sz="4000" dirty="0"/>
              <a:t>Freeman &amp; Lockyer v Buckhurst Park Properties (</a:t>
            </a:r>
            <a:r>
              <a:rPr lang="en-AU" sz="4000" dirty="0" err="1"/>
              <a:t>Mangal</a:t>
            </a:r>
            <a:r>
              <a:rPr lang="en-AU" sz="4000" dirty="0"/>
              <a:t>) </a:t>
            </a:r>
            <a:r>
              <a:rPr lang="en-AU" sz="4000" dirty="0" smtClean="0"/>
              <a:t>Ltd</a:t>
            </a:r>
            <a:endParaRPr lang="en-AU" dirty="0"/>
          </a:p>
        </p:txBody>
      </p:sp>
      <p:sp>
        <p:nvSpPr>
          <p:cNvPr id="3" name="Content Placeholder 2"/>
          <p:cNvSpPr>
            <a:spLocks noGrp="1"/>
          </p:cNvSpPr>
          <p:nvPr>
            <p:ph idx="1"/>
          </p:nvPr>
        </p:nvSpPr>
        <p:spPr/>
        <p:txBody>
          <a:bodyPr>
            <a:normAutofit fontScale="85000" lnSpcReduction="10000"/>
          </a:bodyPr>
          <a:lstStyle/>
          <a:p>
            <a:r>
              <a:rPr lang="en-AU" dirty="0"/>
              <a:t>K and H formed a </a:t>
            </a:r>
            <a:r>
              <a:rPr lang="en-AU" dirty="0" smtClean="0"/>
              <a:t>company</a:t>
            </a:r>
          </a:p>
          <a:p>
            <a:r>
              <a:rPr lang="en-AU" dirty="0" smtClean="0"/>
              <a:t>K and H were directors of the Company </a:t>
            </a:r>
            <a:endParaRPr lang="en-AU" dirty="0"/>
          </a:p>
          <a:p>
            <a:r>
              <a:rPr lang="en-AU" dirty="0"/>
              <a:t>No managing director was ever formally </a:t>
            </a:r>
            <a:r>
              <a:rPr lang="en-AU" dirty="0" smtClean="0"/>
              <a:t>appointed </a:t>
            </a:r>
            <a:r>
              <a:rPr lang="en-AU" dirty="0"/>
              <a:t>but K acted as managing </a:t>
            </a:r>
            <a:r>
              <a:rPr lang="en-AU" dirty="0" smtClean="0"/>
              <a:t>director </a:t>
            </a:r>
            <a:r>
              <a:rPr lang="en-AU" dirty="0"/>
              <a:t>with the company’s knowledge (it acquiesced). </a:t>
            </a:r>
          </a:p>
          <a:p>
            <a:r>
              <a:rPr lang="en-AU" dirty="0" smtClean="0"/>
              <a:t>K </a:t>
            </a:r>
            <a:r>
              <a:rPr lang="en-AU" dirty="0"/>
              <a:t>contracted with the plaintiff (TP) to do </a:t>
            </a:r>
            <a:r>
              <a:rPr lang="en-AU" dirty="0" smtClean="0"/>
              <a:t>work.</a:t>
            </a:r>
          </a:p>
          <a:p>
            <a:pPr marL="0" indent="0">
              <a:buNone/>
            </a:pPr>
            <a:r>
              <a:rPr lang="en-AU" dirty="0" smtClean="0"/>
              <a:t>The court held:</a:t>
            </a:r>
          </a:p>
          <a:p>
            <a:r>
              <a:rPr lang="en-AU" dirty="0" smtClean="0"/>
              <a:t>K </a:t>
            </a:r>
            <a:r>
              <a:rPr lang="en-AU" dirty="0"/>
              <a:t>had no actual authority to employ TP but </a:t>
            </a:r>
            <a:r>
              <a:rPr lang="en-AU" dirty="0" smtClean="0"/>
              <a:t>had the </a:t>
            </a:r>
            <a:r>
              <a:rPr lang="en-AU" dirty="0"/>
              <a:t>apparent authority of a managing director. </a:t>
            </a:r>
            <a:endParaRPr lang="en-AU" dirty="0" smtClean="0"/>
          </a:p>
          <a:p>
            <a:r>
              <a:rPr lang="en-AU" sz="3200" dirty="0" smtClean="0"/>
              <a:t>The company was bound by the contract with TP</a:t>
            </a:r>
            <a:endParaRPr lang="en-AU" sz="3200" dirty="0"/>
          </a:p>
        </p:txBody>
      </p:sp>
      <p:sp>
        <p:nvSpPr>
          <p:cNvPr id="4" name="Slide Number Placeholder 3"/>
          <p:cNvSpPr>
            <a:spLocks noGrp="1"/>
          </p:cNvSpPr>
          <p:nvPr>
            <p:ph type="sldNum" sz="quarter" idx="12"/>
          </p:nvPr>
        </p:nvSpPr>
        <p:spPr/>
        <p:txBody>
          <a:bodyPr/>
          <a:lstStyle/>
          <a:p>
            <a:fld id="{228855B0-D62E-9E44-B7EF-8E49D31AD382}" type="slidenum">
              <a:rPr lang="en-US" smtClean="0"/>
              <a:pPr/>
              <a:t>28</a:t>
            </a:fld>
            <a:endParaRPr lang="en-US" dirty="0"/>
          </a:p>
        </p:txBody>
      </p:sp>
    </p:spTree>
    <p:extLst>
      <p:ext uri="{BB962C8B-B14F-4D97-AF65-F5344CB8AC3E}">
        <p14:creationId xmlns:p14="http://schemas.microsoft.com/office/powerpoint/2010/main" val="303371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1092856" y="2224646"/>
            <a:ext cx="3373259" cy="3112663"/>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p:txBody>
          <a:bodyPr>
            <a:normAutofit/>
          </a:bodyPr>
          <a:lstStyle/>
          <a:p>
            <a:pPr marL="357188" algn="l"/>
            <a:r>
              <a:rPr lang="en-US" dirty="0" smtClean="0"/>
              <a:t>Scope of Authority</a:t>
            </a:r>
            <a:endParaRPr lang="en-US" dirty="0"/>
          </a:p>
        </p:txBody>
      </p:sp>
      <p:sp>
        <p:nvSpPr>
          <p:cNvPr id="3" name="Content Placeholder 2"/>
          <p:cNvSpPr>
            <a:spLocks noGrp="1"/>
          </p:cNvSpPr>
          <p:nvPr>
            <p:ph idx="1"/>
          </p:nvPr>
        </p:nvSpPr>
        <p:spPr>
          <a:xfrm>
            <a:off x="457200" y="1600200"/>
            <a:ext cx="8229600" cy="780143"/>
          </a:xfrm>
        </p:spPr>
        <p:txBody>
          <a:bodyPr>
            <a:normAutofit/>
          </a:bodyPr>
          <a:lstStyle/>
          <a:p>
            <a:pPr marL="355600" indent="0">
              <a:buNone/>
            </a:pPr>
            <a:r>
              <a:rPr lang="en-AU" sz="2800" dirty="0" smtClean="0"/>
              <a:t>The scope of an agents authority is made up of:</a:t>
            </a:r>
          </a:p>
          <a:p>
            <a:pPr marL="355600" indent="0">
              <a:buNone/>
            </a:pPr>
            <a:endParaRPr lang="en-AU" sz="2800" dirty="0"/>
          </a:p>
          <a:p>
            <a:pPr marL="355600" indent="0">
              <a:buNone/>
            </a:pPr>
            <a:endParaRPr lang="en-AU" sz="2800" dirty="0"/>
          </a:p>
        </p:txBody>
      </p:sp>
      <p:sp>
        <p:nvSpPr>
          <p:cNvPr id="4" name="Oval 3"/>
          <p:cNvSpPr/>
          <p:nvPr/>
        </p:nvSpPr>
        <p:spPr>
          <a:xfrm>
            <a:off x="1455057" y="2535288"/>
            <a:ext cx="2648855" cy="2444222"/>
          </a:xfrm>
          <a:prstGeom prst="ellipse">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5" name="Oval 4"/>
          <p:cNvSpPr/>
          <p:nvPr/>
        </p:nvSpPr>
        <p:spPr>
          <a:xfrm>
            <a:off x="1820638" y="2872624"/>
            <a:ext cx="1917699" cy="176955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6" name="Oval 5"/>
          <p:cNvSpPr/>
          <p:nvPr/>
        </p:nvSpPr>
        <p:spPr>
          <a:xfrm>
            <a:off x="2275569" y="3315991"/>
            <a:ext cx="1007835" cy="929976"/>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8" name="Content Placeholder 2"/>
          <p:cNvSpPr txBox="1">
            <a:spLocks/>
          </p:cNvSpPr>
          <p:nvPr/>
        </p:nvSpPr>
        <p:spPr>
          <a:xfrm>
            <a:off x="4818745" y="2463814"/>
            <a:ext cx="3439886" cy="2587171"/>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12800" indent="-457200"/>
            <a:r>
              <a:rPr lang="en-AU" dirty="0" smtClean="0"/>
              <a:t>Actual express authority</a:t>
            </a:r>
          </a:p>
          <a:p>
            <a:pPr marL="812800" indent="-457200"/>
            <a:r>
              <a:rPr lang="en-AU" dirty="0" smtClean="0"/>
              <a:t>Actual implied authority</a:t>
            </a:r>
          </a:p>
          <a:p>
            <a:pPr marL="812800" indent="-457200"/>
            <a:r>
              <a:rPr lang="en-AU" dirty="0" smtClean="0"/>
              <a:t>Ostensible authority</a:t>
            </a:r>
          </a:p>
          <a:p>
            <a:pPr marL="812800" indent="-457200"/>
            <a:endParaRPr lang="en-AU" dirty="0" smtClean="0"/>
          </a:p>
          <a:p>
            <a:pPr marL="812800" indent="-457200"/>
            <a:endParaRPr lang="en-AU" dirty="0"/>
          </a:p>
        </p:txBody>
      </p:sp>
      <p:sp>
        <p:nvSpPr>
          <p:cNvPr id="9" name="Content Placeholder 2"/>
          <p:cNvSpPr txBox="1">
            <a:spLocks/>
          </p:cNvSpPr>
          <p:nvPr/>
        </p:nvSpPr>
        <p:spPr>
          <a:xfrm>
            <a:off x="370123" y="5482786"/>
            <a:ext cx="8229600" cy="78014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55600" indent="0">
              <a:buFont typeface="Arial"/>
              <a:buNone/>
            </a:pPr>
            <a:r>
              <a:rPr lang="en-AU" sz="2800" dirty="0" smtClean="0"/>
              <a:t>Actions beyond this scope are unauthorised</a:t>
            </a:r>
          </a:p>
          <a:p>
            <a:pPr marL="355600" indent="0">
              <a:buFont typeface="Arial"/>
              <a:buNone/>
            </a:pPr>
            <a:endParaRPr lang="en-AU" sz="2800" dirty="0" smtClean="0"/>
          </a:p>
          <a:p>
            <a:pPr marL="355600" indent="0">
              <a:buFont typeface="Arial"/>
              <a:buNone/>
            </a:pPr>
            <a:endParaRPr lang="en-AU" sz="2800" dirty="0"/>
          </a:p>
        </p:txBody>
      </p:sp>
      <p:sp>
        <p:nvSpPr>
          <p:cNvPr id="7" name="AutoShape 4" descr="data:image/jpeg;base64,/9j/4AAQSkZJRgABAQAAAQABAAD/2wCEAAkGBxQSERIUEhQSEhQVFBoZFxgYFRIUFRoVFBUXFhYXFhgYHCggGBolHRUUITEhJSkrLi4uFx8zODMsNyotLisBCgoKDg0OFBAQDywZFBkrKyssLCs3KysrNysrKysrKysrKyssKysrLCsrKysrKysrKysrKysrKysrKysrKysrK//AABEIAJsBQAMBIgACEQEDEQH/xAAcAAEAAgMBAQEAAAAAAAAAAAAABQcDBAYBAgj/xAA2EAACAQIEBAQFAwMFAQEAAAAAAQIDEQQSITEFBkFRImFxgQcTMpGhQlKxI3LBM2LR4fDxFP/EABYBAQEBAAAAAAAAAAAAAAAAAAABAv/EABcRAQEBAQAAAAAAAAAAAAAAAAABESH/2gAMAwEAAhEDEQA/ALxAAAAAAAAAAAAAAAAAAAAAAAAAAAAAAAAAAAAAAAAAAAAAAAAAAAAAAAAAAAAAAAAAAAAAAfFOopXtrZte63PsAAAAAAAAAAAAAAAAAAAB42Q/G+KfIlB5k3JO8H1S/Vf9Pb3OF43zW6rSnlkk9IJeFPbVvWT/APWLgsV41SrRpxado5207rtFfy/Y3IyvsUvHmCSustovotP4Oi4Vxj5yipVJxUfpUW0o26pR1b9RiasgGvg8RnjdKaXTMrN+djYIoAAAAAAAAAAAAAAAAAAB4z016uOpxdpVKcX2cop/ZsDCuKU87g3kmntLw3/tb0ZzXFudVBw+Va1rzUk93+lW/k1ueeMU9FBxl4fE001r9K9d/uiruJ8VjBrO9Xsl5FkSu/oc+yhKbUItTldrxaPyf/ROcP58hUdnSa9JqT+zSKKfMTzfSsv5Oj4DiPnSTp3v18vJlyHV8YPiNOq2qcszik3ZOyvsr7X3Nw43hWKnRSzOVreKMVFt9t9jo8FjpVH/AKU4R/dNxV/RJtmVb4AAAAAAAAAAAAAa2MxappNqTXeKvb1NkhuYqVRwk8+WlGLc4q6lLvd9vJAV3zZxOUpyb0lN7dor6V9vyzguJ8aVNuMVeSb9P+zpuYJP5kn5FaYmeacn3ZpE3Q5j/fH3RYPJmD+bFVk/C9rPt/kp8ub4LUJPB1XKTcPm+CN7qOni06XdhaYsChxvJFRnCcmla6y2fnqySwWOjV2U1/dFpez2ZFUXThU/qWtbRvZO/UnotdNvwZV9AAAAAAAAAAAAAAAAAAAa2LwUKi8cU+zsrr0ZssisW8TO6pqFKP7m8036LaP5ArHnCNqjj0jJr7O3QrDmBv5zv2L14jwFTqOM25NO7fVt63v7nAfEHkepCpGpQi3Bxs9XJ5l5W8Kt9zWpitywfgxUti6sW42lBaSve6b+nXf1OWw/K+LnJQVCpd94tL7lw/Drkl4FSqVZJ1pK1o7Jdm+pFdZiKDzRyJZr6JrS67+RLYSdRr+pCMX/ALZOSf3SsRcsYoVIX2vr5X6k4QegAAAAAAAAAAAABo8bmlh6ze3y5flNL+TeMGLw0akXCavF2ur22d0BXseCfMnd+Rz3NPwslOcquFkk5O7pvbbVp+bvoW1W4XG3g8Eu+r+5rThUhvHMu61KKGxPw2xtNwTjGSlmu43eXLl+peebT0ZbXInCXg8FThNKM9XLe7u9L+dibeJd7Wd7N216bmXCYdVoZnJpPa38kH1gMLCpFyklJ3t6WJDD4aNNWirLtd29ux8YDC/Ljl3132v2ubIAAAAAAAAAAAAAABF4ji8KVScarskk00m9+jS6mlX5qp3/AKcJTXdtU9fLNuB0DZ6QmG4vSqyzSqQppPwwlKKbb/U77+ViajID0AAc/wAZpNVk4pvNFbJv6W1/lHzDEtXUlqt/JnQ2I/iOC+ZKmrWjmcpv0Vkve7+wGmsYj5VWVTSmr+fRe5I4/h0ZwtFRi1s7WNjCUFCCiui/IGlhMHlvGpFTUtc2+vZp7G7h8OoLKr26Ju9vJeRlPQAAAAEFzPxn5EVGDWeSbvvliv1W79F79gM9TjdOnmVZ5JRbWik8y6NW8raEDxXmGNZqKbhTVnrpKUlqr9ort1ZwGP4tKTdpNK+7d277tsi//wBib+tN/wBy6msTV2YLmOnUailPM9Pp0b8muhNFFcOx8oSWt0yz+XE69pzqVJZbWi5NK/S9rXWnUliunABAAAAAAfMoq6dtVt7mLDYdQTS2cm/S/QzgAAAAAAAAAAAAAA8ZzfHuYJU4OMYypzvZt5WorutdW+hO46g6kXFTlTb6x3Km5mxWiUb2b1bbbfS7bLBH47i8m3lbV3q7ttvu31ZHLHNuynd+TOa5hx7clCLtbV27kLTqyi7p2ZWVn8P4rOEld3RYXBOI3lGc6tR3VsvjqZr9FGK09So+Sc+MqSpuycIqTeuqbtr26fcuHliiqEsjf1Kyv+5bJfklWOphK6T1Xroz6AIoAAAAAAAAAANfHfMyP5WTP/uvb8dSrOcMVK7UpOcm7SenTSytoktS08di40ouc3ZdO7fRJdWVdxvASqtWTu9fu7/5LCqz5jxu1NdNXYgUyc5v4TPD12p3d0nfe1+jfRkEVHefDOtGtXlSrS+mCcLtLZvMrv1iW9hqjw7zRjm0tlvl/JXnwY4B/qYqpFNNZad0n/c1cszFyjGUcyuk9Vvp6dSVUhw7iUqr1pSiv3Xi4/8AJImOjUjKKcWnF7W2sZCAAAAAAAAAAaXFsTOnBSgoytJXUrq6fZrZ7a6gbp8xmnez2dn6kUuPQdOUrNTS+h6Nt6Kz2av2PvhFRRouU5K+s5vTrrd9tmBKAxYWvnhGaTSkk7PR69zKAAAAAARvG+I/KhZa1J3UV/Mn2SOCr8CdRpdEkr97FgVuE05zc5ZnJ2V8z2WyXZdSOxdBUasIwu88ZO27WW136eICgeeuXKmExEnlfypvwS6XSWZezZzJ+pMVh6WIhlqRjOPZ6/bscZxn4YYerUc6VqfhSyL6b63k+71X2LogvgtwO7q4mWZW8EVqk76t+fTQs2eEU5qDdr3/AArmPhmEhhMPToxd1TilfRN26vzN98JzxUnNxlurbLtbzINvAwqw8NS010n19JLq/NG6YsMpKKU2nJdVon526GUAAAAAAAAAAANHE8LhUnnm5Sa2V9I97Jd+5E8SowpVYqKsnG/vdnSGCphIympSV2lZdvsBB4jD0a8MlWEZx6xkl6nMP4aYL58qmV5JJf007RjJbtPre+3kiwcTgoz3un3WjI/EcOlFTak2lG6738wNbD0aWHpqnSjGEVtFaI2OFUFUUpTSlrZJ628zaweChKlHNFNySbfXXX2M+CwcaSaj1d9dwPcNg4028iavur6X727mwAAAAAAAADyT9wIzjWNUI5JQm1NPWLSs15trXZnFcT5jcIqLlKT7OTf/ANJXm3jEsqWV01G91LLdy0taz2tcqji/Esnjld3eiLIldDX5iqN6aGxw3jzu1LRSazdFK22buVquYKl27RtpodDyti1i60aVssrN+tt7eheJ1eXBOJZ4wjGE3Zay0UV731Jk5Lg83hlonKLWq0Tv0auS9LjsG0slRN+Sf8My0lgeJnoAAADH8lZs1vFa1/K97fkyADTr8OhJtq8W+3/BGyw04ypRk/rve3TLbb2J4+ZU02n1W3urAR+I4TF5XHSz1vqmvMkIRSSS2R6egAAAAAAAAAAAAAAAADxo9AHkVZWXQ9AAAAAAAAAAGHEwlKLUZZJPaVlK3szMAKt5woZM1O7k0/E3duTaTu313Kq5pk80E77dml/7Yu7j+HVbEVfJxj7qKv8AyvsaPFORqWKoKnJ5WneM1uu9vJl1FBHRfD6g58RwyUsvju3drRbrTuTnFPhXiqUZzhKFVRi5WX1NRV3ZdzpfhtyPVwtf59dJeCyWj+rW67MKsLGUkkzZ4HGla8XefW+kl7djWnLPUhFW1evondkvDB0001CKa2dtSDOj0AAAAAAAAAAAAAAAAAAAAAAAAAAAAAAAAAAAAAAAAAAAANVcPpq7yRu229Or3IjEQlTqOMVKS0a0b0fT+ToTwDn6mLcW4yVnbZq2jMlFuU4wd4pxvp+22liWxGEhO2ZJ22PZ4dOUJbON0vRq1v4A16PDYwnmjfbVPVexvAAAAAAAAAAAAAAAAAAAAAAAAAAAAAAAAAAAAAAAAAAAAAAAAAAAAAAAAA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1" name="AutoShape 6" descr="data:image/jpeg;base64,/9j/4AAQSkZJRgABAQAAAQABAAD/2wCEAAkGBxQSERIUEhQSEhQVFBoZFxgYFRIUFRoVFBUXFhYXFhgYHCggGBolHRUUITEhJSkrLi4uFx8zODMsNyotLisBCgoKDg0OFBAQDywZFBkrKyssLCs3KysrNysrKysrKysrKyssKysrLCsrKysrKysrKysrKysrKysrKysrKysrK//AABEIAJsBQAMBIgACEQEDEQH/xAAcAAEAAgMBAQEAAAAAAAAAAAAABQcDBAYBAgj/xAA2EAACAQIEBAQFAwMFAQEAAAAAAQIDEQQSITEFBkFRImFxgQcTMpGhQlKxI3LBM2LR4fDxFP/EABYBAQEBAAAAAAAAAAAAAAAAAAABAv/EABcRAQEBAQAAAAAAAAAAAAAAAAABESH/2gAMAwEAAhEDEQA/ALxAAAAAAAAAAAAAAAAAAAAAAAAAAAAAAAAAAAAAAAAAAAAAAAAAAAAAAAAAAAAAAAAAAAAAAfFOopXtrZte63PsAAAAAAAAAAAAAAAAAAAB42Q/G+KfIlB5k3JO8H1S/Vf9Pb3OF43zW6rSnlkk9IJeFPbVvWT/APWLgsV41SrRpxado5207rtFfy/Y3IyvsUvHmCSustovotP4Oi4Vxj5yipVJxUfpUW0o26pR1b9RiasgGvg8RnjdKaXTMrN+djYIoAAAAAAAAAAAAAAAAAAB4z016uOpxdpVKcX2cop/ZsDCuKU87g3kmntLw3/tb0ZzXFudVBw+Va1rzUk93+lW/k1ueeMU9FBxl4fE001r9K9d/uiruJ8VjBrO9Xsl5FkSu/oc+yhKbUItTldrxaPyf/ROcP58hUdnSa9JqT+zSKKfMTzfSsv5Oj4DiPnSTp3v18vJlyHV8YPiNOq2qcszik3ZOyvsr7X3Nw43hWKnRSzOVreKMVFt9t9jo8FjpVH/AKU4R/dNxV/RJtmVb4AAAAAAAAAAAAAa2MxappNqTXeKvb1NkhuYqVRwk8+WlGLc4q6lLvd9vJAV3zZxOUpyb0lN7dor6V9vyzguJ8aVNuMVeSb9P+zpuYJP5kn5FaYmeacn3ZpE3Q5j/fH3RYPJmD+bFVk/C9rPt/kp8ub4LUJPB1XKTcPm+CN7qOni06XdhaYsChxvJFRnCcmla6y2fnqySwWOjV2U1/dFpez2ZFUXThU/qWtbRvZO/UnotdNvwZV9AAAAAAAAAAAAAAAAAAAa2LwUKi8cU+zsrr0ZssisW8TO6pqFKP7m8036LaP5ArHnCNqjj0jJr7O3QrDmBv5zv2L14jwFTqOM25NO7fVt63v7nAfEHkepCpGpQi3Bxs9XJ5l5W8Kt9zWpitywfgxUti6sW42lBaSve6b+nXf1OWw/K+LnJQVCpd94tL7lw/Drkl4FSqVZJ1pK1o7Jdm+pFdZiKDzRyJZr6JrS67+RLYSdRr+pCMX/ALZOSf3SsRcsYoVIX2vr5X6k4QegAAAAAAAAAAAABo8bmlh6ze3y5flNL+TeMGLw0akXCavF2ur22d0BXseCfMnd+Rz3NPwslOcquFkk5O7pvbbVp+bvoW1W4XG3g8Eu+r+5rThUhvHMu61KKGxPw2xtNwTjGSlmu43eXLl+peebT0ZbXInCXg8FThNKM9XLe7u9L+dibeJd7Wd7N216bmXCYdVoZnJpPa38kH1gMLCpFyklJ3t6WJDD4aNNWirLtd29ux8YDC/Ljl3132v2ubIAAAAAAAAAAAAAABF4ji8KVScarskk00m9+jS6mlX5qp3/AKcJTXdtU9fLNuB0DZ6QmG4vSqyzSqQppPwwlKKbb/U77+ViajID0AAc/wAZpNVk4pvNFbJv6W1/lHzDEtXUlqt/JnQ2I/iOC+ZKmrWjmcpv0Vkve7+wGmsYj5VWVTSmr+fRe5I4/h0ZwtFRi1s7WNjCUFCCiui/IGlhMHlvGpFTUtc2+vZp7G7h8OoLKr26Ju9vJeRlPQAAAAEFzPxn5EVGDWeSbvvliv1W79F79gM9TjdOnmVZ5JRbWik8y6NW8raEDxXmGNZqKbhTVnrpKUlqr9ort1ZwGP4tKTdpNK+7d277tsi//wBib+tN/wBy6msTV2YLmOnUailPM9Pp0b8muhNFFcOx8oSWt0yz+XE69pzqVJZbWi5NK/S9rXWnUliunABAAAAAAfMoq6dtVt7mLDYdQTS2cm/S/QzgAAAAAAAAAAAAAA8ZzfHuYJU4OMYypzvZt5WorutdW+hO46g6kXFTlTb6x3Km5mxWiUb2b1bbbfS7bLBH47i8m3lbV3q7ttvu31ZHLHNuynd+TOa5hx7clCLtbV27kLTqyi7p2ZWVn8P4rOEld3RYXBOI3lGc6tR3VsvjqZr9FGK09So+Sc+MqSpuycIqTeuqbtr26fcuHliiqEsjf1Kyv+5bJfklWOphK6T1Xroz6AIoAAAAAAAAAANfHfMyP5WTP/uvb8dSrOcMVK7UpOcm7SenTSytoktS08di40ouc3ZdO7fRJdWVdxvASqtWTu9fu7/5LCqz5jxu1NdNXYgUyc5v4TPD12p3d0nfe1+jfRkEVHefDOtGtXlSrS+mCcLtLZvMrv1iW9hqjw7zRjm0tlvl/JXnwY4B/qYqpFNNZad0n/c1cszFyjGUcyuk9Vvp6dSVUhw7iUqr1pSiv3Xi4/8AJImOjUjKKcWnF7W2sZCAAAAAAAAAAaXFsTOnBSgoytJXUrq6fZrZ7a6gbp8xmnez2dn6kUuPQdOUrNTS+h6Nt6Kz2av2PvhFRRouU5K+s5vTrrd9tmBKAxYWvnhGaTSkk7PR69zKAAAAAARvG+I/KhZa1J3UV/Mn2SOCr8CdRpdEkr97FgVuE05zc5ZnJ2V8z2WyXZdSOxdBUasIwu88ZO27WW136eICgeeuXKmExEnlfypvwS6XSWZezZzJ+pMVh6WIhlqRjOPZ6/bscZxn4YYerUc6VqfhSyL6b63k+71X2LogvgtwO7q4mWZW8EVqk76t+fTQs2eEU5qDdr3/AArmPhmEhhMPToxd1TilfRN26vzN98JzxUnNxlurbLtbzINvAwqw8NS010n19JLq/NG6YsMpKKU2nJdVon526GUAAAAAAAAAAANHE8LhUnnm5Sa2V9I97Jd+5E8SowpVYqKsnG/vdnSGCphIympSV2lZdvsBB4jD0a8MlWEZx6xkl6nMP4aYL58qmV5JJf007RjJbtPre+3kiwcTgoz3un3WjI/EcOlFTak2lG6738wNbD0aWHpqnSjGEVtFaI2OFUFUUpTSlrZJ628zaweChKlHNFNySbfXXX2M+CwcaSaj1d9dwPcNg4028iavur6X727mwAAAAAAAADyT9wIzjWNUI5JQm1NPWLSs15trXZnFcT5jcIqLlKT7OTf/ANJXm3jEsqWV01G91LLdy0taz2tcqji/Esnjld3eiLIldDX5iqN6aGxw3jzu1LRSazdFK22buVquYKl27RtpodDyti1i60aVssrN+tt7eheJ1eXBOJZ4wjGE3Zay0UV731Jk5Lg83hlonKLWq0Tv0auS9LjsG0slRN+Sf8My0lgeJnoAAADH8lZs1vFa1/K97fkyADTr8OhJtq8W+3/BGyw04ypRk/rve3TLbb2J4+ZU02n1W3urAR+I4TF5XHSz1vqmvMkIRSSS2R6egAAAAAAAAAAAAAAAADxo9AHkVZWXQ9AAAAAAAAAAGHEwlKLUZZJPaVlK3szMAKt5woZM1O7k0/E3duTaTu313Kq5pk80E77dml/7Yu7j+HVbEVfJxj7qKv8AyvsaPFORqWKoKnJ5WneM1uu9vJl1FBHRfD6g58RwyUsvju3drRbrTuTnFPhXiqUZzhKFVRi5WX1NRV3ZdzpfhtyPVwtf59dJeCyWj+rW67MKsLGUkkzZ4HGla8XefW+kl7djWnLPUhFW1evondkvDB0001CKa2dtSDOj0AAAAAAAAAAAAAAAAAAAAAAAAAAAAAAAAAAAAAAAAAAAANVcPpq7yRu229Or3IjEQlTqOMVKS0a0b0fT+ToTwDn6mLcW4yVnbZq2jMlFuU4wd4pxvp+22liWxGEhO2ZJ22PZ4dOUJbON0vRq1v4A16PDYwnmjfbVPVexvAAAAAAAAAAAAAAAAAAAAAAAAAAAAAAAAAAAAAAAAAAAAAAAAAAAAAAAAAAf/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1033" name="Picture 9" descr="http://www.hotsaucehotel.us/images/bullet-hole.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0275" y="4131511"/>
            <a:ext cx="8001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9" descr="http://www.hotsaucehotel.us/images/bullet-hole.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76110" y="3585418"/>
            <a:ext cx="8001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http://www.hotsaucehotel.us/images/bullet-hole.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6230" y="3875554"/>
            <a:ext cx="8001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http://www.hotsaucehotel.us/images/bullet-hole.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59428" y="3315991"/>
            <a:ext cx="8001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http://www.hotsaucehotel.us/images/bullet-hole.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56380" y="3075454"/>
            <a:ext cx="8001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9" descr="http://www.hotsaucehotel.us/images/bullet-hole.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54063" y="3504922"/>
            <a:ext cx="8001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12" name="Gun Shots with Silencer Sound Effect.mp4">
            <a:hlinkClick r:id="" action="ppaction://media"/>
          </p:cNvPr>
          <p:cNvPicPr>
            <a:picLocks noChangeAspect="1"/>
          </p:cNvPicPr>
          <p:nvPr>
            <a:videoFile r:link="rId1"/>
            <p:extLst>
              <p:ext uri="{DAA4B4D4-6D71-4841-9C94-3DE7FCFB9230}">
                <p14:media xmlns:p14="http://schemas.microsoft.com/office/powerpoint/2010/main" r:embed="rId2">
                  <p14:trim st="1705.3938" end="1317.804"/>
                </p14:media>
              </p:ext>
            </p:extLst>
          </p:nvPr>
        </p:nvPicPr>
        <p:blipFill>
          <a:blip r:embed="rId6"/>
          <a:stretch>
            <a:fillRect/>
          </a:stretch>
        </p:blipFill>
        <p:spPr>
          <a:xfrm>
            <a:off x="10026197" y="4300684"/>
            <a:ext cx="1315813" cy="739567"/>
          </a:xfrm>
          <a:prstGeom prst="rect">
            <a:avLst/>
          </a:prstGeom>
        </p:spPr>
      </p:pic>
      <p:pic>
        <p:nvPicPr>
          <p:cNvPr id="23" name="Picture 9" descr="http://www.hotsaucehotel.us/images/bullet-hole.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79434" y="3156359"/>
            <a:ext cx="800100" cy="800100"/>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12"/>
          <p:cNvSpPr>
            <a:spLocks noGrp="1"/>
          </p:cNvSpPr>
          <p:nvPr>
            <p:ph type="sldNum" sz="quarter" idx="12"/>
          </p:nvPr>
        </p:nvSpPr>
        <p:spPr/>
        <p:txBody>
          <a:bodyPr/>
          <a:lstStyle/>
          <a:p>
            <a:fld id="{228855B0-D62E-9E44-B7EF-8E49D31AD382}" type="slidenum">
              <a:rPr lang="en-US" smtClean="0"/>
              <a:pPr/>
              <a:t>29</a:t>
            </a:fld>
            <a:endParaRPr lang="en-US" dirty="0"/>
          </a:p>
        </p:txBody>
      </p:sp>
    </p:spTree>
    <p:extLst>
      <p:ext uri="{BB962C8B-B14F-4D97-AF65-F5344CB8AC3E}">
        <p14:creationId xmlns:p14="http://schemas.microsoft.com/office/powerpoint/2010/main" val="419276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3"/>
                                        </p:tgtEl>
                                        <p:attrNameLst>
                                          <p:attrName>style.visibility</p:attrName>
                                        </p:attrNameLst>
                                      </p:cBhvr>
                                      <p:to>
                                        <p:strVal val="visible"/>
                                      </p:to>
                                    </p:set>
                                  </p:childTnLst>
                                </p:cTn>
                              </p:par>
                              <p:par>
                                <p:cTn id="35" presetID="2" presetClass="mediacall" presetSubtype="0" fill="hold" nodeType="withEffect">
                                  <p:stCondLst>
                                    <p:cond delay="0"/>
                                  </p:stCondLst>
                                  <p:childTnLst>
                                    <p:cmd type="call" cmd="togglePause">
                                      <p:cBhvr>
                                        <p:cTn id="36" dur="1" fill="hold"/>
                                        <p:tgtEl>
                                          <p:spTgt spid="12"/>
                                        </p:tgtEl>
                                      </p:cBhvr>
                                    </p:cmd>
                                  </p:childTnLst>
                                </p:cTn>
                              </p:par>
                            </p:childTnLst>
                          </p:cTn>
                        </p:par>
                        <p:par>
                          <p:cTn id="37" fill="hold">
                            <p:stCondLst>
                              <p:cond delay="0"/>
                            </p:stCondLst>
                            <p:childTnLst>
                              <p:par>
                                <p:cTn id="38" presetID="1" presetClass="entr" presetSubtype="0" fill="hold" nodeType="afterEffect">
                                  <p:stCondLst>
                                    <p:cond delay="2000"/>
                                  </p:stCondLst>
                                  <p:childTnLst>
                                    <p:set>
                                      <p:cBhvr>
                                        <p:cTn id="39" dur="1" fill="hold">
                                          <p:stCondLst>
                                            <p:cond delay="0"/>
                                          </p:stCondLst>
                                        </p:cTn>
                                        <p:tgtEl>
                                          <p:spTgt spid="17"/>
                                        </p:tgtEl>
                                        <p:attrNameLst>
                                          <p:attrName>style.visibility</p:attrName>
                                        </p:attrNameLst>
                                      </p:cBhvr>
                                      <p:to>
                                        <p:strVal val="visible"/>
                                      </p:to>
                                    </p:set>
                                  </p:childTnLst>
                                </p:cTn>
                              </p:par>
                            </p:childTnLst>
                          </p:cTn>
                        </p:par>
                        <p:par>
                          <p:cTn id="40" fill="hold">
                            <p:stCondLst>
                              <p:cond delay="2000"/>
                            </p:stCondLst>
                            <p:childTnLst>
                              <p:par>
                                <p:cTn id="41" presetID="1" presetClass="entr" presetSubtype="0" fill="hold" nodeType="afterEffect">
                                  <p:stCondLst>
                                    <p:cond delay="1000"/>
                                  </p:stCondLst>
                                  <p:childTnLst>
                                    <p:set>
                                      <p:cBhvr>
                                        <p:cTn id="42" dur="1" fill="hold">
                                          <p:stCondLst>
                                            <p:cond delay="0"/>
                                          </p:stCondLst>
                                        </p:cTn>
                                        <p:tgtEl>
                                          <p:spTgt spid="18"/>
                                        </p:tgtEl>
                                        <p:attrNameLst>
                                          <p:attrName>style.visibility</p:attrName>
                                        </p:attrNameLst>
                                      </p:cBhvr>
                                      <p:to>
                                        <p:strVal val="visible"/>
                                      </p:to>
                                    </p:set>
                                  </p:childTnLst>
                                </p:cTn>
                              </p:par>
                            </p:childTnLst>
                          </p:cTn>
                        </p:par>
                        <p:par>
                          <p:cTn id="43" fill="hold">
                            <p:stCondLst>
                              <p:cond delay="3000"/>
                            </p:stCondLst>
                            <p:childTnLst>
                              <p:par>
                                <p:cTn id="44" presetID="1" presetClass="entr" presetSubtype="0" fill="hold" nodeType="afterEffect">
                                  <p:stCondLst>
                                    <p:cond delay="1500"/>
                                  </p:stCondLst>
                                  <p:childTnLst>
                                    <p:set>
                                      <p:cBhvr>
                                        <p:cTn id="45" dur="1" fill="hold">
                                          <p:stCondLst>
                                            <p:cond delay="0"/>
                                          </p:stCondLst>
                                        </p:cTn>
                                        <p:tgtEl>
                                          <p:spTgt spid="19"/>
                                        </p:tgtEl>
                                        <p:attrNameLst>
                                          <p:attrName>style.visibility</p:attrName>
                                        </p:attrNameLst>
                                      </p:cBhvr>
                                      <p:to>
                                        <p:strVal val="visible"/>
                                      </p:to>
                                    </p:set>
                                  </p:childTnLst>
                                </p:cTn>
                              </p:par>
                            </p:childTnLst>
                          </p:cTn>
                        </p:par>
                        <p:par>
                          <p:cTn id="46" fill="hold">
                            <p:stCondLst>
                              <p:cond delay="4500"/>
                            </p:stCondLst>
                            <p:childTnLst>
                              <p:par>
                                <p:cTn id="47" presetID="1" presetClass="entr" presetSubtype="0" fill="hold" nodeType="afterEffect">
                                  <p:stCondLst>
                                    <p:cond delay="200"/>
                                  </p:stCondLst>
                                  <p:childTnLst>
                                    <p:set>
                                      <p:cBhvr>
                                        <p:cTn id="48" dur="1" fill="hold">
                                          <p:stCondLst>
                                            <p:cond delay="0"/>
                                          </p:stCondLst>
                                        </p:cTn>
                                        <p:tgtEl>
                                          <p:spTgt spid="20"/>
                                        </p:tgtEl>
                                        <p:attrNameLst>
                                          <p:attrName>style.visibility</p:attrName>
                                        </p:attrNameLst>
                                      </p:cBhvr>
                                      <p:to>
                                        <p:strVal val="visible"/>
                                      </p:to>
                                    </p:set>
                                  </p:childTnLst>
                                </p:cTn>
                              </p:par>
                            </p:childTnLst>
                          </p:cTn>
                        </p:par>
                        <p:par>
                          <p:cTn id="49" fill="hold">
                            <p:stCondLst>
                              <p:cond delay="4700"/>
                            </p:stCondLst>
                            <p:childTnLst>
                              <p:par>
                                <p:cTn id="50" presetID="1" presetClass="entr" presetSubtype="0" fill="hold" nodeType="afterEffect">
                                  <p:stCondLst>
                                    <p:cond delay="200"/>
                                  </p:stCondLst>
                                  <p:childTnLst>
                                    <p:set>
                                      <p:cBhvr>
                                        <p:cTn id="51" dur="1" fill="hold">
                                          <p:stCondLst>
                                            <p:cond delay="0"/>
                                          </p:stCondLst>
                                        </p:cTn>
                                        <p:tgtEl>
                                          <p:spTgt spid="21"/>
                                        </p:tgtEl>
                                        <p:attrNameLst>
                                          <p:attrName>style.visibility</p:attrName>
                                        </p:attrNameLst>
                                      </p:cBhvr>
                                      <p:to>
                                        <p:strVal val="visible"/>
                                      </p:to>
                                    </p:set>
                                  </p:childTnLst>
                                </p:cTn>
                              </p:par>
                            </p:childTnLst>
                          </p:cTn>
                        </p:par>
                        <p:par>
                          <p:cTn id="52" fill="hold">
                            <p:stCondLst>
                              <p:cond delay="4900"/>
                            </p:stCondLst>
                            <p:childTnLst>
                              <p:par>
                                <p:cTn id="53" presetID="1" presetClass="entr" presetSubtype="0" fill="hold" nodeType="afterEffect">
                                  <p:stCondLst>
                                    <p:cond delay="20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5" fill="hold" display="0">
                  <p:stCondLst>
                    <p:cond delay="indefinite"/>
                  </p:stCondLst>
                </p:cTn>
                <p:tgtEl>
                  <p:spTgt spid="12"/>
                </p:tgtEl>
              </p:cMediaNode>
            </p:video>
          </p:childTnLst>
        </p:cTn>
      </p:par>
    </p:tnLst>
    <p:bldLst>
      <p:bldP spid="10" grpId="0" animBg="1"/>
      <p:bldP spid="4"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459" r="7841"/>
          <a:stretch/>
        </p:blipFill>
        <p:spPr bwMode="auto">
          <a:xfrm flipH="1">
            <a:off x="1336133" y="3043887"/>
            <a:ext cx="2181498" cy="2711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ontent Placeholder 2"/>
          <p:cNvSpPr>
            <a:spLocks noGrp="1"/>
          </p:cNvSpPr>
          <p:nvPr>
            <p:ph idx="1"/>
          </p:nvPr>
        </p:nvSpPr>
        <p:spPr>
          <a:xfrm>
            <a:off x="457200" y="1600200"/>
            <a:ext cx="8229600" cy="4525963"/>
          </a:xfrm>
        </p:spPr>
        <p:txBody>
          <a:bodyPr>
            <a:normAutofit/>
          </a:bodyPr>
          <a:lstStyle/>
          <a:p>
            <a:pPr marL="814388" indent="-457200"/>
            <a:r>
              <a:rPr lang="en-AU" dirty="0" smtClean="0"/>
              <a:t>Do you agree with Roman poet Horace when he says:</a:t>
            </a:r>
          </a:p>
        </p:txBody>
      </p:sp>
      <p:sp>
        <p:nvSpPr>
          <p:cNvPr id="2" name="Title 1"/>
          <p:cNvSpPr>
            <a:spLocks noGrp="1"/>
          </p:cNvSpPr>
          <p:nvPr>
            <p:ph type="title"/>
          </p:nvPr>
        </p:nvSpPr>
        <p:spPr/>
        <p:txBody>
          <a:bodyPr/>
          <a:lstStyle/>
          <a:p>
            <a:pPr marL="265113"/>
            <a:r>
              <a:rPr lang="en-US" dirty="0" smtClean="0"/>
              <a:t>Small Group Discussion</a:t>
            </a:r>
            <a:endParaRPr lang="en-US" dirty="0"/>
          </a:p>
        </p:txBody>
      </p:sp>
      <p:sp>
        <p:nvSpPr>
          <p:cNvPr id="4" name="AutoShape 2" descr="Image result for sir john dalberg-act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9" name="Rounded Rectangular Callout 8"/>
          <p:cNvSpPr/>
          <p:nvPr/>
        </p:nvSpPr>
        <p:spPr>
          <a:xfrm>
            <a:off x="3755361" y="3813397"/>
            <a:ext cx="4262283" cy="1172281"/>
          </a:xfrm>
          <a:prstGeom prst="wedgeRoundRectCallout">
            <a:avLst>
              <a:gd name="adj1" fmla="val -61491"/>
              <a:gd name="adj2" fmla="val 33240"/>
              <a:gd name="adj3" fmla="val 16667"/>
            </a:avLst>
          </a:prstGeom>
          <a:solidFill>
            <a:schemeClr val="bg1"/>
          </a:solidFill>
          <a:ln w="28575">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r>
              <a:rPr lang="en-AU" sz="2400" dirty="0" smtClean="0">
                <a:solidFill>
                  <a:schemeClr val="tx1"/>
                </a:solidFill>
                <a:latin typeface="Arial Narrow" panose="020B0606020202030204" pitchFamily="34" charset="0"/>
              </a:rPr>
              <a:t>To save a man’s life against his will is the same as killing him</a:t>
            </a:r>
            <a:endParaRPr lang="en-AU" sz="2400" dirty="0">
              <a:solidFill>
                <a:schemeClr val="tx1"/>
              </a:solidFill>
              <a:latin typeface="Arial Narrow" panose="020B0606020202030204" pitchFamily="34" charset="0"/>
            </a:endParaRPr>
          </a:p>
        </p:txBody>
      </p:sp>
      <p:sp>
        <p:nvSpPr>
          <p:cNvPr id="3" name="AutoShape 2" descr="Image result for horac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 name="Slide Number Placeholder 4"/>
          <p:cNvSpPr>
            <a:spLocks noGrp="1"/>
          </p:cNvSpPr>
          <p:nvPr>
            <p:ph type="sldNum" sz="quarter" idx="12"/>
          </p:nvPr>
        </p:nvSpPr>
        <p:spPr/>
        <p:txBody>
          <a:bodyPr/>
          <a:lstStyle/>
          <a:p>
            <a:fld id="{228855B0-D62E-9E44-B7EF-8E49D31AD382}" type="slidenum">
              <a:rPr lang="en-US" smtClean="0"/>
              <a:pPr/>
              <a:t>3</a:t>
            </a:fld>
            <a:endParaRPr lang="en-US" dirty="0"/>
          </a:p>
        </p:txBody>
      </p:sp>
    </p:spTree>
    <p:extLst>
      <p:ext uri="{BB962C8B-B14F-4D97-AF65-F5344CB8AC3E}">
        <p14:creationId xmlns:p14="http://schemas.microsoft.com/office/powerpoint/2010/main" val="23703557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Beyond the Scope of Authority</a:t>
            </a:r>
            <a:endParaRPr lang="en-US" dirty="0"/>
          </a:p>
        </p:txBody>
      </p:sp>
      <p:sp>
        <p:nvSpPr>
          <p:cNvPr id="3" name="Content Placeholder 2"/>
          <p:cNvSpPr>
            <a:spLocks noGrp="1"/>
          </p:cNvSpPr>
          <p:nvPr>
            <p:ph idx="1"/>
          </p:nvPr>
        </p:nvSpPr>
        <p:spPr/>
        <p:txBody>
          <a:bodyPr>
            <a:normAutofit/>
          </a:bodyPr>
          <a:lstStyle/>
          <a:p>
            <a:pPr marL="812800" indent="-457200"/>
            <a:r>
              <a:rPr lang="en-AU" dirty="0" smtClean="0"/>
              <a:t>Where an agent acts beyond the scope of their authority their actions are not binding on the principal</a:t>
            </a:r>
            <a:endParaRPr lang="en-AU" dirty="0"/>
          </a:p>
          <a:p>
            <a:pPr marL="812800" indent="-457200"/>
            <a:r>
              <a:rPr lang="en-AU" dirty="0" smtClean="0"/>
              <a:t>The contracting third party may sue the agent for misrepresentation or breach of warranty of authority</a:t>
            </a:r>
          </a:p>
        </p:txBody>
      </p:sp>
      <p:sp>
        <p:nvSpPr>
          <p:cNvPr id="4" name="Slide Number Placeholder 3"/>
          <p:cNvSpPr>
            <a:spLocks noGrp="1"/>
          </p:cNvSpPr>
          <p:nvPr>
            <p:ph type="sldNum" sz="quarter" idx="12"/>
          </p:nvPr>
        </p:nvSpPr>
        <p:spPr/>
        <p:txBody>
          <a:bodyPr/>
          <a:lstStyle/>
          <a:p>
            <a:fld id="{228855B0-D62E-9E44-B7EF-8E49D31AD382}" type="slidenum">
              <a:rPr lang="en-US" smtClean="0"/>
              <a:pPr/>
              <a:t>30</a:t>
            </a:fld>
            <a:endParaRPr lang="en-US" dirty="0"/>
          </a:p>
        </p:txBody>
      </p:sp>
    </p:spTree>
    <p:extLst>
      <p:ext uri="{BB962C8B-B14F-4D97-AF65-F5344CB8AC3E}">
        <p14:creationId xmlns:p14="http://schemas.microsoft.com/office/powerpoint/2010/main" val="30214524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Contractual Disputes</a:t>
            </a:r>
            <a:endParaRPr lang="en-US" dirty="0"/>
          </a:p>
        </p:txBody>
      </p:sp>
      <p:sp>
        <p:nvSpPr>
          <p:cNvPr id="3" name="Content Placeholder 2"/>
          <p:cNvSpPr>
            <a:spLocks noGrp="1"/>
          </p:cNvSpPr>
          <p:nvPr>
            <p:ph idx="1"/>
          </p:nvPr>
        </p:nvSpPr>
        <p:spPr/>
        <p:txBody>
          <a:bodyPr>
            <a:normAutofit fontScale="92500" lnSpcReduction="10000"/>
          </a:bodyPr>
          <a:lstStyle/>
          <a:p>
            <a:pPr marL="812800" indent="-457200"/>
            <a:r>
              <a:rPr lang="en-AU" dirty="0" smtClean="0"/>
              <a:t>A contracting third party can enforce a contract against the principal where the agent has acted within their actual or ostensible authority</a:t>
            </a:r>
            <a:endParaRPr lang="en-AU" dirty="0"/>
          </a:p>
          <a:p>
            <a:pPr marL="812800" indent="-457200"/>
            <a:r>
              <a:rPr lang="en-AU" dirty="0" smtClean="0"/>
              <a:t>But a principal can only enforce a contract against a contracting third party where the agent has acted within their actual authority</a:t>
            </a:r>
          </a:p>
          <a:p>
            <a:pPr marL="812800" indent="-457200"/>
            <a:r>
              <a:rPr lang="en-AU" dirty="0" smtClean="0"/>
              <a:t>But a principal can ratify an agent’s act without authority and then will be bound</a:t>
            </a:r>
          </a:p>
        </p:txBody>
      </p:sp>
      <p:sp>
        <p:nvSpPr>
          <p:cNvPr id="4" name="Slide Number Placeholder 3"/>
          <p:cNvSpPr>
            <a:spLocks noGrp="1"/>
          </p:cNvSpPr>
          <p:nvPr>
            <p:ph type="sldNum" sz="quarter" idx="12"/>
          </p:nvPr>
        </p:nvSpPr>
        <p:spPr/>
        <p:txBody>
          <a:bodyPr/>
          <a:lstStyle/>
          <a:p>
            <a:fld id="{228855B0-D62E-9E44-B7EF-8E49D31AD382}" type="slidenum">
              <a:rPr lang="en-US" smtClean="0"/>
              <a:pPr/>
              <a:t>31</a:t>
            </a:fld>
            <a:endParaRPr lang="en-US" dirty="0"/>
          </a:p>
        </p:txBody>
      </p:sp>
    </p:spTree>
    <p:extLst>
      <p:ext uri="{BB962C8B-B14F-4D97-AF65-F5344CB8AC3E}">
        <p14:creationId xmlns:p14="http://schemas.microsoft.com/office/powerpoint/2010/main" val="24927677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Agent duties</a:t>
            </a:r>
            <a:endParaRPr lang="en-US" dirty="0"/>
          </a:p>
        </p:txBody>
      </p:sp>
      <p:sp>
        <p:nvSpPr>
          <p:cNvPr id="3" name="Content Placeholder 2"/>
          <p:cNvSpPr>
            <a:spLocks noGrp="1"/>
          </p:cNvSpPr>
          <p:nvPr>
            <p:ph idx="1"/>
          </p:nvPr>
        </p:nvSpPr>
        <p:spPr/>
        <p:txBody>
          <a:bodyPr>
            <a:normAutofit lnSpcReduction="10000"/>
          </a:bodyPr>
          <a:lstStyle/>
          <a:p>
            <a:pPr marL="812800" indent="-457200"/>
            <a:r>
              <a:rPr lang="en-AU" dirty="0" smtClean="0"/>
              <a:t>The agency relationship is based on contract and is a fiduciary relationship</a:t>
            </a:r>
          </a:p>
          <a:p>
            <a:pPr marL="812800" indent="-457200"/>
            <a:r>
              <a:rPr lang="en-AU" dirty="0" smtClean="0"/>
              <a:t>The duties owed by the agent are:</a:t>
            </a:r>
            <a:endParaRPr lang="en-AU" dirty="0"/>
          </a:p>
          <a:p>
            <a:pPr marL="1212850" lvl="1" indent="-400050">
              <a:buFont typeface="Arial" panose="020B0604020202020204" pitchFamily="34" charset="0"/>
              <a:buChar char="•"/>
            </a:pPr>
            <a:r>
              <a:rPr lang="en-AU" dirty="0" smtClean="0"/>
              <a:t>to follow the principal’s instructions</a:t>
            </a:r>
          </a:p>
          <a:p>
            <a:pPr marL="1212850" lvl="1" indent="-400050">
              <a:buFont typeface="Arial" panose="020B0604020202020204" pitchFamily="34" charset="0"/>
              <a:buChar char="•"/>
            </a:pPr>
            <a:r>
              <a:rPr lang="en-AU" dirty="0" smtClean="0"/>
              <a:t>to use reasonable diligence, care and skill</a:t>
            </a:r>
          </a:p>
          <a:p>
            <a:pPr marL="1212850" lvl="1" indent="-400050">
              <a:buFont typeface="Arial" panose="020B0604020202020204" pitchFamily="34" charset="0"/>
              <a:buChar char="•"/>
            </a:pPr>
            <a:r>
              <a:rPr lang="en-AU" dirty="0" smtClean="0"/>
              <a:t>to act in person</a:t>
            </a:r>
          </a:p>
          <a:p>
            <a:pPr marL="1212850" lvl="1" indent="-400050">
              <a:buFont typeface="Arial" panose="020B0604020202020204" pitchFamily="34" charset="0"/>
              <a:buChar char="•"/>
            </a:pPr>
            <a:r>
              <a:rPr lang="en-AU" dirty="0" smtClean="0"/>
              <a:t>to act in the principal’s interests</a:t>
            </a:r>
          </a:p>
          <a:p>
            <a:pPr marL="1212850" lvl="1" indent="-400050">
              <a:buFont typeface="Arial" panose="020B0604020202020204" pitchFamily="34" charset="0"/>
              <a:buChar char="•"/>
            </a:pPr>
            <a:r>
              <a:rPr lang="en-AU" dirty="0" smtClean="0"/>
              <a:t>to not disclose confidential information</a:t>
            </a:r>
          </a:p>
          <a:p>
            <a:pPr marL="1212850" lvl="1" indent="-400050">
              <a:buFont typeface="Arial" panose="020B0604020202020204" pitchFamily="34" charset="0"/>
              <a:buChar char="•"/>
            </a:pPr>
            <a:r>
              <a:rPr lang="en-AU" dirty="0" smtClean="0"/>
              <a:t>to keep the principal’s money separate</a:t>
            </a:r>
          </a:p>
        </p:txBody>
      </p:sp>
      <p:sp>
        <p:nvSpPr>
          <p:cNvPr id="4" name="Slide Number Placeholder 3"/>
          <p:cNvSpPr>
            <a:spLocks noGrp="1"/>
          </p:cNvSpPr>
          <p:nvPr>
            <p:ph type="sldNum" sz="quarter" idx="12"/>
          </p:nvPr>
        </p:nvSpPr>
        <p:spPr/>
        <p:txBody>
          <a:bodyPr/>
          <a:lstStyle/>
          <a:p>
            <a:fld id="{228855B0-D62E-9E44-B7EF-8E49D31AD382}" type="slidenum">
              <a:rPr lang="en-US" smtClean="0"/>
              <a:pPr/>
              <a:t>32</a:t>
            </a:fld>
            <a:endParaRPr lang="en-US" dirty="0"/>
          </a:p>
        </p:txBody>
      </p:sp>
    </p:spTree>
    <p:extLst>
      <p:ext uri="{BB962C8B-B14F-4D97-AF65-F5344CB8AC3E}">
        <p14:creationId xmlns:p14="http://schemas.microsoft.com/office/powerpoint/2010/main" val="24871907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Termination of agency</a:t>
            </a:r>
            <a:endParaRPr lang="en-US" dirty="0"/>
          </a:p>
        </p:txBody>
      </p:sp>
      <p:sp>
        <p:nvSpPr>
          <p:cNvPr id="3" name="Content Placeholder 2"/>
          <p:cNvSpPr>
            <a:spLocks noGrp="1"/>
          </p:cNvSpPr>
          <p:nvPr>
            <p:ph idx="1"/>
          </p:nvPr>
        </p:nvSpPr>
        <p:spPr/>
        <p:txBody>
          <a:bodyPr>
            <a:normAutofit/>
          </a:bodyPr>
          <a:lstStyle/>
          <a:p>
            <a:pPr marL="812800" indent="-457200"/>
            <a:r>
              <a:rPr lang="en-AU" dirty="0" smtClean="0"/>
              <a:t>An agency agreement can be ended by:</a:t>
            </a:r>
            <a:endParaRPr lang="en-AU" dirty="0"/>
          </a:p>
          <a:p>
            <a:pPr marL="1212850" lvl="1" indent="-400050">
              <a:buFont typeface="Arial" panose="020B0604020202020204" pitchFamily="34" charset="0"/>
              <a:buChar char="•"/>
            </a:pPr>
            <a:r>
              <a:rPr lang="en-AU" dirty="0" smtClean="0"/>
              <a:t>agreement</a:t>
            </a:r>
          </a:p>
          <a:p>
            <a:pPr marL="1212850" lvl="1" indent="-400050">
              <a:buFont typeface="Arial" panose="020B0604020202020204" pitchFamily="34" charset="0"/>
              <a:buChar char="•"/>
            </a:pPr>
            <a:r>
              <a:rPr lang="en-AU" dirty="0" smtClean="0"/>
              <a:t>revocation of agent’s authority</a:t>
            </a:r>
          </a:p>
          <a:p>
            <a:pPr marL="1212850" lvl="1" indent="-400050">
              <a:buFont typeface="Arial" panose="020B0604020202020204" pitchFamily="34" charset="0"/>
              <a:buChar char="•"/>
            </a:pPr>
            <a:r>
              <a:rPr lang="en-AU" dirty="0" smtClean="0"/>
              <a:t>death, incapacity, bankruptcy of agent or principal </a:t>
            </a:r>
          </a:p>
          <a:p>
            <a:pPr marL="1212850" lvl="1" indent="-400050">
              <a:buFont typeface="Arial" panose="020B0604020202020204" pitchFamily="34" charset="0"/>
              <a:buChar char="•"/>
            </a:pPr>
            <a:r>
              <a:rPr lang="en-AU" dirty="0" smtClean="0"/>
              <a:t>illegality of subject matter</a:t>
            </a:r>
          </a:p>
          <a:p>
            <a:pPr marL="1212850" lvl="1" indent="-400050">
              <a:buFont typeface="Arial" panose="020B0604020202020204" pitchFamily="34" charset="0"/>
              <a:buChar char="•"/>
            </a:pPr>
            <a:r>
              <a:rPr lang="en-AU" dirty="0" smtClean="0"/>
              <a:t>frustration of contract</a:t>
            </a:r>
          </a:p>
          <a:p>
            <a:pPr marL="1212850" lvl="1" indent="-400050">
              <a:buFont typeface="Arial" panose="020B0604020202020204" pitchFamily="34" charset="0"/>
              <a:buChar char="•"/>
            </a:pPr>
            <a:r>
              <a:rPr lang="en-AU" dirty="0" smtClean="0"/>
              <a:t>dissolution of company</a:t>
            </a:r>
          </a:p>
        </p:txBody>
      </p:sp>
      <p:sp>
        <p:nvSpPr>
          <p:cNvPr id="4" name="Slide Number Placeholder 3"/>
          <p:cNvSpPr>
            <a:spLocks noGrp="1"/>
          </p:cNvSpPr>
          <p:nvPr>
            <p:ph type="sldNum" sz="quarter" idx="12"/>
          </p:nvPr>
        </p:nvSpPr>
        <p:spPr/>
        <p:txBody>
          <a:bodyPr/>
          <a:lstStyle/>
          <a:p>
            <a:fld id="{228855B0-D62E-9E44-B7EF-8E49D31AD382}" type="slidenum">
              <a:rPr lang="en-US" smtClean="0"/>
              <a:pPr/>
              <a:t>33</a:t>
            </a:fld>
            <a:endParaRPr lang="en-US" dirty="0"/>
          </a:p>
        </p:txBody>
      </p:sp>
    </p:spTree>
    <p:extLst>
      <p:ext uri="{BB962C8B-B14F-4D97-AF65-F5344CB8AC3E}">
        <p14:creationId xmlns:p14="http://schemas.microsoft.com/office/powerpoint/2010/main" val="32319201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0228" y="1600200"/>
            <a:ext cx="7946571" cy="4525963"/>
          </a:xfrm>
        </p:spPr>
        <p:txBody>
          <a:bodyPr>
            <a:normAutofit fontScale="92500" lnSpcReduction="20000"/>
          </a:bodyPr>
          <a:lstStyle/>
          <a:p>
            <a:pPr marL="0" indent="0">
              <a:buNone/>
            </a:pPr>
            <a:r>
              <a:rPr lang="en-AU" sz="2000" dirty="0"/>
              <a:t>Bob is a 62 year old bus driver. While mowing the </a:t>
            </a:r>
            <a:r>
              <a:rPr lang="en-AU" sz="2000" dirty="0" smtClean="0"/>
              <a:t>lawn </a:t>
            </a:r>
            <a:r>
              <a:rPr lang="en-AU" sz="2000" dirty="0"/>
              <a:t>he </a:t>
            </a:r>
            <a:r>
              <a:rPr lang="en-AU" sz="2000" dirty="0" smtClean="0"/>
              <a:t>had </a:t>
            </a:r>
            <a:r>
              <a:rPr lang="en-AU" sz="2000" dirty="0"/>
              <a:t>a heart attack. Due to lack of oxygen, he suffered brain damage. Doctors were able to keep him alive but only by putting him on life support. His breathing is now performed for him by a ventilator and he is fed by a feeding tube. His brain damage is extensive and his doctors believe that even if he does recover he will </a:t>
            </a:r>
            <a:r>
              <a:rPr lang="en-AU" sz="2000" dirty="0" smtClean="0"/>
              <a:t>have </a:t>
            </a:r>
            <a:r>
              <a:rPr lang="en-AU" sz="2000" dirty="0"/>
              <a:t>severe and permanent mental impairment. </a:t>
            </a:r>
          </a:p>
          <a:p>
            <a:pPr marL="0" indent="0">
              <a:buNone/>
            </a:pPr>
            <a:r>
              <a:rPr lang="en-AU" sz="2000" dirty="0"/>
              <a:t/>
            </a:r>
            <a:br>
              <a:rPr lang="en-AU" sz="2000" dirty="0"/>
            </a:br>
            <a:r>
              <a:rPr lang="en-AU" sz="2000" dirty="0"/>
              <a:t>Bob’s brother Joe knows that Bob would not wish to be kept alive under these circumstances. Over the years they had many conversations together about how if one of them ever ended up on life support the other one would end it mercifully by ‘flicking the switch’. But Mary, Bob’s wife, is so devastated by grief that </a:t>
            </a:r>
            <a:r>
              <a:rPr lang="en-AU" sz="2000" dirty="0" smtClean="0"/>
              <a:t>she will </a:t>
            </a:r>
            <a:r>
              <a:rPr lang="en-AU" sz="2000" dirty="0"/>
              <a:t>not even consider this as an option. She is determined to keep Bob alive no matter what</a:t>
            </a:r>
            <a:r>
              <a:rPr lang="en-AU" sz="2000" dirty="0" smtClean="0"/>
              <a:t>. </a:t>
            </a:r>
            <a:r>
              <a:rPr lang="en-AU" sz="2000" dirty="0"/>
              <a:t> </a:t>
            </a:r>
          </a:p>
          <a:p>
            <a:pPr marL="0" indent="0">
              <a:buNone/>
            </a:pPr>
            <a:r>
              <a:rPr lang="en-AU" sz="2000" dirty="0"/>
              <a:t/>
            </a:r>
            <a:br>
              <a:rPr lang="en-AU" sz="2000" dirty="0"/>
            </a:br>
            <a:r>
              <a:rPr lang="en-AU" sz="2000" b="1" dirty="0"/>
              <a:t>In groups, work out strategy that could have allowed Bob’s wishes to be followed even though he now lacks the capacity to make decisions for himself.</a:t>
            </a:r>
            <a:endParaRPr lang="en-US" sz="2400" b="1" dirty="0" smtClean="0"/>
          </a:p>
        </p:txBody>
      </p:sp>
      <p:sp>
        <p:nvSpPr>
          <p:cNvPr id="2" name="Title 1"/>
          <p:cNvSpPr>
            <a:spLocks noGrp="1"/>
          </p:cNvSpPr>
          <p:nvPr>
            <p:ph type="title"/>
          </p:nvPr>
        </p:nvSpPr>
        <p:spPr/>
        <p:txBody>
          <a:bodyPr/>
          <a:lstStyle/>
          <a:p>
            <a:pPr marL="265113"/>
            <a:r>
              <a:rPr lang="en-US" dirty="0" smtClean="0"/>
              <a:t>Small Group Challenge</a:t>
            </a:r>
            <a:endParaRPr lang="en-US" dirty="0"/>
          </a:p>
        </p:txBody>
      </p:sp>
      <p:sp>
        <p:nvSpPr>
          <p:cNvPr id="4" name="AutoShape 2" descr="Image result for roads and mariti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5" name="Slide Number Placeholder 4"/>
          <p:cNvSpPr>
            <a:spLocks noGrp="1"/>
          </p:cNvSpPr>
          <p:nvPr>
            <p:ph type="sldNum" sz="quarter" idx="12"/>
          </p:nvPr>
        </p:nvSpPr>
        <p:spPr/>
        <p:txBody>
          <a:bodyPr/>
          <a:lstStyle/>
          <a:p>
            <a:fld id="{228855B0-D62E-9E44-B7EF-8E49D31AD382}" type="slidenum">
              <a:rPr lang="en-US" smtClean="0"/>
              <a:pPr/>
              <a:t>4</a:t>
            </a:fld>
            <a:endParaRPr lang="en-US" dirty="0"/>
          </a:p>
        </p:txBody>
      </p:sp>
    </p:spTree>
    <p:extLst>
      <p:ext uri="{BB962C8B-B14F-4D97-AF65-F5344CB8AC3E}">
        <p14:creationId xmlns:p14="http://schemas.microsoft.com/office/powerpoint/2010/main" val="42316307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Agent</a:t>
            </a:r>
            <a:endParaRPr lang="en-US" dirty="0"/>
          </a:p>
        </p:txBody>
      </p:sp>
      <p:sp>
        <p:nvSpPr>
          <p:cNvPr id="3" name="Content Placeholder 2"/>
          <p:cNvSpPr>
            <a:spLocks noGrp="1"/>
          </p:cNvSpPr>
          <p:nvPr>
            <p:ph idx="1"/>
          </p:nvPr>
        </p:nvSpPr>
        <p:spPr/>
        <p:txBody>
          <a:bodyPr>
            <a:normAutofit/>
          </a:bodyPr>
          <a:lstStyle/>
          <a:p>
            <a:pPr marL="722313" indent="-368300"/>
            <a:r>
              <a:rPr lang="en-AU" dirty="0"/>
              <a:t>People suffering from dementia or a brain injury or unconsciousness due to illness lack the capacity to make decisions concerning their ongoing medical </a:t>
            </a:r>
            <a:r>
              <a:rPr lang="en-AU" dirty="0" smtClean="0"/>
              <a:t>care</a:t>
            </a:r>
          </a:p>
          <a:p>
            <a:pPr marL="722313" indent="-368300"/>
            <a:r>
              <a:rPr lang="en-AU" dirty="0"/>
              <a:t>An </a:t>
            </a:r>
            <a:r>
              <a:rPr lang="en-AU" b="1" i="1" dirty="0"/>
              <a:t>agent</a:t>
            </a:r>
            <a:r>
              <a:rPr lang="en-AU" dirty="0"/>
              <a:t> is someone you authorise to make decisions on your behalf such as entering </a:t>
            </a:r>
            <a:r>
              <a:rPr lang="en-AU" dirty="0" smtClean="0"/>
              <a:t>contracts</a:t>
            </a:r>
            <a:endParaRPr lang="en-AU" sz="3200" dirty="0"/>
          </a:p>
        </p:txBody>
      </p:sp>
      <p:sp>
        <p:nvSpPr>
          <p:cNvPr id="4" name="Slide Number Placeholder 3"/>
          <p:cNvSpPr>
            <a:spLocks noGrp="1"/>
          </p:cNvSpPr>
          <p:nvPr>
            <p:ph type="sldNum" sz="quarter" idx="12"/>
          </p:nvPr>
        </p:nvSpPr>
        <p:spPr/>
        <p:txBody>
          <a:bodyPr/>
          <a:lstStyle/>
          <a:p>
            <a:fld id="{228855B0-D62E-9E44-B7EF-8E49D31AD382}" type="slidenum">
              <a:rPr lang="en-US" smtClean="0"/>
              <a:pPr/>
              <a:t>5</a:t>
            </a:fld>
            <a:endParaRPr lang="en-US" dirty="0"/>
          </a:p>
        </p:txBody>
      </p:sp>
    </p:spTree>
    <p:extLst>
      <p:ext uri="{BB962C8B-B14F-4D97-AF65-F5344CB8AC3E}">
        <p14:creationId xmlns:p14="http://schemas.microsoft.com/office/powerpoint/2010/main" val="38308468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Principal</a:t>
            </a:r>
            <a:endParaRPr lang="en-US" dirty="0"/>
          </a:p>
        </p:txBody>
      </p:sp>
      <p:sp>
        <p:nvSpPr>
          <p:cNvPr id="3" name="Content Placeholder 2"/>
          <p:cNvSpPr>
            <a:spLocks noGrp="1"/>
          </p:cNvSpPr>
          <p:nvPr>
            <p:ph idx="1"/>
          </p:nvPr>
        </p:nvSpPr>
        <p:spPr/>
        <p:txBody>
          <a:bodyPr>
            <a:normAutofit fontScale="85000" lnSpcReduction="10000"/>
          </a:bodyPr>
          <a:lstStyle/>
          <a:p>
            <a:pPr marL="722313" indent="-368300"/>
            <a:r>
              <a:rPr lang="en-AU" dirty="0" smtClean="0"/>
              <a:t>An agent is engaged by a </a:t>
            </a:r>
            <a:r>
              <a:rPr lang="en-AU" b="1" i="1" dirty="0" smtClean="0"/>
              <a:t>principal</a:t>
            </a:r>
          </a:p>
          <a:p>
            <a:pPr marL="722313" indent="-368300"/>
            <a:r>
              <a:rPr lang="en-AU" dirty="0" smtClean="0"/>
              <a:t>A </a:t>
            </a:r>
            <a:r>
              <a:rPr lang="en-AU" b="1" i="1" dirty="0" smtClean="0"/>
              <a:t>principal </a:t>
            </a:r>
            <a:r>
              <a:rPr lang="en-AU" dirty="0" smtClean="0"/>
              <a:t>gives the agent the authority to act on behalf of the </a:t>
            </a:r>
            <a:r>
              <a:rPr lang="en-AU" b="1" i="1" dirty="0" smtClean="0"/>
              <a:t>principal</a:t>
            </a:r>
          </a:p>
          <a:p>
            <a:pPr marL="722313" indent="-368300"/>
            <a:r>
              <a:rPr lang="en-AU" dirty="0" smtClean="0"/>
              <a:t>A </a:t>
            </a:r>
            <a:r>
              <a:rPr lang="en-AU" b="1" i="1" dirty="0" smtClean="0"/>
              <a:t>principal</a:t>
            </a:r>
            <a:r>
              <a:rPr lang="en-AU" dirty="0" smtClean="0"/>
              <a:t> may authorise an agent to enter into contracts on behalf of the </a:t>
            </a:r>
            <a:r>
              <a:rPr lang="en-AU" b="1" i="1" dirty="0" smtClean="0"/>
              <a:t>principal</a:t>
            </a:r>
          </a:p>
          <a:p>
            <a:pPr marL="722313" indent="-368300"/>
            <a:r>
              <a:rPr lang="en-AU" sz="3200" dirty="0" smtClean="0"/>
              <a:t>The agent will negotiate and execute the agreement but is not a party to the agreement because they act on behalf of the </a:t>
            </a:r>
            <a:r>
              <a:rPr lang="en-AU" sz="3200" b="1" i="1" dirty="0" smtClean="0"/>
              <a:t>principal</a:t>
            </a:r>
          </a:p>
          <a:p>
            <a:pPr marL="722313" indent="-368300"/>
            <a:r>
              <a:rPr lang="en-AU" dirty="0" smtClean="0"/>
              <a:t>It is the </a:t>
            </a:r>
            <a:r>
              <a:rPr lang="en-AU" b="1" i="1" dirty="0" smtClean="0"/>
              <a:t>principal</a:t>
            </a:r>
            <a:r>
              <a:rPr lang="en-AU" dirty="0" smtClean="0"/>
              <a:t> that will be bound by the agreement, not the agent</a:t>
            </a:r>
            <a:endParaRPr lang="en-AU" sz="3200" dirty="0"/>
          </a:p>
        </p:txBody>
      </p:sp>
      <p:sp>
        <p:nvSpPr>
          <p:cNvPr id="4" name="Slide Number Placeholder 3"/>
          <p:cNvSpPr>
            <a:spLocks noGrp="1"/>
          </p:cNvSpPr>
          <p:nvPr>
            <p:ph type="sldNum" sz="quarter" idx="12"/>
          </p:nvPr>
        </p:nvSpPr>
        <p:spPr/>
        <p:txBody>
          <a:bodyPr/>
          <a:lstStyle/>
          <a:p>
            <a:fld id="{228855B0-D62E-9E44-B7EF-8E49D31AD382}" type="slidenum">
              <a:rPr lang="en-US" smtClean="0"/>
              <a:pPr/>
              <a:t>6</a:t>
            </a:fld>
            <a:endParaRPr lang="en-US" dirty="0"/>
          </a:p>
        </p:txBody>
      </p:sp>
    </p:spTree>
    <p:extLst>
      <p:ext uri="{BB962C8B-B14F-4D97-AF65-F5344CB8AC3E}">
        <p14:creationId xmlns:p14="http://schemas.microsoft.com/office/powerpoint/2010/main" val="20794986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friedrich nietzsche"/>
          <p:cNvPicPr>
            <a:picLocks noChangeAspect="1" noChangeArrowheads="1"/>
          </p:cNvPicPr>
          <p:nvPr/>
        </p:nvPicPr>
        <p:blipFill rotWithShape="1">
          <a:blip r:embed="rId3">
            <a:extLst>
              <a:ext uri="{28A0092B-C50C-407E-A947-70E740481C1C}">
                <a14:useLocalDpi xmlns:a14="http://schemas.microsoft.com/office/drawing/2010/main" val="0"/>
              </a:ext>
            </a:extLst>
          </a:blip>
          <a:srcRect l="-1850" r="4445"/>
          <a:stretch/>
        </p:blipFill>
        <p:spPr bwMode="auto">
          <a:xfrm flipH="1">
            <a:off x="5712190" y="3043887"/>
            <a:ext cx="1946787" cy="2711303"/>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p:cNvSpPr>
            <a:spLocks noGrp="1"/>
          </p:cNvSpPr>
          <p:nvPr>
            <p:ph idx="1"/>
          </p:nvPr>
        </p:nvSpPr>
        <p:spPr>
          <a:xfrm>
            <a:off x="457200" y="1600200"/>
            <a:ext cx="8229600" cy="4525963"/>
          </a:xfrm>
        </p:spPr>
        <p:txBody>
          <a:bodyPr>
            <a:normAutofit/>
          </a:bodyPr>
          <a:lstStyle/>
          <a:p>
            <a:pPr marL="814388" indent="-457200"/>
            <a:r>
              <a:rPr lang="en-AU" dirty="0" smtClean="0"/>
              <a:t>What does German philosopher Friedrich Nietzsche mean when he says:</a:t>
            </a:r>
          </a:p>
        </p:txBody>
      </p:sp>
      <p:sp>
        <p:nvSpPr>
          <p:cNvPr id="2" name="Title 1"/>
          <p:cNvSpPr>
            <a:spLocks noGrp="1"/>
          </p:cNvSpPr>
          <p:nvPr>
            <p:ph type="title"/>
          </p:nvPr>
        </p:nvSpPr>
        <p:spPr/>
        <p:txBody>
          <a:bodyPr/>
          <a:lstStyle/>
          <a:p>
            <a:pPr marL="265113"/>
            <a:r>
              <a:rPr lang="en-US" dirty="0" smtClean="0"/>
              <a:t>Small Group Discussion</a:t>
            </a:r>
            <a:endParaRPr lang="en-US" dirty="0"/>
          </a:p>
        </p:txBody>
      </p:sp>
      <p:sp>
        <p:nvSpPr>
          <p:cNvPr id="4" name="AutoShape 2" descr="Image result for sir john dalberg-act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9" name="Rounded Rectangular Callout 8"/>
          <p:cNvSpPr/>
          <p:nvPr/>
        </p:nvSpPr>
        <p:spPr>
          <a:xfrm>
            <a:off x="1486146" y="3526672"/>
            <a:ext cx="3964787" cy="1424872"/>
          </a:xfrm>
          <a:prstGeom prst="wedgeRoundRectCallout">
            <a:avLst>
              <a:gd name="adj1" fmla="val 58107"/>
              <a:gd name="adj2" fmla="val 24989"/>
              <a:gd name="adj3" fmla="val 16667"/>
            </a:avLst>
          </a:prstGeom>
          <a:solidFill>
            <a:schemeClr val="bg1"/>
          </a:solidFill>
          <a:ln w="28575">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r>
              <a:rPr lang="en-AU" sz="2400" dirty="0" smtClean="0">
                <a:solidFill>
                  <a:schemeClr val="tx1"/>
                </a:solidFill>
                <a:latin typeface="Arial Narrow" panose="020B0606020202030204" pitchFamily="34" charset="0"/>
              </a:rPr>
              <a:t>Few men are made for independence, it is the privilege of the strong</a:t>
            </a:r>
            <a:endParaRPr lang="en-AU" sz="2400" dirty="0">
              <a:solidFill>
                <a:schemeClr val="tx1"/>
              </a:solidFill>
              <a:latin typeface="Arial Narrow" panose="020B0606020202030204" pitchFamily="34" charset="0"/>
            </a:endParaRPr>
          </a:p>
        </p:txBody>
      </p:sp>
      <p:sp>
        <p:nvSpPr>
          <p:cNvPr id="5" name="Slide Number Placeholder 4"/>
          <p:cNvSpPr>
            <a:spLocks noGrp="1"/>
          </p:cNvSpPr>
          <p:nvPr>
            <p:ph type="sldNum" sz="quarter" idx="12"/>
          </p:nvPr>
        </p:nvSpPr>
        <p:spPr/>
        <p:txBody>
          <a:bodyPr/>
          <a:lstStyle/>
          <a:p>
            <a:fld id="{228855B0-D62E-9E44-B7EF-8E49D31AD382}" type="slidenum">
              <a:rPr lang="en-US" smtClean="0"/>
              <a:pPr/>
              <a:t>7</a:t>
            </a:fld>
            <a:endParaRPr lang="en-US" dirty="0"/>
          </a:p>
        </p:txBody>
      </p:sp>
    </p:spTree>
    <p:extLst>
      <p:ext uri="{BB962C8B-B14F-4D97-AF65-F5344CB8AC3E}">
        <p14:creationId xmlns:p14="http://schemas.microsoft.com/office/powerpoint/2010/main" val="23703557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749408" y="4631440"/>
            <a:ext cx="7931224" cy="105980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2000" b="1" dirty="0"/>
              <a:t>In groups, develop at least </a:t>
            </a:r>
            <a:r>
              <a:rPr lang="en-AU" sz="2000" b="1" dirty="0" smtClean="0"/>
              <a:t>three indicators </a:t>
            </a:r>
            <a:r>
              <a:rPr lang="en-AU" sz="2000" b="1" dirty="0"/>
              <a:t>that could be used to differentiate between an agent and an independent contractor.</a:t>
            </a:r>
            <a:endParaRPr lang="en-US" sz="2400" b="1" dirty="0"/>
          </a:p>
        </p:txBody>
      </p:sp>
      <p:sp>
        <p:nvSpPr>
          <p:cNvPr id="3" name="Content Placeholder 2"/>
          <p:cNvSpPr>
            <a:spLocks noGrp="1"/>
          </p:cNvSpPr>
          <p:nvPr>
            <p:ph idx="1"/>
          </p:nvPr>
        </p:nvSpPr>
        <p:spPr>
          <a:xfrm>
            <a:off x="741957" y="2088926"/>
            <a:ext cx="7931224" cy="2906100"/>
          </a:xfrm>
        </p:spPr>
        <p:txBody>
          <a:bodyPr>
            <a:noAutofit/>
          </a:bodyPr>
          <a:lstStyle/>
          <a:p>
            <a:pPr marL="0" indent="0">
              <a:buNone/>
            </a:pPr>
            <a:r>
              <a:rPr lang="en-AU" sz="2000" dirty="0"/>
              <a:t>Member franchisors are reporting suppliers are suing them directly for non payment by their franchisees. The suppliers argue the franchisees act on behalf of the franchisor which means non payment by the franchisee is actually non payment by the franchisor. The franchisors claim their franchisees are not agents but independent contractors acting only for themselves.   </a:t>
            </a:r>
          </a:p>
          <a:p>
            <a:pPr marL="0" indent="0">
              <a:buNone/>
            </a:pPr>
            <a:r>
              <a:rPr lang="en-AU" sz="2000" dirty="0"/>
              <a:t>The FCA seeks your advice.</a:t>
            </a:r>
            <a:br>
              <a:rPr lang="en-AU" sz="2000" dirty="0"/>
            </a:br>
            <a:endParaRPr lang="en-AU" sz="2000" dirty="0"/>
          </a:p>
        </p:txBody>
      </p:sp>
      <p:sp>
        <p:nvSpPr>
          <p:cNvPr id="2" name="Title 1"/>
          <p:cNvSpPr>
            <a:spLocks noGrp="1"/>
          </p:cNvSpPr>
          <p:nvPr>
            <p:ph type="title"/>
          </p:nvPr>
        </p:nvSpPr>
        <p:spPr/>
        <p:txBody>
          <a:bodyPr/>
          <a:lstStyle/>
          <a:p>
            <a:pPr marL="265113"/>
            <a:r>
              <a:rPr lang="en-US" dirty="0" smtClean="0"/>
              <a:t>Small Group Challenge</a:t>
            </a:r>
            <a:endParaRPr lang="en-US" dirty="0"/>
          </a:p>
        </p:txBody>
      </p:sp>
      <p:sp>
        <p:nvSpPr>
          <p:cNvPr id="4" name="AutoShape 2" descr="Image result for roads and mariti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5" name="Content Placeholder 2"/>
          <p:cNvSpPr txBox="1">
            <a:spLocks/>
          </p:cNvSpPr>
          <p:nvPr/>
        </p:nvSpPr>
        <p:spPr>
          <a:xfrm>
            <a:off x="755576" y="1345068"/>
            <a:ext cx="7931224" cy="80191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2000" dirty="0"/>
              <a:t>The Franchise Council of Australia (FCA), an industry body representing the interests of franchisors, has a </a:t>
            </a:r>
            <a:r>
              <a:rPr lang="en-AU" sz="2000" dirty="0" smtClean="0"/>
              <a:t>problem …</a:t>
            </a:r>
            <a:endParaRPr lang="en-US" sz="2000" dirty="0" smtClean="0"/>
          </a:p>
        </p:txBody>
      </p:sp>
      <p:sp>
        <p:nvSpPr>
          <p:cNvPr id="6" name="Slide Number Placeholder 5"/>
          <p:cNvSpPr>
            <a:spLocks noGrp="1"/>
          </p:cNvSpPr>
          <p:nvPr>
            <p:ph type="sldNum" sz="quarter" idx="12"/>
          </p:nvPr>
        </p:nvSpPr>
        <p:spPr/>
        <p:txBody>
          <a:bodyPr/>
          <a:lstStyle/>
          <a:p>
            <a:fld id="{228855B0-D62E-9E44-B7EF-8E49D31AD382}" type="slidenum">
              <a:rPr lang="en-US" smtClean="0"/>
              <a:pPr/>
              <a:t>8</a:t>
            </a:fld>
            <a:endParaRPr lang="en-US" dirty="0"/>
          </a:p>
        </p:txBody>
      </p:sp>
    </p:spTree>
    <p:extLst>
      <p:ext uri="{BB962C8B-B14F-4D97-AF65-F5344CB8AC3E}">
        <p14:creationId xmlns:p14="http://schemas.microsoft.com/office/powerpoint/2010/main" val="34488863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357188" algn="l"/>
            <a:r>
              <a:rPr lang="en-US" dirty="0" smtClean="0"/>
              <a:t>Agent or Independent Contractor?</a:t>
            </a:r>
            <a:endParaRPr lang="en-US" dirty="0"/>
          </a:p>
        </p:txBody>
      </p:sp>
      <p:sp>
        <p:nvSpPr>
          <p:cNvPr id="3" name="Content Placeholder 2"/>
          <p:cNvSpPr>
            <a:spLocks noGrp="1"/>
          </p:cNvSpPr>
          <p:nvPr>
            <p:ph idx="1"/>
          </p:nvPr>
        </p:nvSpPr>
        <p:spPr/>
        <p:txBody>
          <a:bodyPr>
            <a:normAutofit/>
          </a:bodyPr>
          <a:lstStyle/>
          <a:p>
            <a:pPr marL="812800" indent="-457200"/>
            <a:r>
              <a:rPr lang="en-AU" dirty="0" smtClean="0"/>
              <a:t>An agent acts on behalf of a principal</a:t>
            </a:r>
            <a:endParaRPr lang="en-AU" dirty="0"/>
          </a:p>
          <a:p>
            <a:pPr marL="812800" indent="-457200"/>
            <a:r>
              <a:rPr lang="en-AU" dirty="0" smtClean="0"/>
              <a:t>An independent party is free to act purely for themselves</a:t>
            </a:r>
          </a:p>
          <a:p>
            <a:pPr marL="812800" indent="-457200"/>
            <a:r>
              <a:rPr lang="en-AU" sz="3200" dirty="0" smtClean="0"/>
              <a:t>An independent party </a:t>
            </a:r>
            <a:r>
              <a:rPr lang="en-AU" dirty="0" smtClean="0"/>
              <a:t>can</a:t>
            </a:r>
            <a:r>
              <a:rPr lang="en-AU" sz="3200" dirty="0" smtClean="0"/>
              <a:t> enter contracts on their own behalf but has no authority to bind anybody else to a contract</a:t>
            </a:r>
            <a:endParaRPr lang="en-AU" sz="3200" dirty="0"/>
          </a:p>
        </p:txBody>
      </p:sp>
      <p:sp>
        <p:nvSpPr>
          <p:cNvPr id="4" name="Slide Number Placeholder 3"/>
          <p:cNvSpPr>
            <a:spLocks noGrp="1"/>
          </p:cNvSpPr>
          <p:nvPr>
            <p:ph type="sldNum" sz="quarter" idx="12"/>
          </p:nvPr>
        </p:nvSpPr>
        <p:spPr/>
        <p:txBody>
          <a:bodyPr/>
          <a:lstStyle/>
          <a:p>
            <a:fld id="{228855B0-D62E-9E44-B7EF-8E49D31AD382}" type="slidenum">
              <a:rPr lang="en-US" smtClean="0"/>
              <a:pPr/>
              <a:t>9</a:t>
            </a:fld>
            <a:endParaRPr lang="en-US" dirty="0"/>
          </a:p>
        </p:txBody>
      </p:sp>
    </p:spTree>
    <p:extLst>
      <p:ext uri="{BB962C8B-B14F-4D97-AF65-F5344CB8AC3E}">
        <p14:creationId xmlns:p14="http://schemas.microsoft.com/office/powerpoint/2010/main" val="3973590545"/>
      </p:ext>
    </p:extLst>
  </p:cSld>
  <p:clrMapOvr>
    <a:masterClrMapping/>
  </p:clrMapOvr>
  <p:timing>
    <p:tnLst>
      <p:par>
        <p:cTn id="1" dur="indefinite" restart="never" nodeType="tmRoot"/>
      </p:par>
    </p:tnLst>
  </p:timing>
</p:sld>
</file>

<file path=ppt/theme/theme1.xml><?xml version="1.0" encoding="utf-8"?>
<a:theme xmlns:a="http://schemas.openxmlformats.org/drawingml/2006/main" name="K_KBS_PowerPoint_2015042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_KBS_PowerPoint_20150424 [Read-Only]" id="{396F0CE7-CC32-4EE6-9226-7B1DF616916B}" vid="{7CEA13C7-FA89-4A3A-BADD-27694C180D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K_KBS_PowerPoint_20150424</Template>
  <TotalTime>26420</TotalTime>
  <Words>2202</Words>
  <Application>Microsoft Office PowerPoint</Application>
  <PresentationFormat>On-screen Show (4:3)</PresentationFormat>
  <Paragraphs>253</Paragraphs>
  <Slides>33</Slides>
  <Notes>30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Arial Narrow</vt:lpstr>
      <vt:lpstr>Calibri</vt:lpstr>
      <vt:lpstr>K_KBS_PowerPoint_20150424</vt:lpstr>
      <vt:lpstr>Revision – Consumer Law</vt:lpstr>
      <vt:lpstr>Agency</vt:lpstr>
      <vt:lpstr>Small Group Discussion</vt:lpstr>
      <vt:lpstr>Small Group Challenge</vt:lpstr>
      <vt:lpstr>Agent</vt:lpstr>
      <vt:lpstr>Principal</vt:lpstr>
      <vt:lpstr>Small Group Discussion</vt:lpstr>
      <vt:lpstr>Small Group Challenge</vt:lpstr>
      <vt:lpstr>Agent or Independent Contractor?</vt:lpstr>
      <vt:lpstr>Indicators of Agency</vt:lpstr>
      <vt:lpstr>International Harvester v Carrigan Hazeldene Pastoral Co</vt:lpstr>
      <vt:lpstr>Independent Contractor - ATO</vt:lpstr>
      <vt:lpstr>Independent Contractor - ATO</vt:lpstr>
      <vt:lpstr>Independent Contractor - ATO</vt:lpstr>
      <vt:lpstr>Creation of Agency</vt:lpstr>
      <vt:lpstr>Pole v Leask</vt:lpstr>
      <vt:lpstr>Secret Agents</vt:lpstr>
      <vt:lpstr>Small Group Discussion</vt:lpstr>
      <vt:lpstr>Small Group Challenge</vt:lpstr>
      <vt:lpstr>Agent’s Authority</vt:lpstr>
      <vt:lpstr>Actual Authority</vt:lpstr>
      <vt:lpstr>Snowy Mountains Hydro case</vt:lpstr>
      <vt:lpstr>Snowy Mountains Hydro case</vt:lpstr>
      <vt:lpstr>Small Group Discussion</vt:lpstr>
      <vt:lpstr>Small Group Challenge</vt:lpstr>
      <vt:lpstr>Ostensible Authority</vt:lpstr>
      <vt:lpstr>Ostensible Authority</vt:lpstr>
      <vt:lpstr>Freeman &amp; Lockyer v Buckhurst Park Properties (Mangal) Ltd</vt:lpstr>
      <vt:lpstr>Scope of Authority</vt:lpstr>
      <vt:lpstr>Beyond the Scope of Authority</vt:lpstr>
      <vt:lpstr>Contractual Disputes</vt:lpstr>
      <vt:lpstr>Agent duties</vt:lpstr>
      <vt:lpstr>Termination of agency</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dc:title>
  <dc:creator>Natalie Murphy</dc:creator>
  <cp:lastModifiedBy>Guy</cp:lastModifiedBy>
  <cp:revision>250</cp:revision>
  <dcterms:created xsi:type="dcterms:W3CDTF">2015-04-24T09:41:14Z</dcterms:created>
  <dcterms:modified xsi:type="dcterms:W3CDTF">2019-01-14T11:27:37Z</dcterms:modified>
</cp:coreProperties>
</file>