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410" r:id="rId2"/>
    <p:sldId id="256" r:id="rId3"/>
    <p:sldId id="403" r:id="rId4"/>
    <p:sldId id="259" r:id="rId5"/>
    <p:sldId id="389" r:id="rId6"/>
    <p:sldId id="390" r:id="rId7"/>
    <p:sldId id="391" r:id="rId8"/>
    <p:sldId id="402" r:id="rId9"/>
    <p:sldId id="385" r:id="rId10"/>
    <p:sldId id="392" r:id="rId11"/>
    <p:sldId id="393" r:id="rId12"/>
    <p:sldId id="394" r:id="rId13"/>
    <p:sldId id="395" r:id="rId14"/>
    <p:sldId id="408" r:id="rId15"/>
    <p:sldId id="409" r:id="rId16"/>
    <p:sldId id="404" r:id="rId17"/>
    <p:sldId id="349" r:id="rId18"/>
    <p:sldId id="396" r:id="rId19"/>
    <p:sldId id="397" r:id="rId20"/>
    <p:sldId id="398" r:id="rId21"/>
    <p:sldId id="406" r:id="rId22"/>
    <p:sldId id="407" r:id="rId23"/>
    <p:sldId id="405" r:id="rId24"/>
    <p:sldId id="380" r:id="rId25"/>
    <p:sldId id="399" r:id="rId26"/>
    <p:sldId id="400" r:id="rId27"/>
    <p:sldId id="401" r:id="rId28"/>
    <p:sldId id="41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2" autoAdjust="0"/>
  </p:normalViewPr>
  <p:slideViewPr>
    <p:cSldViewPr snapToGrid="0" snapToObjects="1">
      <p:cViewPr varScale="1">
        <p:scale>
          <a:sx n="106" d="100"/>
          <a:sy n="106" d="100"/>
        </p:scale>
        <p:origin x="168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A27D4-6CE5-4B31-B959-185B7371AD5E}" type="datetimeFigureOut">
              <a:rPr lang="en-AU" smtClean="0"/>
              <a:t>21/01/2019</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5D600-1EF8-4790-B1D7-C14F4C41A122}" type="slidenum">
              <a:rPr lang="en-AU" smtClean="0"/>
              <a:t>‹#›</a:t>
            </a:fld>
            <a:endParaRPr lang="en-AU" dirty="0"/>
          </a:p>
        </p:txBody>
      </p:sp>
    </p:spTree>
    <p:extLst>
      <p:ext uri="{BB962C8B-B14F-4D97-AF65-F5344CB8AC3E}">
        <p14:creationId xmlns:p14="http://schemas.microsoft.com/office/powerpoint/2010/main" val="202027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D5D600-1EF8-4790-B1D7-C14F4C41A122}" type="slidenum">
              <a:rPr lang="en-AU" smtClean="0"/>
              <a:t>2</a:t>
            </a:fld>
            <a:endParaRPr lang="en-AU" dirty="0"/>
          </a:p>
        </p:txBody>
      </p:sp>
    </p:spTree>
    <p:extLst>
      <p:ext uri="{BB962C8B-B14F-4D97-AF65-F5344CB8AC3E}">
        <p14:creationId xmlns:p14="http://schemas.microsoft.com/office/powerpoint/2010/main" val="2212295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11</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12</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14</a:t>
            </a:fld>
            <a:endParaRPr lang="en-AU" dirty="0"/>
          </a:p>
        </p:txBody>
      </p:sp>
    </p:spTree>
    <p:extLst>
      <p:ext uri="{BB962C8B-B14F-4D97-AF65-F5344CB8AC3E}">
        <p14:creationId xmlns:p14="http://schemas.microsoft.com/office/powerpoint/2010/main" val="243395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15</a:t>
            </a:fld>
            <a:endParaRPr lang="en-AU" dirty="0"/>
          </a:p>
        </p:txBody>
      </p:sp>
    </p:spTree>
    <p:extLst>
      <p:ext uri="{BB962C8B-B14F-4D97-AF65-F5344CB8AC3E}">
        <p14:creationId xmlns:p14="http://schemas.microsoft.com/office/powerpoint/2010/main" val="225093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Third party liability</a:t>
            </a:r>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16</a:t>
            </a:fld>
            <a:endParaRPr lang="en-AU" dirty="0"/>
          </a:p>
        </p:txBody>
      </p:sp>
    </p:spTree>
    <p:extLst>
      <p:ext uri="{BB962C8B-B14F-4D97-AF65-F5344CB8AC3E}">
        <p14:creationId xmlns:p14="http://schemas.microsoft.com/office/powerpoint/2010/main" val="3588123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18</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19</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20</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3</a:t>
            </a:fld>
            <a:endParaRPr lang="en-AU" dirty="0"/>
          </a:p>
        </p:txBody>
      </p:sp>
    </p:spTree>
    <p:extLst>
      <p:ext uri="{BB962C8B-B14F-4D97-AF65-F5344CB8AC3E}">
        <p14:creationId xmlns:p14="http://schemas.microsoft.com/office/powerpoint/2010/main" val="3588123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21</a:t>
            </a:fld>
            <a:endParaRPr lang="en-AU" dirty="0"/>
          </a:p>
        </p:txBody>
      </p:sp>
    </p:spTree>
    <p:extLst>
      <p:ext uri="{BB962C8B-B14F-4D97-AF65-F5344CB8AC3E}">
        <p14:creationId xmlns:p14="http://schemas.microsoft.com/office/powerpoint/2010/main" val="402896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22</a:t>
            </a:fld>
            <a:endParaRPr lang="en-AU" dirty="0"/>
          </a:p>
        </p:txBody>
      </p:sp>
    </p:spTree>
    <p:extLst>
      <p:ext uri="{BB962C8B-B14F-4D97-AF65-F5344CB8AC3E}">
        <p14:creationId xmlns:p14="http://schemas.microsoft.com/office/powerpoint/2010/main" val="1515825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Extraction</a:t>
            </a:r>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23</a:t>
            </a:fld>
            <a:endParaRPr lang="en-AU" dirty="0"/>
          </a:p>
        </p:txBody>
      </p:sp>
    </p:spTree>
    <p:extLst>
      <p:ext uri="{BB962C8B-B14F-4D97-AF65-F5344CB8AC3E}">
        <p14:creationId xmlns:p14="http://schemas.microsoft.com/office/powerpoint/2010/main" val="358812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8</a:t>
            </a:fld>
            <a:endParaRPr lang="en-AU" dirty="0"/>
          </a:p>
        </p:txBody>
      </p:sp>
    </p:spTree>
    <p:extLst>
      <p:ext uri="{BB962C8B-B14F-4D97-AF65-F5344CB8AC3E}">
        <p14:creationId xmlns:p14="http://schemas.microsoft.com/office/powerpoint/2010/main" val="358812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9</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10</a:t>
            </a:fld>
            <a:endParaRPr lang="en-AU" dirty="0"/>
          </a:p>
        </p:txBody>
      </p:sp>
    </p:spTree>
    <p:extLst>
      <p:ext uri="{BB962C8B-B14F-4D97-AF65-F5344CB8AC3E}">
        <p14:creationId xmlns:p14="http://schemas.microsoft.com/office/powerpoint/2010/main" val="363796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 y="6362700"/>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3816640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54233"/>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1201517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22313" y="6362700"/>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38475635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457200" y="6354233"/>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1072946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457200" y="6352117"/>
            <a:ext cx="2133600" cy="365125"/>
          </a:xfrm>
        </p:spPr>
        <p:txBody>
          <a:bodyPr/>
          <a:lstStyle>
            <a:lvl1pPr algn="l">
              <a:defRPr/>
            </a:lvl1pPr>
          </a:lstStyle>
          <a:p>
            <a:fld id="{228855B0-D62E-9E44-B7EF-8E49D31AD382}" type="slidenum">
              <a:rPr lang="en-US" smtClean="0"/>
              <a:pPr/>
              <a:t>‹#›</a:t>
            </a:fld>
            <a:endParaRPr lang="en-US" dirty="0"/>
          </a:p>
        </p:txBody>
      </p:sp>
    </p:spTree>
    <p:extLst>
      <p:ext uri="{BB962C8B-B14F-4D97-AF65-F5344CB8AC3E}">
        <p14:creationId xmlns:p14="http://schemas.microsoft.com/office/powerpoint/2010/main" val="23213234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855B0-D62E-9E44-B7EF-8E49D31AD382}" type="slidenum">
              <a:rPr lang="en-US" smtClean="0"/>
              <a:t>‹#›</a:t>
            </a:fld>
            <a:endParaRPr lang="en-US" dirty="0"/>
          </a:p>
        </p:txBody>
      </p:sp>
    </p:spTree>
    <p:extLst>
      <p:ext uri="{BB962C8B-B14F-4D97-AF65-F5344CB8AC3E}">
        <p14:creationId xmlns:p14="http://schemas.microsoft.com/office/powerpoint/2010/main" val="274672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Revision - Agency</a:t>
            </a:r>
            <a:endParaRPr lang="en-AU" dirty="0"/>
          </a:p>
        </p:txBody>
      </p:sp>
      <p:sp>
        <p:nvSpPr>
          <p:cNvPr id="3" name="Content Placeholder 2"/>
          <p:cNvSpPr>
            <a:spLocks noGrp="1"/>
          </p:cNvSpPr>
          <p:nvPr>
            <p:ph idx="1"/>
          </p:nvPr>
        </p:nvSpPr>
        <p:spPr/>
        <p:txBody>
          <a:bodyPr>
            <a:normAutofit fontScale="70000" lnSpcReduction="20000"/>
          </a:bodyPr>
          <a:lstStyle/>
          <a:p>
            <a:r>
              <a:rPr lang="en-AU" dirty="0" smtClean="0"/>
              <a:t>What are the ways that an agency can be created?</a:t>
            </a:r>
          </a:p>
          <a:p>
            <a:pPr lvl="1"/>
            <a:r>
              <a:rPr lang="en-AU" sz="3100" dirty="0"/>
              <a:t>Express (written or oral)</a:t>
            </a:r>
          </a:p>
          <a:p>
            <a:pPr lvl="1"/>
            <a:r>
              <a:rPr lang="en-AU" sz="3100" dirty="0"/>
              <a:t>Implied (from actions or relationships)</a:t>
            </a:r>
          </a:p>
          <a:p>
            <a:pPr lvl="1"/>
            <a:r>
              <a:rPr lang="en-AU" sz="3100" dirty="0"/>
              <a:t>Estoppel (principal does not notify others of termination of agency )</a:t>
            </a:r>
          </a:p>
          <a:p>
            <a:r>
              <a:rPr lang="en-AU" dirty="0" smtClean="0"/>
              <a:t>What are 3 types of authority that an agent can have?</a:t>
            </a:r>
          </a:p>
          <a:p>
            <a:pPr lvl="1"/>
            <a:r>
              <a:rPr lang="en-AU" sz="3100" dirty="0"/>
              <a:t>Actual</a:t>
            </a:r>
          </a:p>
          <a:p>
            <a:pPr lvl="1"/>
            <a:r>
              <a:rPr lang="en-AU" sz="3100" dirty="0"/>
              <a:t>Implied</a:t>
            </a:r>
          </a:p>
          <a:p>
            <a:pPr lvl="1"/>
            <a:r>
              <a:rPr lang="en-AU" sz="3100" dirty="0"/>
              <a:t>Ostensible (or Apparent)</a:t>
            </a:r>
          </a:p>
          <a:p>
            <a:r>
              <a:rPr lang="en-AU" dirty="0" smtClean="0"/>
              <a:t>What is the test for Ostensible (or Apparent) Authority?</a:t>
            </a:r>
          </a:p>
          <a:p>
            <a:pPr lvl="1"/>
            <a:r>
              <a:rPr lang="en-AU" sz="3100" dirty="0" smtClean="0"/>
              <a:t>Someone </a:t>
            </a:r>
            <a:r>
              <a:rPr lang="en-AU" sz="3100" dirty="0"/>
              <a:t>with actual </a:t>
            </a:r>
            <a:r>
              <a:rPr lang="en-AU" sz="3100" dirty="0" smtClean="0"/>
              <a:t>authority</a:t>
            </a:r>
          </a:p>
          <a:p>
            <a:pPr lvl="1"/>
            <a:r>
              <a:rPr lang="en-AU" sz="3100" dirty="0" smtClean="0"/>
              <a:t>Holds </a:t>
            </a:r>
            <a:r>
              <a:rPr lang="en-AU" sz="3100" dirty="0"/>
              <a:t>out that </a:t>
            </a:r>
            <a:r>
              <a:rPr lang="en-AU" sz="3100" dirty="0" smtClean="0"/>
              <a:t>another person is </a:t>
            </a:r>
            <a:r>
              <a:rPr lang="en-AU" sz="3100" dirty="0"/>
              <a:t>an </a:t>
            </a:r>
            <a:r>
              <a:rPr lang="en-AU" sz="3100" dirty="0" smtClean="0"/>
              <a:t>agent, </a:t>
            </a:r>
            <a:r>
              <a:rPr lang="en-AU" sz="3100" dirty="0"/>
              <a:t>and</a:t>
            </a:r>
          </a:p>
          <a:p>
            <a:pPr lvl="1"/>
            <a:r>
              <a:rPr lang="en-AU" sz="3100" dirty="0"/>
              <a:t>A</a:t>
            </a:r>
            <a:r>
              <a:rPr lang="en-AU" sz="3100" dirty="0" smtClean="0"/>
              <a:t> </a:t>
            </a:r>
            <a:r>
              <a:rPr lang="en-AU" sz="3100" dirty="0"/>
              <a:t>third party has relied on the holding out</a:t>
            </a:r>
          </a:p>
          <a:p>
            <a:endParaRPr lang="en-AU"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1</a:t>
            </a:fld>
            <a:endParaRPr lang="en-US" dirty="0"/>
          </a:p>
        </p:txBody>
      </p:sp>
    </p:spTree>
    <p:extLst>
      <p:ext uri="{BB962C8B-B14F-4D97-AF65-F5344CB8AC3E}">
        <p14:creationId xmlns:p14="http://schemas.microsoft.com/office/powerpoint/2010/main" val="405675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Trust</a:t>
            </a:r>
            <a:endParaRPr lang="en-US" dirty="0"/>
          </a:p>
        </p:txBody>
      </p:sp>
      <p:sp>
        <p:nvSpPr>
          <p:cNvPr id="3" name="Content Placeholder 2"/>
          <p:cNvSpPr>
            <a:spLocks noGrp="1"/>
          </p:cNvSpPr>
          <p:nvPr>
            <p:ph idx="1"/>
          </p:nvPr>
        </p:nvSpPr>
        <p:spPr/>
        <p:txBody>
          <a:bodyPr>
            <a:normAutofit lnSpcReduction="10000"/>
          </a:bodyPr>
          <a:lstStyle/>
          <a:p>
            <a:pPr marL="722313" indent="-368300"/>
            <a:r>
              <a:rPr lang="en-AU" dirty="0" smtClean="0"/>
              <a:t>Trust is reliance on the integrity of another person</a:t>
            </a:r>
          </a:p>
          <a:p>
            <a:pPr marL="722313" indent="-368300"/>
            <a:r>
              <a:rPr lang="en-AU" dirty="0"/>
              <a:t>A </a:t>
            </a:r>
            <a:r>
              <a:rPr lang="en-AU" dirty="0" smtClean="0"/>
              <a:t>person who holds a legal relationship of trust with another person is called a </a:t>
            </a:r>
            <a:r>
              <a:rPr lang="en-AU" b="1" i="1" dirty="0" smtClean="0"/>
              <a:t>fiduciary</a:t>
            </a:r>
          </a:p>
          <a:p>
            <a:pPr marL="722313" indent="-368300"/>
            <a:r>
              <a:rPr lang="en-AU" dirty="0" smtClean="0"/>
              <a:t>A </a:t>
            </a:r>
            <a:r>
              <a:rPr lang="en-AU" b="1" i="1" dirty="0" smtClean="0"/>
              <a:t>fiduciary</a:t>
            </a:r>
            <a:r>
              <a:rPr lang="en-AU" dirty="0" smtClean="0"/>
              <a:t> owes the other person </a:t>
            </a:r>
            <a:r>
              <a:rPr lang="en-AU" b="1" i="1" dirty="0" smtClean="0"/>
              <a:t>fiduciary duties</a:t>
            </a:r>
          </a:p>
          <a:p>
            <a:pPr marL="722313" indent="-368300"/>
            <a:r>
              <a:rPr lang="en-AU" dirty="0" smtClean="0"/>
              <a:t>Partners owe </a:t>
            </a:r>
            <a:r>
              <a:rPr lang="en-AU" b="1" i="1" dirty="0" smtClean="0"/>
              <a:t>fiduciary duties </a:t>
            </a:r>
            <a:r>
              <a:rPr lang="en-AU" dirty="0" smtClean="0"/>
              <a:t>to each other</a:t>
            </a:r>
            <a:endParaRPr lang="en-AU" sz="3200"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10</a:t>
            </a:fld>
            <a:endParaRPr lang="en-US" dirty="0"/>
          </a:p>
        </p:txBody>
      </p:sp>
    </p:spTree>
    <p:extLst>
      <p:ext uri="{BB962C8B-B14F-4D97-AF65-F5344CB8AC3E}">
        <p14:creationId xmlns:p14="http://schemas.microsoft.com/office/powerpoint/2010/main" val="552509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Fiduciary Duties</a:t>
            </a:r>
            <a:endParaRPr lang="en-US" dirty="0"/>
          </a:p>
        </p:txBody>
      </p:sp>
      <p:sp>
        <p:nvSpPr>
          <p:cNvPr id="3" name="Content Placeholder 2"/>
          <p:cNvSpPr>
            <a:spLocks noGrp="1"/>
          </p:cNvSpPr>
          <p:nvPr>
            <p:ph idx="1"/>
          </p:nvPr>
        </p:nvSpPr>
        <p:spPr/>
        <p:txBody>
          <a:bodyPr>
            <a:normAutofit/>
          </a:bodyPr>
          <a:lstStyle/>
          <a:p>
            <a:pPr marL="354013" indent="0">
              <a:buNone/>
            </a:pPr>
            <a:r>
              <a:rPr lang="en-AU" dirty="0" smtClean="0"/>
              <a:t>Fiduciary duties require partners to:</a:t>
            </a:r>
          </a:p>
          <a:p>
            <a:pPr marL="722313" indent="-368300"/>
            <a:r>
              <a:rPr lang="en-AU" dirty="0" smtClean="0"/>
              <a:t>Act in good faith</a:t>
            </a:r>
          </a:p>
          <a:p>
            <a:pPr marL="722313" indent="-368300"/>
            <a:r>
              <a:rPr lang="en-AU" dirty="0" smtClean="0"/>
              <a:t>Make full disclosure</a:t>
            </a:r>
            <a:endParaRPr lang="en-AU" b="1" i="1" dirty="0" smtClean="0"/>
          </a:p>
          <a:p>
            <a:pPr marL="722313" indent="-368300"/>
            <a:r>
              <a:rPr lang="en-AU" dirty="0" smtClean="0"/>
              <a:t>Account for benefits derived from dealing with the partnership</a:t>
            </a:r>
          </a:p>
          <a:p>
            <a:pPr marL="722313" indent="-368300"/>
            <a:r>
              <a:rPr lang="en-AU" dirty="0" smtClean="0"/>
              <a:t>Account for the use of partnership assets</a:t>
            </a:r>
          </a:p>
          <a:p>
            <a:pPr marL="722313" indent="-368300"/>
            <a:r>
              <a:rPr lang="en-AU" sz="3200" dirty="0" smtClean="0"/>
              <a:t>Not compete with the partnership</a:t>
            </a:r>
            <a:endParaRPr lang="en-AU" sz="3200"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11</a:t>
            </a:fld>
            <a:endParaRPr lang="en-US" dirty="0"/>
          </a:p>
        </p:txBody>
      </p:sp>
    </p:spTree>
    <p:extLst>
      <p:ext uri="{BB962C8B-B14F-4D97-AF65-F5344CB8AC3E}">
        <p14:creationId xmlns:p14="http://schemas.microsoft.com/office/powerpoint/2010/main" val="14466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Partnership Contract</a:t>
            </a:r>
            <a:endParaRPr lang="en-US" dirty="0"/>
          </a:p>
        </p:txBody>
      </p:sp>
      <p:sp>
        <p:nvSpPr>
          <p:cNvPr id="3" name="Content Placeholder 2"/>
          <p:cNvSpPr>
            <a:spLocks noGrp="1"/>
          </p:cNvSpPr>
          <p:nvPr>
            <p:ph idx="1"/>
          </p:nvPr>
        </p:nvSpPr>
        <p:spPr/>
        <p:txBody>
          <a:bodyPr>
            <a:normAutofit/>
          </a:bodyPr>
          <a:lstStyle/>
          <a:p>
            <a:pPr marL="722313" indent="-368300"/>
            <a:r>
              <a:rPr lang="en-AU" dirty="0" smtClean="0"/>
              <a:t>A </a:t>
            </a:r>
            <a:r>
              <a:rPr lang="en-AU" b="1" i="1" dirty="0" smtClean="0"/>
              <a:t>partnership contract </a:t>
            </a:r>
            <a:r>
              <a:rPr lang="en-AU" dirty="0" smtClean="0"/>
              <a:t>will govern the relationship between the partners:</a:t>
            </a:r>
          </a:p>
          <a:p>
            <a:pPr marL="717550" indent="0">
              <a:buNone/>
            </a:pPr>
            <a:r>
              <a:rPr lang="en-AU" dirty="0" smtClean="0"/>
              <a:t>see </a:t>
            </a:r>
            <a:r>
              <a:rPr lang="en-AU" i="1" dirty="0" smtClean="0"/>
              <a:t>Bryant Bros v Thiele</a:t>
            </a:r>
          </a:p>
          <a:p>
            <a:pPr marL="722313" indent="-368300"/>
            <a:r>
              <a:rPr lang="en-AU" dirty="0" smtClean="0"/>
              <a:t>Where no partnership contract exists the Partnership Acts of each state impose a set of rules governing the relationship between the partners:</a:t>
            </a:r>
          </a:p>
          <a:p>
            <a:pPr marL="717550" indent="0">
              <a:buNone/>
            </a:pPr>
            <a:r>
              <a:rPr lang="en-AU" dirty="0"/>
              <a:t>s</a:t>
            </a:r>
            <a:r>
              <a:rPr lang="en-AU" dirty="0" smtClean="0"/>
              <a:t>ee </a:t>
            </a:r>
            <a:r>
              <a:rPr lang="en-AU" i="1" dirty="0" smtClean="0"/>
              <a:t>s.24 Partnership Act</a:t>
            </a:r>
          </a:p>
        </p:txBody>
      </p:sp>
      <p:sp>
        <p:nvSpPr>
          <p:cNvPr id="4" name="Slide Number Placeholder 3"/>
          <p:cNvSpPr>
            <a:spLocks noGrp="1"/>
          </p:cNvSpPr>
          <p:nvPr>
            <p:ph type="sldNum" sz="quarter" idx="12"/>
          </p:nvPr>
        </p:nvSpPr>
        <p:spPr/>
        <p:txBody>
          <a:bodyPr/>
          <a:lstStyle/>
          <a:p>
            <a:fld id="{228855B0-D62E-9E44-B7EF-8E49D31AD382}" type="slidenum">
              <a:rPr lang="en-US" smtClean="0"/>
              <a:pPr/>
              <a:t>12</a:t>
            </a:fld>
            <a:endParaRPr lang="en-US" dirty="0"/>
          </a:p>
        </p:txBody>
      </p:sp>
    </p:spTree>
    <p:extLst>
      <p:ext uri="{BB962C8B-B14F-4D97-AF65-F5344CB8AC3E}">
        <p14:creationId xmlns:p14="http://schemas.microsoft.com/office/powerpoint/2010/main" val="1429274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Partnership Property</a:t>
            </a:r>
            <a:endParaRPr lang="en-US" dirty="0"/>
          </a:p>
        </p:txBody>
      </p:sp>
      <p:sp>
        <p:nvSpPr>
          <p:cNvPr id="3" name="Content Placeholder 2"/>
          <p:cNvSpPr>
            <a:spLocks noGrp="1"/>
          </p:cNvSpPr>
          <p:nvPr>
            <p:ph idx="1"/>
          </p:nvPr>
        </p:nvSpPr>
        <p:spPr/>
        <p:txBody>
          <a:bodyPr>
            <a:normAutofit/>
          </a:bodyPr>
          <a:lstStyle/>
          <a:p>
            <a:pPr marL="354013" indent="0">
              <a:buNone/>
            </a:pPr>
            <a:r>
              <a:rPr lang="en-AU" dirty="0" smtClean="0"/>
              <a:t>Partnership property includes items:</a:t>
            </a:r>
          </a:p>
          <a:p>
            <a:pPr marL="722313" indent="-368300"/>
            <a:r>
              <a:rPr lang="en-AU" dirty="0" smtClean="0"/>
              <a:t>brought into the partnership as partnership property</a:t>
            </a:r>
          </a:p>
          <a:p>
            <a:pPr marL="722313" indent="-368300"/>
            <a:r>
              <a:rPr lang="en-AU" dirty="0" smtClean="0"/>
              <a:t>acquired on behalf of the partnership</a:t>
            </a:r>
          </a:p>
          <a:p>
            <a:pPr marL="722313" indent="-368300"/>
            <a:r>
              <a:rPr lang="en-AU" dirty="0" smtClean="0"/>
              <a:t>acquired in the course of running the partnership business</a:t>
            </a:r>
          </a:p>
          <a:p>
            <a:pPr marL="717550" indent="0">
              <a:buNone/>
            </a:pPr>
            <a:r>
              <a:rPr lang="en-AU" dirty="0" smtClean="0"/>
              <a:t>see </a:t>
            </a:r>
            <a:r>
              <a:rPr lang="en-AU" i="1" dirty="0" smtClean="0"/>
              <a:t>Harvey v Harvey</a:t>
            </a:r>
          </a:p>
        </p:txBody>
      </p:sp>
      <p:sp>
        <p:nvSpPr>
          <p:cNvPr id="4" name="Slide Number Placeholder 3"/>
          <p:cNvSpPr>
            <a:spLocks noGrp="1"/>
          </p:cNvSpPr>
          <p:nvPr>
            <p:ph type="sldNum" sz="quarter" idx="12"/>
          </p:nvPr>
        </p:nvSpPr>
        <p:spPr/>
        <p:txBody>
          <a:bodyPr/>
          <a:lstStyle/>
          <a:p>
            <a:fld id="{228855B0-D62E-9E44-B7EF-8E49D31AD382}" type="slidenum">
              <a:rPr lang="en-US" smtClean="0"/>
              <a:pPr/>
              <a:t>13</a:t>
            </a:fld>
            <a:endParaRPr lang="en-US" dirty="0"/>
          </a:p>
        </p:txBody>
      </p:sp>
    </p:spTree>
    <p:extLst>
      <p:ext uri="{BB962C8B-B14F-4D97-AF65-F5344CB8AC3E}">
        <p14:creationId xmlns:p14="http://schemas.microsoft.com/office/powerpoint/2010/main" val="3023587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17550"/>
            <a:r>
              <a:rPr lang="en-AU" dirty="0"/>
              <a:t>Harvey v Harvey</a:t>
            </a:r>
          </a:p>
        </p:txBody>
      </p:sp>
      <p:sp>
        <p:nvSpPr>
          <p:cNvPr id="3" name="Content Placeholder 2"/>
          <p:cNvSpPr>
            <a:spLocks noGrp="1"/>
          </p:cNvSpPr>
          <p:nvPr>
            <p:ph idx="1"/>
          </p:nvPr>
        </p:nvSpPr>
        <p:spPr/>
        <p:txBody>
          <a:bodyPr>
            <a:noAutofit/>
          </a:bodyPr>
          <a:lstStyle/>
          <a:p>
            <a:r>
              <a:rPr lang="en-AU" sz="1800" dirty="0"/>
              <a:t>HH was unable to farm his </a:t>
            </a:r>
            <a:r>
              <a:rPr lang="en-AU" sz="1800" dirty="0" smtClean="0"/>
              <a:t>land due </a:t>
            </a:r>
            <a:r>
              <a:rPr lang="en-AU" sz="1800" dirty="0"/>
              <a:t>to ill health but wanted to </a:t>
            </a:r>
            <a:r>
              <a:rPr lang="en-AU" sz="1800" dirty="0" smtClean="0"/>
              <a:t>keep it </a:t>
            </a:r>
            <a:r>
              <a:rPr lang="en-AU" sz="1800" dirty="0"/>
              <a:t>for his six-year-old son.</a:t>
            </a:r>
          </a:p>
          <a:p>
            <a:r>
              <a:rPr lang="en-AU" sz="1800" dirty="0"/>
              <a:t>The defendant's brother (HL) suggested that he and his sons work the land so </a:t>
            </a:r>
            <a:r>
              <a:rPr lang="en-AU" sz="1800" dirty="0" smtClean="0"/>
              <a:t>HL’s </a:t>
            </a:r>
            <a:r>
              <a:rPr lang="en-AU" sz="1800" dirty="0"/>
              <a:t>sons </a:t>
            </a:r>
            <a:r>
              <a:rPr lang="en-AU" sz="1800" dirty="0" smtClean="0"/>
              <a:t>could </a:t>
            </a:r>
            <a:r>
              <a:rPr lang="en-AU" sz="1800" dirty="0"/>
              <a:t>gain </a:t>
            </a:r>
            <a:r>
              <a:rPr lang="en-AU" sz="1800" dirty="0" smtClean="0"/>
              <a:t>farming </a:t>
            </a:r>
            <a:r>
              <a:rPr lang="en-AU" sz="1800" dirty="0"/>
              <a:t>experience and the land would </a:t>
            </a:r>
            <a:r>
              <a:rPr lang="en-AU" sz="1800" dirty="0" smtClean="0"/>
              <a:t>still be </a:t>
            </a:r>
            <a:r>
              <a:rPr lang="en-AU" sz="1800" dirty="0"/>
              <a:t>available for </a:t>
            </a:r>
            <a:r>
              <a:rPr lang="en-AU" sz="1800" dirty="0" smtClean="0"/>
              <a:t>HH’s son</a:t>
            </a:r>
            <a:r>
              <a:rPr lang="en-AU" sz="1800" dirty="0"/>
              <a:t>.</a:t>
            </a:r>
          </a:p>
          <a:p>
            <a:r>
              <a:rPr lang="en-AU" sz="1800" dirty="0"/>
              <a:t>HL and his sons </a:t>
            </a:r>
            <a:r>
              <a:rPr lang="en-AU" sz="1800" dirty="0" smtClean="0"/>
              <a:t>contributed labour </a:t>
            </a:r>
            <a:r>
              <a:rPr lang="en-AU" sz="1800" dirty="0"/>
              <a:t>but no </a:t>
            </a:r>
            <a:r>
              <a:rPr lang="en-AU" sz="1800" dirty="0" smtClean="0"/>
              <a:t>capital</a:t>
            </a:r>
            <a:endParaRPr lang="en-AU" sz="1800" dirty="0"/>
          </a:p>
          <a:p>
            <a:r>
              <a:rPr lang="en-AU" sz="1800" dirty="0"/>
              <a:t>HH </a:t>
            </a:r>
            <a:r>
              <a:rPr lang="en-AU" sz="1800" dirty="0" smtClean="0"/>
              <a:t>provided </a:t>
            </a:r>
            <a:r>
              <a:rPr lang="en-AU" sz="1800" dirty="0"/>
              <a:t>stock and implements but no labour.</a:t>
            </a:r>
          </a:p>
          <a:p>
            <a:r>
              <a:rPr lang="en-AU" sz="1800" dirty="0"/>
              <a:t>Expenses, including the costs of </a:t>
            </a:r>
            <a:r>
              <a:rPr lang="en-AU" sz="1800" dirty="0" smtClean="0"/>
              <a:t>improvements to the land, </a:t>
            </a:r>
            <a:r>
              <a:rPr lang="en-AU" sz="1800" dirty="0"/>
              <a:t>and profits </a:t>
            </a:r>
            <a:r>
              <a:rPr lang="en-AU" sz="1800" dirty="0" smtClean="0"/>
              <a:t>were shared </a:t>
            </a:r>
            <a:r>
              <a:rPr lang="en-AU" sz="1800" dirty="0"/>
              <a:t>equally.</a:t>
            </a:r>
            <a:endParaRPr lang="en-AU" sz="1800" dirty="0" smtClean="0"/>
          </a:p>
          <a:p>
            <a:r>
              <a:rPr lang="en-AU" sz="1800" dirty="0" smtClean="0"/>
              <a:t>HL &amp; his sons made substantial improvements to </a:t>
            </a:r>
            <a:r>
              <a:rPr lang="en-AU" sz="1800" dirty="0"/>
              <a:t>the </a:t>
            </a:r>
            <a:r>
              <a:rPr lang="en-AU" sz="1800" dirty="0" smtClean="0"/>
              <a:t>land</a:t>
            </a:r>
          </a:p>
          <a:p>
            <a:r>
              <a:rPr lang="en-AU" sz="1800" dirty="0"/>
              <a:t>There was no agreement as to how </a:t>
            </a:r>
            <a:r>
              <a:rPr lang="en-AU" sz="1800" dirty="0" smtClean="0"/>
              <a:t>to account for improvements</a:t>
            </a:r>
          </a:p>
          <a:p>
            <a:r>
              <a:rPr lang="en-AU" sz="1800" dirty="0" smtClean="0"/>
              <a:t>The land was not listed in the accounts as a </a:t>
            </a:r>
            <a:r>
              <a:rPr lang="en-AU" sz="1800" dirty="0"/>
              <a:t>partnership asset </a:t>
            </a:r>
            <a:r>
              <a:rPr lang="en-AU" sz="1800" dirty="0" smtClean="0"/>
              <a:t>nor was it credited to HH’s capital account</a:t>
            </a:r>
            <a:endParaRPr lang="en-AU" sz="1800" i="1" dirty="0"/>
          </a:p>
          <a:p>
            <a:r>
              <a:rPr lang="en-AU" sz="1800" dirty="0" smtClean="0"/>
              <a:t>The agreement ran </a:t>
            </a:r>
            <a:r>
              <a:rPr lang="en-AU" sz="1800" dirty="0"/>
              <a:t>for 20 years.</a:t>
            </a:r>
            <a:endParaRPr lang="en-AU" sz="1800" dirty="0" smtClean="0"/>
          </a:p>
        </p:txBody>
      </p:sp>
      <p:sp>
        <p:nvSpPr>
          <p:cNvPr id="4" name="Slide Number Placeholder 3"/>
          <p:cNvSpPr>
            <a:spLocks noGrp="1"/>
          </p:cNvSpPr>
          <p:nvPr>
            <p:ph type="sldNum" sz="quarter" idx="12"/>
          </p:nvPr>
        </p:nvSpPr>
        <p:spPr/>
        <p:txBody>
          <a:bodyPr/>
          <a:lstStyle/>
          <a:p>
            <a:fld id="{228855B0-D62E-9E44-B7EF-8E49D31AD382}" type="slidenum">
              <a:rPr lang="en-US" smtClean="0"/>
              <a:pPr/>
              <a:t>14</a:t>
            </a:fld>
            <a:endParaRPr lang="en-US" dirty="0"/>
          </a:p>
        </p:txBody>
      </p:sp>
    </p:spTree>
    <p:extLst>
      <p:ext uri="{BB962C8B-B14F-4D97-AF65-F5344CB8AC3E}">
        <p14:creationId xmlns:p14="http://schemas.microsoft.com/office/powerpoint/2010/main" val="924175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17550"/>
            <a:r>
              <a:rPr lang="en-AU" dirty="0"/>
              <a:t>Harvey v Harvey</a:t>
            </a:r>
          </a:p>
        </p:txBody>
      </p:sp>
      <p:sp>
        <p:nvSpPr>
          <p:cNvPr id="3" name="Content Placeholder 2"/>
          <p:cNvSpPr>
            <a:spLocks noGrp="1"/>
          </p:cNvSpPr>
          <p:nvPr>
            <p:ph idx="1"/>
          </p:nvPr>
        </p:nvSpPr>
        <p:spPr/>
        <p:txBody>
          <a:bodyPr>
            <a:normAutofit fontScale="85000" lnSpcReduction="10000"/>
          </a:bodyPr>
          <a:lstStyle/>
          <a:p>
            <a:pPr marL="0" indent="0">
              <a:buNone/>
            </a:pPr>
            <a:r>
              <a:rPr lang="en-AU" dirty="0" smtClean="0"/>
              <a:t>The </a:t>
            </a:r>
            <a:r>
              <a:rPr lang="en-AU" dirty="0"/>
              <a:t>Court found </a:t>
            </a:r>
            <a:r>
              <a:rPr lang="en-AU" dirty="0" smtClean="0"/>
              <a:t>that:</a:t>
            </a:r>
          </a:p>
          <a:p>
            <a:r>
              <a:rPr lang="en-AU" dirty="0"/>
              <a:t>The arrangement was clearly intended to be a partnership.</a:t>
            </a:r>
          </a:p>
          <a:p>
            <a:r>
              <a:rPr lang="en-AU" dirty="0"/>
              <a:t>The </a:t>
            </a:r>
            <a:r>
              <a:rPr lang="en-AU" dirty="0" smtClean="0"/>
              <a:t>parties </a:t>
            </a:r>
            <a:r>
              <a:rPr lang="en-AU" dirty="0"/>
              <a:t>intended to </a:t>
            </a:r>
            <a:r>
              <a:rPr lang="en-AU" dirty="0" smtClean="0"/>
              <a:t>keep the </a:t>
            </a:r>
            <a:r>
              <a:rPr lang="en-AU" dirty="0"/>
              <a:t>land for HH's son. If the land had become </a:t>
            </a:r>
            <a:r>
              <a:rPr lang="en-AU" dirty="0" smtClean="0"/>
              <a:t>partnership </a:t>
            </a:r>
            <a:r>
              <a:rPr lang="en-AU" dirty="0"/>
              <a:t>property this objective would have been defeated.</a:t>
            </a:r>
          </a:p>
          <a:p>
            <a:r>
              <a:rPr lang="en-AU" dirty="0" smtClean="0"/>
              <a:t>The </a:t>
            </a:r>
            <a:r>
              <a:rPr lang="en-AU" dirty="0"/>
              <a:t>land did not become an asset of the </a:t>
            </a:r>
            <a:r>
              <a:rPr lang="en-AU" dirty="0" smtClean="0"/>
              <a:t>partnership.</a:t>
            </a:r>
          </a:p>
          <a:p>
            <a:r>
              <a:rPr lang="en-AU" dirty="0" smtClean="0"/>
              <a:t>The </a:t>
            </a:r>
            <a:r>
              <a:rPr lang="en-AU" dirty="0"/>
              <a:t>cost of the improvements (with no allowance for labour) was to be deducted from HH's share of the partnership property</a:t>
            </a:r>
            <a:r>
              <a:rPr lang="en-AU" dirty="0" smtClean="0"/>
              <a:t>.</a:t>
            </a:r>
            <a:endParaRPr lang="en-AU"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15</a:t>
            </a:fld>
            <a:endParaRPr lang="en-US" dirty="0"/>
          </a:p>
        </p:txBody>
      </p:sp>
    </p:spTree>
    <p:extLst>
      <p:ext uri="{BB962C8B-B14F-4D97-AF65-F5344CB8AC3E}">
        <p14:creationId xmlns:p14="http://schemas.microsoft.com/office/powerpoint/2010/main" val="2956731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502" r="23701" b="28775"/>
          <a:stretch/>
        </p:blipFill>
        <p:spPr bwMode="auto">
          <a:xfrm>
            <a:off x="6091012" y="3076755"/>
            <a:ext cx="1946787" cy="271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idx="1"/>
          </p:nvPr>
        </p:nvSpPr>
        <p:spPr>
          <a:xfrm>
            <a:off x="457200" y="1600200"/>
            <a:ext cx="8229600" cy="4525963"/>
          </a:xfrm>
        </p:spPr>
        <p:txBody>
          <a:bodyPr>
            <a:normAutofit/>
          </a:bodyPr>
          <a:lstStyle/>
          <a:p>
            <a:pPr marL="814388" indent="-457200"/>
            <a:r>
              <a:rPr lang="en-AU" dirty="0" smtClean="0"/>
              <a:t>Do you agree with Australian child psychologist Michael </a:t>
            </a:r>
            <a:r>
              <a:rPr lang="en-AU" dirty="0" err="1" smtClean="0"/>
              <a:t>Carr</a:t>
            </a:r>
            <a:r>
              <a:rPr lang="en-AU" dirty="0" smtClean="0"/>
              <a:t>-Gregg when 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Rounded Rectangular Callout 8"/>
          <p:cNvSpPr/>
          <p:nvPr/>
        </p:nvSpPr>
        <p:spPr>
          <a:xfrm>
            <a:off x="1704493" y="3461357"/>
            <a:ext cx="4262283" cy="1424872"/>
          </a:xfrm>
          <a:prstGeom prst="wedgeRoundRectCallout">
            <a:avLst>
              <a:gd name="adj1" fmla="val 57728"/>
              <a:gd name="adj2" fmla="val 34157"/>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Parents should be held legally and financially responsible when their kids bully other kids</a:t>
            </a:r>
            <a:endParaRPr lang="en-AU" sz="2400" dirty="0">
              <a:solidFill>
                <a:schemeClr val="tx1"/>
              </a:solidFill>
              <a:latin typeface="Arial Narrow" panose="020B0606020202030204" pitchFamily="34" charset="0"/>
            </a:endParaRPr>
          </a:p>
        </p:txBody>
      </p:sp>
      <p:sp>
        <p:nvSpPr>
          <p:cNvPr id="3" name="AutoShape 2" descr="Image result for michael carr-gr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Slide Number Placeholder 4"/>
          <p:cNvSpPr>
            <a:spLocks noGrp="1"/>
          </p:cNvSpPr>
          <p:nvPr>
            <p:ph type="sldNum" sz="quarter" idx="12"/>
          </p:nvPr>
        </p:nvSpPr>
        <p:spPr/>
        <p:txBody>
          <a:bodyPr/>
          <a:lstStyle/>
          <a:p>
            <a:fld id="{228855B0-D62E-9E44-B7EF-8E49D31AD382}" type="slidenum">
              <a:rPr lang="en-US" smtClean="0"/>
              <a:pPr/>
              <a:t>16</a:t>
            </a:fld>
            <a:endParaRPr lang="en-US" dirty="0"/>
          </a:p>
        </p:txBody>
      </p:sp>
    </p:spTree>
    <p:extLst>
      <p:ext uri="{BB962C8B-B14F-4D97-AF65-F5344CB8AC3E}">
        <p14:creationId xmlns:p14="http://schemas.microsoft.com/office/powerpoint/2010/main" val="1620492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743" y="1411519"/>
            <a:ext cx="7946570" cy="3566878"/>
          </a:xfrm>
        </p:spPr>
        <p:txBody>
          <a:bodyPr>
            <a:normAutofit/>
          </a:bodyPr>
          <a:lstStyle/>
          <a:p>
            <a:pPr marL="0" indent="0">
              <a:buNone/>
            </a:pPr>
            <a:r>
              <a:rPr lang="en-AU" sz="2000" dirty="0"/>
              <a:t>A member of the NSW Parliament has introduced a proposed amendment to the Companion Animals Act 1998. </a:t>
            </a:r>
            <a:endParaRPr lang="en-AU" sz="2000" dirty="0" smtClean="0"/>
          </a:p>
          <a:p>
            <a:pPr marL="0" indent="0">
              <a:buNone/>
            </a:pPr>
            <a:r>
              <a:rPr lang="en-AU" sz="2000" dirty="0" smtClean="0"/>
              <a:t>The </a:t>
            </a:r>
            <a:r>
              <a:rPr lang="en-AU" sz="2000" dirty="0"/>
              <a:t>amendment seeks to abolish section 25 which states</a:t>
            </a:r>
            <a:r>
              <a:rPr lang="en-AU" sz="2000" dirty="0" smtClean="0"/>
              <a:t>:</a:t>
            </a:r>
          </a:p>
          <a:p>
            <a:pPr marL="536575" indent="0">
              <a:buNone/>
            </a:pPr>
            <a:endParaRPr lang="en-AU" sz="2000" i="1" dirty="0" smtClean="0"/>
          </a:p>
          <a:p>
            <a:pPr marL="536575" indent="0">
              <a:buNone/>
            </a:pPr>
            <a:endParaRPr lang="en-AU" sz="2000" dirty="0" smtClean="0"/>
          </a:p>
          <a:p>
            <a:pPr marL="536575" indent="0">
              <a:buNone/>
            </a:pPr>
            <a:endParaRPr lang="en-AU" sz="2000" dirty="0"/>
          </a:p>
          <a:p>
            <a:pPr marL="536575" indent="0">
              <a:buNone/>
            </a:pPr>
            <a:endParaRPr lang="en-AU" sz="2000" dirty="0" smtClean="0"/>
          </a:p>
          <a:p>
            <a:pPr marL="536575" indent="0">
              <a:buNone/>
            </a:pPr>
            <a:endParaRPr lang="en-AU" sz="2000" dirty="0"/>
          </a:p>
          <a:p>
            <a:pPr marL="0" indent="0">
              <a:buNone/>
            </a:pPr>
            <a:r>
              <a:rPr lang="en-AU" sz="2000" dirty="0"/>
              <a:t>The member argues that no person should ever be liable for damages that they themselves did not cause</a:t>
            </a:r>
            <a:r>
              <a:rPr lang="en-AU" sz="2000" dirty="0" smtClean="0"/>
              <a:t>.</a:t>
            </a:r>
            <a:endParaRPr lang="en-AU" sz="2000" dirty="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62003" y="5076377"/>
            <a:ext cx="7946570" cy="8019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000" b="1" dirty="0" smtClean="0"/>
              <a:t>In groups, write a short letter to your local member explaining why they should vote against the proposed amendment.</a:t>
            </a:r>
            <a:endParaRPr lang="en-US" sz="2400" b="1" dirty="0" smtClean="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01" t="38542" r="9458" b="28750"/>
          <a:stretch/>
        </p:blipFill>
        <p:spPr bwMode="auto">
          <a:xfrm>
            <a:off x="856348" y="2524363"/>
            <a:ext cx="7692572" cy="166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228855B0-D62E-9E44-B7EF-8E49D31AD382}" type="slidenum">
              <a:rPr lang="en-US" smtClean="0"/>
              <a:pPr/>
              <a:t>17</a:t>
            </a:fld>
            <a:endParaRPr lang="en-US" dirty="0"/>
          </a:p>
        </p:txBody>
      </p:sp>
    </p:spTree>
    <p:extLst>
      <p:ext uri="{BB962C8B-B14F-4D97-AF65-F5344CB8AC3E}">
        <p14:creationId xmlns:p14="http://schemas.microsoft.com/office/powerpoint/2010/main" val="2708076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Third party liability</a:t>
            </a:r>
            <a:endParaRPr lang="en-US" dirty="0"/>
          </a:p>
        </p:txBody>
      </p:sp>
      <p:sp>
        <p:nvSpPr>
          <p:cNvPr id="3" name="Content Placeholder 2"/>
          <p:cNvSpPr>
            <a:spLocks noGrp="1"/>
          </p:cNvSpPr>
          <p:nvPr>
            <p:ph idx="1"/>
          </p:nvPr>
        </p:nvSpPr>
        <p:spPr/>
        <p:txBody>
          <a:bodyPr>
            <a:normAutofit/>
          </a:bodyPr>
          <a:lstStyle/>
          <a:p>
            <a:pPr marL="812800" indent="-457200"/>
            <a:r>
              <a:rPr lang="en-AU" dirty="0"/>
              <a:t>Liability for someone </a:t>
            </a:r>
            <a:r>
              <a:rPr lang="en-AU" dirty="0" smtClean="0"/>
              <a:t>else's </a:t>
            </a:r>
            <a:r>
              <a:rPr lang="en-AU" dirty="0"/>
              <a:t>actions may arise because of the nature of the relationship you have with that </a:t>
            </a:r>
            <a:r>
              <a:rPr lang="en-AU" dirty="0" smtClean="0"/>
              <a:t>person</a:t>
            </a:r>
          </a:p>
          <a:p>
            <a:pPr marL="812800" indent="-457200"/>
            <a:r>
              <a:rPr lang="en-AU" dirty="0"/>
              <a:t>Partners are jointly liable for the debts and </a:t>
            </a:r>
            <a:r>
              <a:rPr lang="en-AU" dirty="0" smtClean="0"/>
              <a:t>wrongful acts of </a:t>
            </a:r>
            <a:r>
              <a:rPr lang="en-AU" dirty="0"/>
              <a:t>the </a:t>
            </a:r>
            <a:r>
              <a:rPr lang="en-AU" dirty="0" smtClean="0"/>
              <a:t>partnership:</a:t>
            </a:r>
          </a:p>
          <a:p>
            <a:pPr marL="819150" indent="0">
              <a:buNone/>
            </a:pPr>
            <a:r>
              <a:rPr lang="en-AU" sz="3200" dirty="0" smtClean="0"/>
              <a:t>see </a:t>
            </a:r>
            <a:r>
              <a:rPr lang="en-AU" sz="3200" i="1" dirty="0" smtClean="0"/>
              <a:t>ss.9-10 Partnership Act</a:t>
            </a:r>
            <a:endParaRPr lang="en-AU" sz="3200"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18</a:t>
            </a:fld>
            <a:endParaRPr lang="en-US" dirty="0"/>
          </a:p>
        </p:txBody>
      </p:sp>
    </p:spTree>
    <p:extLst>
      <p:ext uri="{BB962C8B-B14F-4D97-AF65-F5344CB8AC3E}">
        <p14:creationId xmlns:p14="http://schemas.microsoft.com/office/powerpoint/2010/main" val="243231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Partnership Debts</a:t>
            </a:r>
            <a:endParaRPr lang="en-US" dirty="0"/>
          </a:p>
        </p:txBody>
      </p:sp>
      <p:sp>
        <p:nvSpPr>
          <p:cNvPr id="3" name="Content Placeholder 2"/>
          <p:cNvSpPr>
            <a:spLocks noGrp="1"/>
          </p:cNvSpPr>
          <p:nvPr>
            <p:ph idx="1"/>
          </p:nvPr>
        </p:nvSpPr>
        <p:spPr/>
        <p:txBody>
          <a:bodyPr>
            <a:normAutofit fontScale="92500" lnSpcReduction="20000"/>
          </a:bodyPr>
          <a:lstStyle/>
          <a:p>
            <a:pPr marL="355600" indent="0">
              <a:buNone/>
            </a:pPr>
            <a:r>
              <a:rPr lang="en-AU" dirty="0" smtClean="0"/>
              <a:t>A debt is a partnership debt when:</a:t>
            </a:r>
          </a:p>
          <a:p>
            <a:pPr marL="812800" indent="-457200"/>
            <a:r>
              <a:rPr lang="en-AU" dirty="0" smtClean="0"/>
              <a:t>the transaction giving rise to the debt was conducted in the usual way the partnership is conducted</a:t>
            </a:r>
          </a:p>
          <a:p>
            <a:pPr marL="812800" indent="-457200"/>
            <a:r>
              <a:rPr lang="en-AU" dirty="0" smtClean="0"/>
              <a:t>the partner acted within either actual or ostensible authority in entering the debt on behalf of the partnership</a:t>
            </a:r>
          </a:p>
          <a:p>
            <a:pPr marL="812800" indent="-457200"/>
            <a:r>
              <a:rPr lang="en-AU" sz="3200" dirty="0" smtClean="0"/>
              <a:t>unless the third party knew the partner had no authority or did not know the partner was a partner:</a:t>
            </a:r>
          </a:p>
          <a:p>
            <a:pPr marL="819150" indent="0">
              <a:buNone/>
            </a:pPr>
            <a:r>
              <a:rPr lang="en-AU" dirty="0" smtClean="0"/>
              <a:t>see </a:t>
            </a:r>
            <a:r>
              <a:rPr lang="en-AU" i="1" dirty="0" smtClean="0"/>
              <a:t>s.5 Partnership Act</a:t>
            </a:r>
            <a:endParaRPr lang="en-AU" sz="3200"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19</a:t>
            </a:fld>
            <a:endParaRPr lang="en-US" dirty="0"/>
          </a:p>
        </p:txBody>
      </p:sp>
    </p:spTree>
    <p:extLst>
      <p:ext uri="{BB962C8B-B14F-4D97-AF65-F5344CB8AC3E}">
        <p14:creationId xmlns:p14="http://schemas.microsoft.com/office/powerpoint/2010/main" val="339137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289769" y="1817224"/>
            <a:ext cx="5686425" cy="967567"/>
          </a:xfrm>
          <a:noFill/>
        </p:spPr>
        <p:txBody>
          <a:bodyPr>
            <a:normAutofit/>
          </a:bodyPr>
          <a:lstStyle/>
          <a:p>
            <a:pPr algn="l"/>
            <a:r>
              <a:rPr lang="en-US" dirty="0" smtClean="0">
                <a:solidFill>
                  <a:srgbClr val="000090"/>
                </a:solidFill>
                <a:latin typeface="Arial"/>
                <a:cs typeface="Arial"/>
              </a:rPr>
              <a:t>Partnership</a:t>
            </a:r>
            <a:endParaRPr lang="en-US" dirty="0">
              <a:solidFill>
                <a:srgbClr val="000090"/>
              </a:solidFill>
              <a:latin typeface="Arial"/>
              <a:cs typeface="Arial"/>
            </a:endParaRPr>
          </a:p>
        </p:txBody>
      </p:sp>
      <p:sp>
        <p:nvSpPr>
          <p:cNvPr id="5" name="Rectangle 4"/>
          <p:cNvSpPr>
            <a:spLocks noChangeArrowheads="1"/>
          </p:cNvSpPr>
          <p:nvPr/>
        </p:nvSpPr>
        <p:spPr bwMode="auto">
          <a:xfrm>
            <a:off x="3289769" y="3886200"/>
            <a:ext cx="42957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pPr>
            <a:r>
              <a:rPr lang="en-US" sz="1600" dirty="0" smtClean="0">
                <a:solidFill>
                  <a:srgbClr val="000090"/>
                </a:solidFill>
                <a:latin typeface="Arial"/>
                <a:cs typeface="Arial"/>
              </a:rPr>
              <a:t>Lecture Ten</a:t>
            </a:r>
            <a:endParaRPr lang="en-US" sz="1600" dirty="0">
              <a:solidFill>
                <a:srgbClr val="000090"/>
              </a:solidFill>
              <a:latin typeface="Arial"/>
              <a:cs typeface="Arial"/>
            </a:endParaRPr>
          </a:p>
          <a:p>
            <a:pPr>
              <a:spcBef>
                <a:spcPct val="20000"/>
              </a:spcBef>
            </a:pPr>
            <a:endParaRPr lang="en-US" sz="1600" dirty="0">
              <a:solidFill>
                <a:srgbClr val="000090"/>
              </a:solidFill>
              <a:latin typeface="Arial"/>
              <a:cs typeface="Arial"/>
            </a:endParaRPr>
          </a:p>
        </p:txBody>
      </p:sp>
      <p:sp>
        <p:nvSpPr>
          <p:cNvPr id="12" name="Rectangle 3"/>
          <p:cNvSpPr>
            <a:spLocks noGrp="1" noChangeArrowheads="1"/>
          </p:cNvSpPr>
          <p:nvPr>
            <p:ph type="subTitle" idx="1"/>
          </p:nvPr>
        </p:nvSpPr>
        <p:spPr>
          <a:xfrm>
            <a:off x="3289769" y="2860381"/>
            <a:ext cx="6035675" cy="904875"/>
          </a:xfrm>
          <a:noFill/>
        </p:spPr>
        <p:txBody>
          <a:bodyPr>
            <a:normAutofit fontScale="92500" lnSpcReduction="10000"/>
          </a:bodyPr>
          <a:lstStyle/>
          <a:p>
            <a:pPr algn="l"/>
            <a:endParaRPr lang="en-US" sz="2800" dirty="0" smtClean="0">
              <a:solidFill>
                <a:srgbClr val="00AEEF"/>
              </a:solidFill>
              <a:latin typeface="Arial"/>
              <a:cs typeface="Arial"/>
            </a:endParaRPr>
          </a:p>
          <a:p>
            <a:pPr algn="l"/>
            <a:r>
              <a:rPr lang="en-US" sz="2800" dirty="0" smtClean="0">
                <a:solidFill>
                  <a:srgbClr val="00AEEF"/>
                </a:solidFill>
                <a:latin typeface="Arial"/>
                <a:cs typeface="Arial"/>
              </a:rPr>
              <a:t>BUS107 Commercial Law</a:t>
            </a:r>
            <a:endParaRPr lang="en-US" sz="2800" dirty="0">
              <a:solidFill>
                <a:srgbClr val="00AEEF"/>
              </a:solidFill>
              <a:latin typeface="Arial"/>
              <a:cs typeface="Arial"/>
            </a:endParaRPr>
          </a:p>
          <a:p>
            <a:pPr algn="l"/>
            <a:endParaRPr lang="en-US" sz="2800" dirty="0">
              <a:solidFill>
                <a:srgbClr val="00AEEF"/>
              </a:solidFill>
              <a:latin typeface="Arial"/>
              <a:cs typeface="Arial"/>
            </a:endParaRPr>
          </a:p>
        </p:txBody>
      </p:sp>
      <p:sp>
        <p:nvSpPr>
          <p:cNvPr id="2" name="Slide Number Placeholder 1"/>
          <p:cNvSpPr>
            <a:spLocks noGrp="1"/>
          </p:cNvSpPr>
          <p:nvPr>
            <p:ph type="sldNum" sz="quarter" idx="12"/>
          </p:nvPr>
        </p:nvSpPr>
        <p:spPr/>
        <p:txBody>
          <a:bodyPr/>
          <a:lstStyle/>
          <a:p>
            <a:fld id="{228855B0-D62E-9E44-B7EF-8E49D31AD382}" type="slidenum">
              <a:rPr lang="en-US" smtClean="0"/>
              <a:pPr/>
              <a:t>2</a:t>
            </a:fld>
            <a:endParaRPr lang="en-US" dirty="0"/>
          </a:p>
        </p:txBody>
      </p:sp>
    </p:spTree>
    <p:extLst>
      <p:ext uri="{BB962C8B-B14F-4D97-AF65-F5344CB8AC3E}">
        <p14:creationId xmlns:p14="http://schemas.microsoft.com/office/powerpoint/2010/main" val="2568201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Wrongful Acts</a:t>
            </a:r>
            <a:endParaRPr lang="en-US" dirty="0"/>
          </a:p>
        </p:txBody>
      </p:sp>
      <p:sp>
        <p:nvSpPr>
          <p:cNvPr id="3" name="Content Placeholder 2"/>
          <p:cNvSpPr>
            <a:spLocks noGrp="1"/>
          </p:cNvSpPr>
          <p:nvPr>
            <p:ph idx="1"/>
          </p:nvPr>
        </p:nvSpPr>
        <p:spPr/>
        <p:txBody>
          <a:bodyPr>
            <a:normAutofit fontScale="92500"/>
          </a:bodyPr>
          <a:lstStyle/>
          <a:p>
            <a:pPr marL="355600" indent="0">
              <a:buNone/>
            </a:pPr>
            <a:r>
              <a:rPr lang="en-AU" dirty="0" smtClean="0"/>
              <a:t>A partnership be liable for a wrongful act when:</a:t>
            </a:r>
          </a:p>
          <a:p>
            <a:pPr marL="812800" indent="-457200"/>
            <a:r>
              <a:rPr lang="en-AU" dirty="0" smtClean="0"/>
              <a:t>the wrongful act arose in the conduct of the ordinary business of the partnership: see </a:t>
            </a:r>
            <a:r>
              <a:rPr lang="en-AU" i="1" dirty="0" smtClean="0"/>
              <a:t>s.10 Partnership Act</a:t>
            </a:r>
          </a:p>
          <a:p>
            <a:pPr marL="812800" indent="-457200"/>
            <a:r>
              <a:rPr lang="en-AU" dirty="0"/>
              <a:t>e</a:t>
            </a:r>
            <a:r>
              <a:rPr lang="en-AU" dirty="0" smtClean="0"/>
              <a:t>ven if the partner that committed the wrongful act was not authorised to act in that manner: </a:t>
            </a:r>
          </a:p>
          <a:p>
            <a:pPr marL="812800" indent="-457200">
              <a:buNone/>
            </a:pPr>
            <a:r>
              <a:rPr lang="en-AU" dirty="0"/>
              <a:t>	</a:t>
            </a:r>
            <a:r>
              <a:rPr lang="en-AU" dirty="0" smtClean="0"/>
              <a:t>see </a:t>
            </a:r>
            <a:r>
              <a:rPr lang="en-AU" i="1" dirty="0" smtClean="0"/>
              <a:t>Polkinghorne v Holland &amp; Whittington</a:t>
            </a:r>
            <a:endParaRPr lang="en-AU"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20</a:t>
            </a:fld>
            <a:endParaRPr lang="en-US" dirty="0"/>
          </a:p>
        </p:txBody>
      </p:sp>
    </p:spTree>
    <p:extLst>
      <p:ext uri="{BB962C8B-B14F-4D97-AF65-F5344CB8AC3E}">
        <p14:creationId xmlns:p14="http://schemas.microsoft.com/office/powerpoint/2010/main" val="2197603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812800" indent="-457200"/>
            <a:r>
              <a:rPr lang="en-AU" sz="4000" dirty="0" err="1"/>
              <a:t>Polkinghorne</a:t>
            </a:r>
            <a:r>
              <a:rPr lang="en-AU" sz="4000" dirty="0"/>
              <a:t> v Holland &amp; Whittington</a:t>
            </a:r>
            <a:endParaRPr lang="en-AU" dirty="0"/>
          </a:p>
        </p:txBody>
      </p:sp>
      <p:sp>
        <p:nvSpPr>
          <p:cNvPr id="3" name="Content Placeholder 2"/>
          <p:cNvSpPr>
            <a:spLocks noGrp="1"/>
          </p:cNvSpPr>
          <p:nvPr>
            <p:ph idx="1"/>
          </p:nvPr>
        </p:nvSpPr>
        <p:spPr/>
        <p:txBody>
          <a:bodyPr>
            <a:normAutofit fontScale="92500"/>
          </a:bodyPr>
          <a:lstStyle/>
          <a:p>
            <a:r>
              <a:rPr lang="en-AU" dirty="0"/>
              <a:t>The plaintiff entered into </a:t>
            </a:r>
            <a:r>
              <a:rPr lang="en-AU" dirty="0" smtClean="0"/>
              <a:t>transactions </a:t>
            </a:r>
            <a:r>
              <a:rPr lang="en-AU" dirty="0"/>
              <a:t>on the advice of </a:t>
            </a:r>
            <a:r>
              <a:rPr lang="en-AU" dirty="0" smtClean="0"/>
              <a:t>H, </a:t>
            </a:r>
            <a:r>
              <a:rPr lang="en-AU" dirty="0"/>
              <a:t>a member of a firm of </a:t>
            </a:r>
            <a:r>
              <a:rPr lang="en-AU" dirty="0" smtClean="0"/>
              <a:t>lawyers</a:t>
            </a:r>
          </a:p>
          <a:p>
            <a:r>
              <a:rPr lang="en-AU" dirty="0" smtClean="0"/>
              <a:t>He invested £5,000 in 2 companies and guaranteed the bank overdraft of a third company of which H </a:t>
            </a:r>
            <a:r>
              <a:rPr lang="en-AU" dirty="0"/>
              <a:t>was a </a:t>
            </a:r>
            <a:r>
              <a:rPr lang="en-AU" dirty="0" smtClean="0"/>
              <a:t>director.</a:t>
            </a:r>
          </a:p>
          <a:p>
            <a:r>
              <a:rPr lang="en-AU" dirty="0" smtClean="0"/>
              <a:t>H knew that each </a:t>
            </a:r>
            <a:r>
              <a:rPr lang="en-AU" dirty="0"/>
              <a:t>of the companies </a:t>
            </a:r>
            <a:r>
              <a:rPr lang="en-AU" dirty="0" smtClean="0"/>
              <a:t>was financially unsound </a:t>
            </a:r>
            <a:r>
              <a:rPr lang="en-AU" dirty="0"/>
              <a:t>when </a:t>
            </a:r>
            <a:r>
              <a:rPr lang="en-AU" dirty="0" smtClean="0"/>
              <a:t>he gave the advice</a:t>
            </a:r>
          </a:p>
          <a:p>
            <a:r>
              <a:rPr lang="en-AU" dirty="0" smtClean="0"/>
              <a:t>The </a:t>
            </a:r>
            <a:r>
              <a:rPr lang="en-AU" dirty="0"/>
              <a:t>plaintiff lost the </a:t>
            </a:r>
            <a:r>
              <a:rPr lang="en-AU" dirty="0" smtClean="0"/>
              <a:t>£5,000 and had to </a:t>
            </a:r>
            <a:r>
              <a:rPr lang="en-AU" dirty="0"/>
              <a:t>make payments under </a:t>
            </a:r>
            <a:r>
              <a:rPr lang="en-AU" dirty="0" smtClean="0"/>
              <a:t>the guarantee</a:t>
            </a:r>
            <a:endParaRPr lang="en-AU"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21</a:t>
            </a:fld>
            <a:endParaRPr lang="en-US" dirty="0"/>
          </a:p>
        </p:txBody>
      </p:sp>
    </p:spTree>
    <p:extLst>
      <p:ext uri="{BB962C8B-B14F-4D97-AF65-F5344CB8AC3E}">
        <p14:creationId xmlns:p14="http://schemas.microsoft.com/office/powerpoint/2010/main" val="1186600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812800" indent="-457200"/>
            <a:r>
              <a:rPr lang="en-AU" sz="4000" dirty="0" err="1"/>
              <a:t>Polkinghorne</a:t>
            </a:r>
            <a:r>
              <a:rPr lang="en-AU" sz="4000" dirty="0"/>
              <a:t> v Holland &amp; Whittington</a:t>
            </a:r>
            <a:endParaRPr lang="en-AU"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smtClean="0"/>
              <a:t>The court held:</a:t>
            </a:r>
          </a:p>
          <a:p>
            <a:r>
              <a:rPr lang="en-AU" dirty="0" smtClean="0"/>
              <a:t>H had a duty to </a:t>
            </a:r>
            <a:r>
              <a:rPr lang="en-AU" dirty="0"/>
              <a:t>investigate the </a:t>
            </a:r>
            <a:r>
              <a:rPr lang="en-AU" dirty="0" smtClean="0"/>
              <a:t>financial stability </a:t>
            </a:r>
            <a:r>
              <a:rPr lang="en-AU" dirty="0"/>
              <a:t>of the companies when advising the </a:t>
            </a:r>
            <a:r>
              <a:rPr lang="en-AU" dirty="0" smtClean="0"/>
              <a:t>plaintiff and </a:t>
            </a:r>
            <a:r>
              <a:rPr lang="en-AU" dirty="0"/>
              <a:t>to disclose the facts within his </a:t>
            </a:r>
            <a:r>
              <a:rPr lang="en-AU" dirty="0" smtClean="0"/>
              <a:t>knowledge to the plaintiff.</a:t>
            </a:r>
          </a:p>
          <a:p>
            <a:r>
              <a:rPr lang="en-AU" dirty="0" smtClean="0"/>
              <a:t>This </a:t>
            </a:r>
            <a:r>
              <a:rPr lang="en-AU" dirty="0"/>
              <a:t>duty was owed by </a:t>
            </a:r>
            <a:r>
              <a:rPr lang="en-AU" dirty="0" smtClean="0"/>
              <a:t>H </a:t>
            </a:r>
            <a:r>
              <a:rPr lang="en-AU" dirty="0"/>
              <a:t>in the ordinary course of the business of </a:t>
            </a:r>
            <a:r>
              <a:rPr lang="en-AU" dirty="0" smtClean="0"/>
              <a:t>his law firm</a:t>
            </a:r>
            <a:r>
              <a:rPr lang="en-AU" dirty="0"/>
              <a:t>, and its breach </a:t>
            </a:r>
            <a:r>
              <a:rPr lang="en-AU" dirty="0" smtClean="0"/>
              <a:t>meant his </a:t>
            </a:r>
            <a:r>
              <a:rPr lang="en-AU" dirty="0"/>
              <a:t>innocent partners </a:t>
            </a:r>
            <a:r>
              <a:rPr lang="en-AU" dirty="0" smtClean="0"/>
              <a:t>were responsible for </a:t>
            </a:r>
            <a:r>
              <a:rPr lang="en-AU" dirty="0"/>
              <a:t>the loss of the </a:t>
            </a:r>
            <a:r>
              <a:rPr lang="en-AU" dirty="0" smtClean="0"/>
              <a:t>client’s money.</a:t>
            </a:r>
          </a:p>
          <a:p>
            <a:r>
              <a:rPr lang="en-AU" dirty="0" smtClean="0"/>
              <a:t>H had </a:t>
            </a:r>
            <a:r>
              <a:rPr lang="en-AU" dirty="0"/>
              <a:t>not acted within the scope of his authority as a partner or within </a:t>
            </a:r>
            <a:r>
              <a:rPr lang="en-AU" dirty="0" smtClean="0"/>
              <a:t>the ordinary </a:t>
            </a:r>
            <a:r>
              <a:rPr lang="en-AU" dirty="0"/>
              <a:t>course of business as a </a:t>
            </a:r>
            <a:r>
              <a:rPr lang="en-AU" dirty="0" smtClean="0"/>
              <a:t>solicitor when he asked the client to sign the guarantee </a:t>
            </a:r>
            <a:r>
              <a:rPr lang="en-AU" dirty="0"/>
              <a:t>and </a:t>
            </a:r>
            <a:r>
              <a:rPr lang="en-AU" dirty="0" smtClean="0"/>
              <a:t>so the </a:t>
            </a:r>
            <a:r>
              <a:rPr lang="en-AU" dirty="0"/>
              <a:t>innocent partners were not </a:t>
            </a:r>
            <a:r>
              <a:rPr lang="en-AU" dirty="0" smtClean="0"/>
              <a:t>liable.</a:t>
            </a:r>
            <a:endParaRPr lang="en-AU"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22</a:t>
            </a:fld>
            <a:endParaRPr lang="en-US" dirty="0"/>
          </a:p>
        </p:txBody>
      </p:sp>
    </p:spTree>
    <p:extLst>
      <p:ext uri="{BB962C8B-B14F-4D97-AF65-F5344CB8AC3E}">
        <p14:creationId xmlns:p14="http://schemas.microsoft.com/office/powerpoint/2010/main" val="3125063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li khamenei"/>
          <p:cNvPicPr>
            <a:picLocks noChangeAspect="1" noChangeArrowheads="1"/>
          </p:cNvPicPr>
          <p:nvPr/>
        </p:nvPicPr>
        <p:blipFill rotWithShape="1">
          <a:blip r:embed="rId3">
            <a:extLst>
              <a:ext uri="{28A0092B-C50C-407E-A947-70E740481C1C}">
                <a14:useLocalDpi xmlns:a14="http://schemas.microsoft.com/office/drawing/2010/main" val="0"/>
              </a:ext>
            </a:extLst>
          </a:blip>
          <a:srcRect t="7478"/>
          <a:stretch/>
        </p:blipFill>
        <p:spPr bwMode="auto">
          <a:xfrm>
            <a:off x="1302980" y="3043888"/>
            <a:ext cx="2013091" cy="271130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457200" y="1600200"/>
            <a:ext cx="8229600" cy="4525963"/>
          </a:xfrm>
        </p:spPr>
        <p:txBody>
          <a:bodyPr>
            <a:normAutofit/>
          </a:bodyPr>
          <a:lstStyle/>
          <a:p>
            <a:pPr marL="814388" indent="-457200"/>
            <a:r>
              <a:rPr lang="en-AU" dirty="0" smtClean="0"/>
              <a:t>Do you agree with Iranian Grand Ayatollah Ali Khamenei when 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Rounded Rectangular Callout 8"/>
          <p:cNvSpPr/>
          <p:nvPr/>
        </p:nvSpPr>
        <p:spPr>
          <a:xfrm>
            <a:off x="3572482" y="3239589"/>
            <a:ext cx="5114318" cy="1489885"/>
          </a:xfrm>
          <a:prstGeom prst="wedgeRoundRectCallout">
            <a:avLst>
              <a:gd name="adj1" fmla="val -58395"/>
              <a:gd name="adj2" fmla="val 64490"/>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The Americans are stuck in Iraq and have no way out. They are like a wolf whose tail has been caught in a trap</a:t>
            </a:r>
            <a:endParaRPr lang="en-AU" sz="2400" dirty="0">
              <a:solidFill>
                <a:schemeClr val="tx1"/>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228855B0-D62E-9E44-B7EF-8E49D31AD382}" type="slidenum">
              <a:rPr lang="en-US" smtClean="0"/>
              <a:pPr/>
              <a:t>23</a:t>
            </a:fld>
            <a:endParaRPr lang="en-US" dirty="0"/>
          </a:p>
        </p:txBody>
      </p:sp>
    </p:spTree>
    <p:extLst>
      <p:ext uri="{BB962C8B-B14F-4D97-AF65-F5344CB8AC3E}">
        <p14:creationId xmlns:p14="http://schemas.microsoft.com/office/powerpoint/2010/main" val="1780671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49408" y="5204437"/>
            <a:ext cx="7931224" cy="103670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000" b="1" dirty="0" smtClean="0"/>
              <a:t>In groups, prepare an exit strategy for Tori that protects her from liability against future debts and liabilities of the partnership.</a:t>
            </a:r>
            <a:endParaRPr lang="en-US" sz="2000" b="1" dirty="0" smtClean="0"/>
          </a:p>
        </p:txBody>
      </p:sp>
      <p:sp>
        <p:nvSpPr>
          <p:cNvPr id="3" name="Content Placeholder 2"/>
          <p:cNvSpPr>
            <a:spLocks noGrp="1"/>
          </p:cNvSpPr>
          <p:nvPr>
            <p:ph idx="1"/>
          </p:nvPr>
        </p:nvSpPr>
        <p:spPr>
          <a:xfrm>
            <a:off x="756705" y="2015671"/>
            <a:ext cx="7931224" cy="3207657"/>
          </a:xfrm>
        </p:spPr>
        <p:txBody>
          <a:bodyPr>
            <a:normAutofit/>
          </a:bodyPr>
          <a:lstStyle/>
          <a:p>
            <a:pPr marL="0" indent="0">
              <a:buNone/>
            </a:pPr>
            <a:r>
              <a:rPr lang="en-AU" sz="2000" dirty="0" smtClean="0"/>
              <a:t>She has lost confidence in her firm’s partners and wants to leave the partnership. She understands that partners are liable for the debts and liabilities of the partnership but wants to ensure she is not accountable for any debts and liabilities incurred by the partnership after she leaves. The other partners want her departure to remain confidential.  Tori believes they are worried many of the firm’s clients would go elsewhere if they knew she was leaving. She also thinks they want new clients to continue engaging the firm under the mistaken belief she is still a partner there.</a:t>
            </a:r>
          </a:p>
          <a:p>
            <a:pPr marL="0" indent="0">
              <a:buNone/>
            </a:pPr>
            <a:r>
              <a:rPr lang="en-AU" sz="2000" dirty="0" smtClean="0"/>
              <a:t>Tori seeks your advice.</a:t>
            </a:r>
            <a:endParaRPr lang="en-AU" sz="2000" dirty="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801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000" dirty="0" smtClean="0"/>
              <a:t>Tori Simpson, a senior partner in a large accounting firm, has an issue…</a:t>
            </a:r>
            <a:endParaRPr lang="en-US" sz="24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pPr/>
              <a:t>24</a:t>
            </a:fld>
            <a:endParaRPr lang="en-US" dirty="0"/>
          </a:p>
        </p:txBody>
      </p:sp>
    </p:spTree>
    <p:extLst>
      <p:ext uri="{BB962C8B-B14F-4D97-AF65-F5344CB8AC3E}">
        <p14:creationId xmlns:p14="http://schemas.microsoft.com/office/powerpoint/2010/main" val="1599801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Leaving the Partnership</a:t>
            </a:r>
            <a:endParaRPr lang="en-US" dirty="0"/>
          </a:p>
        </p:txBody>
      </p:sp>
      <p:sp>
        <p:nvSpPr>
          <p:cNvPr id="3" name="Content Placeholder 2"/>
          <p:cNvSpPr>
            <a:spLocks noGrp="1"/>
          </p:cNvSpPr>
          <p:nvPr>
            <p:ph idx="1"/>
          </p:nvPr>
        </p:nvSpPr>
        <p:spPr/>
        <p:txBody>
          <a:bodyPr>
            <a:normAutofit fontScale="85000" lnSpcReduction="20000"/>
          </a:bodyPr>
          <a:lstStyle/>
          <a:p>
            <a:pPr marL="812800" indent="-457200"/>
            <a:r>
              <a:rPr lang="en-AU" dirty="0" smtClean="0"/>
              <a:t>Partners can continue to be liable for future debts and liabilities of a partnership even after they have left the partnership</a:t>
            </a:r>
          </a:p>
          <a:p>
            <a:pPr marL="812800" indent="-457200"/>
            <a:r>
              <a:rPr lang="en-AU" dirty="0" smtClean="0"/>
              <a:t>A person dealing with a partnership can treat ex-partners as current partners until they are notified of the departure </a:t>
            </a:r>
          </a:p>
          <a:p>
            <a:pPr marL="812800" indent="-457200"/>
            <a:r>
              <a:rPr lang="en-AU" dirty="0" smtClean="0"/>
              <a:t>A person who has not had dealings with a partnership can treat ex-partners as current partners unless they have notice of the departure e.g. it is advertised in a local newspaper and the Government Gazette: </a:t>
            </a:r>
          </a:p>
          <a:p>
            <a:pPr marL="819150" indent="0">
              <a:buNone/>
            </a:pPr>
            <a:r>
              <a:rPr lang="en-AU" dirty="0" smtClean="0"/>
              <a:t>see </a:t>
            </a:r>
            <a:r>
              <a:rPr lang="en-AU" i="1" dirty="0" smtClean="0"/>
              <a:t>s.36 Partnership Act</a:t>
            </a:r>
            <a:endParaRPr lang="en-AU" sz="3200"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25</a:t>
            </a:fld>
            <a:endParaRPr lang="en-US" dirty="0"/>
          </a:p>
        </p:txBody>
      </p:sp>
    </p:spTree>
    <p:extLst>
      <p:ext uri="{BB962C8B-B14F-4D97-AF65-F5344CB8AC3E}">
        <p14:creationId xmlns:p14="http://schemas.microsoft.com/office/powerpoint/2010/main" val="549184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Expulsion of a Partner</a:t>
            </a:r>
            <a:endParaRPr lang="en-US" dirty="0"/>
          </a:p>
        </p:txBody>
      </p:sp>
      <p:sp>
        <p:nvSpPr>
          <p:cNvPr id="3" name="Content Placeholder 2"/>
          <p:cNvSpPr>
            <a:spLocks noGrp="1"/>
          </p:cNvSpPr>
          <p:nvPr>
            <p:ph idx="1"/>
          </p:nvPr>
        </p:nvSpPr>
        <p:spPr/>
        <p:txBody>
          <a:bodyPr>
            <a:normAutofit/>
          </a:bodyPr>
          <a:lstStyle/>
          <a:p>
            <a:pPr marL="812800" indent="-457200"/>
            <a:r>
              <a:rPr lang="en-AU" dirty="0" smtClean="0"/>
              <a:t>No majority of the partners can expel any partner unless a power to do so has been conferred by express agreement between the partners:</a:t>
            </a:r>
          </a:p>
          <a:p>
            <a:pPr marL="819150" indent="0">
              <a:buNone/>
            </a:pPr>
            <a:r>
              <a:rPr lang="en-AU" dirty="0" smtClean="0"/>
              <a:t>see </a:t>
            </a:r>
            <a:r>
              <a:rPr lang="en-AU" i="1" dirty="0" smtClean="0"/>
              <a:t>s.25 Partnership Act</a:t>
            </a:r>
          </a:p>
          <a:p>
            <a:pPr marL="812800" indent="-449263"/>
            <a:r>
              <a:rPr lang="en-AU" dirty="0" smtClean="0"/>
              <a:t>This means the partnership contract would have to include an expulsion provision</a:t>
            </a:r>
            <a:endParaRPr lang="en-AU" sz="3200"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26</a:t>
            </a:fld>
            <a:endParaRPr lang="en-US" dirty="0"/>
          </a:p>
        </p:txBody>
      </p:sp>
    </p:spTree>
    <p:extLst>
      <p:ext uri="{BB962C8B-B14F-4D97-AF65-F5344CB8AC3E}">
        <p14:creationId xmlns:p14="http://schemas.microsoft.com/office/powerpoint/2010/main" val="4256347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Termination of Partnership</a:t>
            </a:r>
            <a:endParaRPr lang="en-US" dirty="0"/>
          </a:p>
        </p:txBody>
      </p:sp>
      <p:sp>
        <p:nvSpPr>
          <p:cNvPr id="3" name="Content Placeholder 2"/>
          <p:cNvSpPr>
            <a:spLocks noGrp="1"/>
          </p:cNvSpPr>
          <p:nvPr>
            <p:ph idx="1"/>
          </p:nvPr>
        </p:nvSpPr>
        <p:spPr/>
        <p:txBody>
          <a:bodyPr>
            <a:normAutofit fontScale="92500" lnSpcReduction="20000"/>
          </a:bodyPr>
          <a:lstStyle/>
          <a:p>
            <a:pPr marL="355600" indent="0">
              <a:buNone/>
            </a:pPr>
            <a:r>
              <a:rPr lang="en-AU" dirty="0" smtClean="0"/>
              <a:t>A partnership can be terminated by:</a:t>
            </a:r>
          </a:p>
          <a:p>
            <a:pPr marL="812800" indent="-457200"/>
            <a:r>
              <a:rPr lang="en-AU" dirty="0" smtClean="0"/>
              <a:t>agreement</a:t>
            </a:r>
          </a:p>
          <a:p>
            <a:pPr marL="812800" indent="-457200"/>
            <a:r>
              <a:rPr lang="en-AU" dirty="0" smtClean="0"/>
              <a:t>operation of law (e.g. bankruptcy, death, incapacity)</a:t>
            </a:r>
          </a:p>
          <a:p>
            <a:pPr marL="812800" indent="-457200"/>
            <a:r>
              <a:rPr lang="en-AU" dirty="0" smtClean="0"/>
              <a:t>supervening illegality</a:t>
            </a:r>
          </a:p>
          <a:p>
            <a:pPr marL="812800" indent="-457200"/>
            <a:r>
              <a:rPr lang="en-AU" dirty="0" smtClean="0"/>
              <a:t>court order</a:t>
            </a:r>
          </a:p>
          <a:p>
            <a:pPr marL="355600" indent="0">
              <a:buNone/>
            </a:pPr>
            <a:r>
              <a:rPr lang="en-AU" dirty="0" smtClean="0"/>
              <a:t>After termination:</a:t>
            </a:r>
          </a:p>
          <a:p>
            <a:pPr marL="812800" indent="-449263"/>
            <a:r>
              <a:rPr lang="en-AU" dirty="0" smtClean="0"/>
              <a:t>The partners remain liable for partnership debts and wrongful acts committed or incurred prior to termination</a:t>
            </a:r>
            <a:endParaRPr lang="en-AU" i="1" dirty="0"/>
          </a:p>
          <a:p>
            <a:pPr marL="812800" indent="-449263"/>
            <a:endParaRPr lang="en-AU" sz="3200"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27</a:t>
            </a:fld>
            <a:endParaRPr lang="en-US" dirty="0"/>
          </a:p>
        </p:txBody>
      </p:sp>
    </p:spTree>
    <p:extLst>
      <p:ext uri="{BB962C8B-B14F-4D97-AF65-F5344CB8AC3E}">
        <p14:creationId xmlns:p14="http://schemas.microsoft.com/office/powerpoint/2010/main" val="1075462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tabLst>
                <a:tab pos="185738" algn="l"/>
              </a:tabLst>
            </a:pPr>
            <a:r>
              <a:rPr lang="en-AU" sz="1800" dirty="0"/>
              <a:t>A  partner has borrowed $600,000 on the partnership account to fund his own, separate business interests.</a:t>
            </a:r>
          </a:p>
          <a:p>
            <a:pPr marL="0" indent="0">
              <a:buNone/>
              <a:tabLst>
                <a:tab pos="185738" algn="l"/>
              </a:tabLst>
            </a:pPr>
            <a:r>
              <a:rPr lang="en-AU" sz="1800" dirty="0"/>
              <a:t>He is also giving business advice to the firm’s clients that he is not qualified or authorised to give. The firm could be held responsible for any client losses stemming from that advice.</a:t>
            </a:r>
          </a:p>
          <a:p>
            <a:pPr marL="0" indent="0">
              <a:buNone/>
              <a:tabLst>
                <a:tab pos="185738" algn="l"/>
              </a:tabLst>
            </a:pPr>
            <a:r>
              <a:rPr lang="en-AU" sz="1800" dirty="0"/>
              <a:t>The partnership contract contains the following term:</a:t>
            </a:r>
          </a:p>
          <a:p>
            <a:pPr marL="400050" lvl="1" indent="0">
              <a:buNone/>
              <a:tabLst>
                <a:tab pos="185738" algn="l"/>
              </a:tabLst>
            </a:pPr>
            <a:r>
              <a:rPr lang="en-AU" sz="1600" dirty="0"/>
              <a:t>“</a:t>
            </a:r>
            <a:r>
              <a:rPr lang="en-AU" sz="1600" dirty="0">
                <a:latin typeface="Andale Sans for VST" panose="020B0502000000000001" pitchFamily="34" charset="0"/>
                <a:cs typeface="Aharoni" panose="02010803020104030203" pitchFamily="2" charset="-79"/>
              </a:rPr>
              <a:t>If any partner shall at any time commit a breach of any of their fiduciary duties the other partners may resolve by majority vote to expel the partner so in default.”</a:t>
            </a:r>
          </a:p>
          <a:p>
            <a:pPr marL="0" indent="0">
              <a:buNone/>
              <a:tabLst>
                <a:tab pos="185738" algn="l"/>
              </a:tabLst>
            </a:pPr>
            <a:r>
              <a:rPr lang="en-AU" sz="1800" dirty="0"/>
              <a:t>Discuss:</a:t>
            </a:r>
          </a:p>
          <a:p>
            <a:pPr>
              <a:buFont typeface="+mj-lt"/>
              <a:buAutoNum type="arabicPeriod"/>
              <a:tabLst>
                <a:tab pos="185738" algn="l"/>
              </a:tabLst>
            </a:pPr>
            <a:r>
              <a:rPr lang="en-AU" sz="1800" dirty="0"/>
              <a:t>The elements required to meet the legislative definition of a partnership.</a:t>
            </a:r>
          </a:p>
          <a:p>
            <a:pPr>
              <a:buFont typeface="+mj-lt"/>
              <a:buAutoNum type="arabicPeriod"/>
              <a:tabLst>
                <a:tab pos="185738" algn="l"/>
              </a:tabLst>
            </a:pPr>
            <a:r>
              <a:rPr lang="en-AU" sz="1800" dirty="0"/>
              <a:t>The fiduciary duties the rogue partner may have breached</a:t>
            </a:r>
          </a:p>
          <a:p>
            <a:pPr>
              <a:buFont typeface="+mj-lt"/>
              <a:buAutoNum type="arabicPeriod"/>
              <a:tabLst>
                <a:tab pos="185738" algn="l"/>
              </a:tabLst>
            </a:pPr>
            <a:r>
              <a:rPr lang="en-AU" sz="1800" dirty="0"/>
              <a:t>What action the firm may take against the rogue partner for breach of fiduciary duties</a:t>
            </a:r>
          </a:p>
          <a:p>
            <a:pPr>
              <a:buFont typeface="+mj-lt"/>
              <a:buAutoNum type="arabicPeriod"/>
              <a:tabLst>
                <a:tab pos="185738" algn="l"/>
              </a:tabLst>
            </a:pPr>
            <a:r>
              <a:rPr lang="en-AU" sz="1800" dirty="0"/>
              <a:t> The circumstances in which joint liability can arise for partnership debts and wrongful acts   </a:t>
            </a:r>
          </a:p>
          <a:p>
            <a:pPr>
              <a:buFont typeface="+mj-lt"/>
              <a:buAutoNum type="arabicPeriod"/>
              <a:tabLst>
                <a:tab pos="185738" algn="l"/>
              </a:tabLst>
            </a:pPr>
            <a:r>
              <a:rPr lang="en-AU" sz="1800" dirty="0"/>
              <a:t>The circumstances in which partners may expel their </a:t>
            </a:r>
            <a:r>
              <a:rPr lang="en-AU" sz="1800" dirty="0" smtClean="0"/>
              <a:t>co-partners.</a:t>
            </a:r>
            <a:endParaRPr lang="en-AU" sz="1800"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28</a:t>
            </a:fld>
            <a:endParaRPr lang="en-US" dirty="0"/>
          </a:p>
        </p:txBody>
      </p:sp>
    </p:spTree>
    <p:extLst>
      <p:ext uri="{BB962C8B-B14F-4D97-AF65-F5344CB8AC3E}">
        <p14:creationId xmlns:p14="http://schemas.microsoft.com/office/powerpoint/2010/main" val="58669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aristotle"/>
          <p:cNvPicPr>
            <a:picLocks noChangeAspect="1" noChangeArrowheads="1"/>
          </p:cNvPicPr>
          <p:nvPr/>
        </p:nvPicPr>
        <p:blipFill rotWithShape="1">
          <a:blip r:embed="rId3">
            <a:extLst>
              <a:ext uri="{28A0092B-C50C-407E-A947-70E740481C1C}">
                <a14:useLocalDpi xmlns:a14="http://schemas.microsoft.com/office/drawing/2010/main" val="0"/>
              </a:ext>
            </a:extLst>
          </a:blip>
          <a:srcRect l="9723" t="4564" r="9723" b="11486"/>
          <a:stretch/>
        </p:blipFill>
        <p:spPr bwMode="auto">
          <a:xfrm>
            <a:off x="1336133" y="3043888"/>
            <a:ext cx="1946787" cy="271130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457200" y="1600200"/>
            <a:ext cx="8229600" cy="4525963"/>
          </a:xfrm>
        </p:spPr>
        <p:txBody>
          <a:bodyPr>
            <a:normAutofit/>
          </a:bodyPr>
          <a:lstStyle/>
          <a:p>
            <a:pPr marL="814388" indent="-457200"/>
            <a:r>
              <a:rPr lang="en-AU" dirty="0" smtClean="0"/>
              <a:t>Do you agree with Roman philosopher Aristotle when 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Rounded Rectangular Callout 8"/>
          <p:cNvSpPr/>
          <p:nvPr/>
        </p:nvSpPr>
        <p:spPr>
          <a:xfrm>
            <a:off x="3598607" y="3670663"/>
            <a:ext cx="4262283" cy="1215566"/>
          </a:xfrm>
          <a:prstGeom prst="wedgeRoundRectCallout">
            <a:avLst>
              <a:gd name="adj1" fmla="val -61797"/>
              <a:gd name="adj2" fmla="val 19270"/>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Friendship is essentially a partnership</a:t>
            </a:r>
            <a:endParaRPr lang="en-AU" sz="2400" dirty="0">
              <a:solidFill>
                <a:schemeClr val="tx1"/>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228855B0-D62E-9E44-B7EF-8E49D31AD382}" type="slidenum">
              <a:rPr lang="en-US" smtClean="0"/>
              <a:pPr/>
              <a:t>3</a:t>
            </a:fld>
            <a:endParaRPr lang="en-US" dirty="0"/>
          </a:p>
        </p:txBody>
      </p:sp>
    </p:spTree>
    <p:extLst>
      <p:ext uri="{BB962C8B-B14F-4D97-AF65-F5344CB8AC3E}">
        <p14:creationId xmlns:p14="http://schemas.microsoft.com/office/powerpoint/2010/main" val="1620492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743" y="5063000"/>
            <a:ext cx="7946571" cy="968825"/>
          </a:xfrm>
        </p:spPr>
        <p:txBody>
          <a:bodyPr>
            <a:normAutofit/>
          </a:bodyPr>
          <a:lstStyle/>
          <a:p>
            <a:pPr marL="0" indent="0">
              <a:buNone/>
            </a:pPr>
            <a:r>
              <a:rPr lang="en-AU" sz="2000" b="1" dirty="0" smtClean="0"/>
              <a:t>In groups, </a:t>
            </a:r>
            <a:r>
              <a:rPr lang="en-AU" sz="2000" b="1" dirty="0"/>
              <a:t>use the three rules of composition to define the legal concept of </a:t>
            </a:r>
            <a:r>
              <a:rPr lang="en-AU" sz="2000" b="1" i="1" dirty="0"/>
              <a:t>partnership</a:t>
            </a:r>
            <a:r>
              <a:rPr lang="en-AU" sz="2000" b="1" dirty="0"/>
              <a:t>.</a:t>
            </a:r>
            <a:endParaRPr lang="en-US" sz="2400" b="1" dirty="0" smtClean="0"/>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47488" y="1389750"/>
            <a:ext cx="794657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000" dirty="0" smtClean="0"/>
              <a:t>Imagine you work for an online legal dictionary. Your job is to compose definitions for legal concepts without reference to any other dictionaries. </a:t>
            </a:r>
          </a:p>
          <a:p>
            <a:pPr marL="0" indent="0">
              <a:buFont typeface="Arial"/>
              <a:buNone/>
            </a:pPr>
            <a:r>
              <a:rPr lang="en-AU" sz="2000" dirty="0" smtClean="0"/>
              <a:t>The following three rules of composition offer some assistance:</a:t>
            </a:r>
          </a:p>
          <a:p>
            <a:pPr marL="0" indent="0">
              <a:buFont typeface="Arial"/>
              <a:buNone/>
            </a:pPr>
            <a:r>
              <a:rPr lang="en-AU" sz="2000" dirty="0" smtClean="0"/>
              <a:t> </a:t>
            </a:r>
          </a:p>
          <a:p>
            <a:pPr marL="711200" indent="-347663" fontAlgn="base"/>
            <a:r>
              <a:rPr lang="en-AU" sz="2000" dirty="0" smtClean="0"/>
              <a:t>A concept can be defined by identifying and explaining its essential elements or characteristics;</a:t>
            </a:r>
          </a:p>
          <a:p>
            <a:pPr marL="711200" indent="-347663" fontAlgn="base"/>
            <a:r>
              <a:rPr lang="en-AU" sz="2000" dirty="0" smtClean="0"/>
              <a:t>A concept can be defined by using examples to illustrate meaning;</a:t>
            </a:r>
          </a:p>
          <a:p>
            <a:pPr marL="711200" indent="-347663" fontAlgn="base"/>
            <a:r>
              <a:rPr lang="en-AU" sz="2000" dirty="0" smtClean="0"/>
              <a:t>A concept can be defined by identifying what it is not. </a:t>
            </a:r>
          </a:p>
          <a:p>
            <a:pPr marL="711200" indent="-347663">
              <a:buFont typeface="Arial"/>
              <a:buNone/>
            </a:pPr>
            <a:r>
              <a:rPr lang="en-AU" sz="2000" dirty="0" smtClean="0"/>
              <a:t> </a:t>
            </a:r>
          </a:p>
        </p:txBody>
      </p:sp>
      <p:sp>
        <p:nvSpPr>
          <p:cNvPr id="6" name="Slide Number Placeholder 5"/>
          <p:cNvSpPr>
            <a:spLocks noGrp="1"/>
          </p:cNvSpPr>
          <p:nvPr>
            <p:ph type="sldNum" sz="quarter" idx="12"/>
          </p:nvPr>
        </p:nvSpPr>
        <p:spPr/>
        <p:txBody>
          <a:bodyPr/>
          <a:lstStyle/>
          <a:p>
            <a:fld id="{228855B0-D62E-9E44-B7EF-8E49D31AD382}" type="slidenum">
              <a:rPr lang="en-US" smtClean="0"/>
              <a:pPr/>
              <a:t>4</a:t>
            </a:fld>
            <a:endParaRPr lang="en-US" dirty="0"/>
          </a:p>
        </p:txBody>
      </p:sp>
    </p:spTree>
    <p:extLst>
      <p:ext uri="{BB962C8B-B14F-4D97-AF65-F5344CB8AC3E}">
        <p14:creationId xmlns:p14="http://schemas.microsoft.com/office/powerpoint/2010/main" val="4231630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Definition of Partnership</a:t>
            </a:r>
            <a:endParaRPr lang="en-US" dirty="0"/>
          </a:p>
        </p:txBody>
      </p:sp>
      <p:sp>
        <p:nvSpPr>
          <p:cNvPr id="3" name="Content Placeholder 2"/>
          <p:cNvSpPr>
            <a:spLocks noGrp="1"/>
          </p:cNvSpPr>
          <p:nvPr>
            <p:ph idx="1"/>
          </p:nvPr>
        </p:nvSpPr>
        <p:spPr/>
        <p:txBody>
          <a:bodyPr>
            <a:normAutofit fontScale="92500" lnSpcReduction="10000"/>
          </a:bodyPr>
          <a:lstStyle/>
          <a:p>
            <a:pPr marL="722313" indent="-368300"/>
            <a:r>
              <a:rPr lang="en-AU" dirty="0"/>
              <a:t>Legal concepts should be defined with as much precision as possible to foster clarity of understanding and ease of </a:t>
            </a:r>
            <a:r>
              <a:rPr lang="en-AU" dirty="0" smtClean="0"/>
              <a:t>application</a:t>
            </a:r>
          </a:p>
          <a:p>
            <a:pPr marL="722313" indent="-368300"/>
            <a:r>
              <a:rPr lang="en-AU" dirty="0" smtClean="0"/>
              <a:t>Just because a business describes itself as a partnership doesn’t mean it is one – it must fit the statutory definition</a:t>
            </a:r>
          </a:p>
          <a:p>
            <a:pPr marL="722313" indent="-368300"/>
            <a:r>
              <a:rPr lang="en-AU" dirty="0"/>
              <a:t>A partnership is defined as the relationship between persons carrying on a business in common with a view to </a:t>
            </a:r>
            <a:r>
              <a:rPr lang="en-AU" dirty="0" smtClean="0"/>
              <a:t>profit: </a:t>
            </a:r>
          </a:p>
          <a:p>
            <a:pPr marL="711200" indent="-357188">
              <a:buNone/>
            </a:pPr>
            <a:r>
              <a:rPr lang="en-AU" dirty="0"/>
              <a:t>	</a:t>
            </a:r>
            <a:r>
              <a:rPr lang="en-AU" dirty="0" smtClean="0"/>
              <a:t>see </a:t>
            </a:r>
            <a:r>
              <a:rPr lang="en-AU" i="1" dirty="0" smtClean="0"/>
              <a:t>s.1 Partnership Act</a:t>
            </a:r>
            <a:endParaRPr lang="en-AU" sz="3200" i="1" dirty="0"/>
          </a:p>
        </p:txBody>
      </p:sp>
      <p:sp>
        <p:nvSpPr>
          <p:cNvPr id="4" name="Slide Number Placeholder 3"/>
          <p:cNvSpPr>
            <a:spLocks noGrp="1"/>
          </p:cNvSpPr>
          <p:nvPr>
            <p:ph type="sldNum" sz="quarter" idx="12"/>
          </p:nvPr>
        </p:nvSpPr>
        <p:spPr/>
        <p:txBody>
          <a:bodyPr/>
          <a:lstStyle/>
          <a:p>
            <a:fld id="{228855B0-D62E-9E44-B7EF-8E49D31AD382}" type="slidenum">
              <a:rPr lang="en-US" smtClean="0"/>
              <a:pPr/>
              <a:t>5</a:t>
            </a:fld>
            <a:endParaRPr lang="en-US" dirty="0"/>
          </a:p>
        </p:txBody>
      </p:sp>
    </p:spTree>
    <p:extLst>
      <p:ext uri="{BB962C8B-B14F-4D97-AF65-F5344CB8AC3E}">
        <p14:creationId xmlns:p14="http://schemas.microsoft.com/office/powerpoint/2010/main" val="231390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smtClean="0"/>
              <a:t>Elements of Partnership</a:t>
            </a:r>
            <a:endParaRPr lang="en-US" dirty="0"/>
          </a:p>
        </p:txBody>
      </p:sp>
      <p:sp>
        <p:nvSpPr>
          <p:cNvPr id="3" name="Content Placeholder 2"/>
          <p:cNvSpPr>
            <a:spLocks noGrp="1"/>
          </p:cNvSpPr>
          <p:nvPr>
            <p:ph idx="1"/>
          </p:nvPr>
        </p:nvSpPr>
        <p:spPr/>
        <p:txBody>
          <a:bodyPr>
            <a:normAutofit lnSpcReduction="10000"/>
          </a:bodyPr>
          <a:lstStyle/>
          <a:p>
            <a:pPr marL="722313" indent="-368300"/>
            <a:r>
              <a:rPr lang="en-AU" b="1" i="1" dirty="0" smtClean="0"/>
              <a:t>Carrying on a business </a:t>
            </a:r>
            <a:r>
              <a:rPr lang="en-AU" dirty="0" smtClean="0"/>
              <a:t>means an ongoing series of activities that are commercial in nature; not a hobby</a:t>
            </a:r>
          </a:p>
          <a:p>
            <a:pPr marL="722313" indent="-368300"/>
            <a:r>
              <a:rPr lang="en-AU" b="1" i="1" dirty="0" smtClean="0"/>
              <a:t>In common </a:t>
            </a:r>
            <a:r>
              <a:rPr lang="en-AU" dirty="0" smtClean="0"/>
              <a:t>means the partners act for and on behalf of all the other partners</a:t>
            </a:r>
          </a:p>
          <a:p>
            <a:pPr marL="722313" indent="-368300"/>
            <a:r>
              <a:rPr lang="en-AU" b="1" i="1" dirty="0" smtClean="0"/>
              <a:t>With a view to profit</a:t>
            </a:r>
            <a:r>
              <a:rPr lang="en-AU" dirty="0" smtClean="0"/>
              <a:t> means having an intention to generate profit, not operate a charity or sporting club:</a:t>
            </a:r>
          </a:p>
          <a:p>
            <a:pPr marL="717550" indent="0">
              <a:buNone/>
            </a:pPr>
            <a:r>
              <a:rPr lang="en-AU" dirty="0" smtClean="0"/>
              <a:t>see </a:t>
            </a:r>
            <a:r>
              <a:rPr lang="en-AU" i="1" dirty="0" smtClean="0"/>
              <a:t>s.1 Partnership Act</a:t>
            </a:r>
          </a:p>
        </p:txBody>
      </p:sp>
      <p:sp>
        <p:nvSpPr>
          <p:cNvPr id="4" name="Slide Number Placeholder 3"/>
          <p:cNvSpPr>
            <a:spLocks noGrp="1"/>
          </p:cNvSpPr>
          <p:nvPr>
            <p:ph type="sldNum" sz="quarter" idx="12"/>
          </p:nvPr>
        </p:nvSpPr>
        <p:spPr/>
        <p:txBody>
          <a:bodyPr/>
          <a:lstStyle/>
          <a:p>
            <a:fld id="{228855B0-D62E-9E44-B7EF-8E49D31AD382}" type="slidenum">
              <a:rPr lang="en-US" smtClean="0"/>
              <a:pPr/>
              <a:t>6</a:t>
            </a:fld>
            <a:endParaRPr lang="en-US" dirty="0"/>
          </a:p>
        </p:txBody>
      </p:sp>
    </p:spTree>
    <p:extLst>
      <p:ext uri="{BB962C8B-B14F-4D97-AF65-F5344CB8AC3E}">
        <p14:creationId xmlns:p14="http://schemas.microsoft.com/office/powerpoint/2010/main" val="102204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57188" algn="l"/>
            <a:r>
              <a:rPr lang="en-US" dirty="0" smtClean="0"/>
              <a:t>Further Definition of Partnership</a:t>
            </a:r>
            <a:endParaRPr lang="en-US" dirty="0"/>
          </a:p>
        </p:txBody>
      </p:sp>
      <p:sp>
        <p:nvSpPr>
          <p:cNvPr id="3" name="Content Placeholder 2"/>
          <p:cNvSpPr>
            <a:spLocks noGrp="1"/>
          </p:cNvSpPr>
          <p:nvPr>
            <p:ph idx="1"/>
          </p:nvPr>
        </p:nvSpPr>
        <p:spPr/>
        <p:txBody>
          <a:bodyPr>
            <a:normAutofit/>
          </a:bodyPr>
          <a:lstStyle/>
          <a:p>
            <a:pPr marL="354013" indent="0">
              <a:buNone/>
            </a:pPr>
            <a:r>
              <a:rPr lang="en-AU" dirty="0" smtClean="0"/>
              <a:t>An arrangement between two or more people is not automatically a partnership just because they:</a:t>
            </a:r>
          </a:p>
          <a:p>
            <a:pPr marL="722313" indent="-368300"/>
            <a:r>
              <a:rPr lang="en-AU" dirty="0" smtClean="0"/>
              <a:t>own property together</a:t>
            </a:r>
          </a:p>
          <a:p>
            <a:pPr marL="722313" indent="-368300"/>
            <a:r>
              <a:rPr lang="en-AU" dirty="0" smtClean="0"/>
              <a:t>share gross returns</a:t>
            </a:r>
          </a:p>
          <a:p>
            <a:pPr marL="722313" indent="-368300"/>
            <a:r>
              <a:rPr lang="en-AU" dirty="0" smtClean="0"/>
              <a:t>share profit:</a:t>
            </a:r>
          </a:p>
          <a:p>
            <a:pPr marL="717550" indent="0">
              <a:buNone/>
            </a:pPr>
            <a:r>
              <a:rPr lang="en-AU" dirty="0" smtClean="0"/>
              <a:t>see </a:t>
            </a:r>
            <a:r>
              <a:rPr lang="en-AU" i="1" dirty="0" smtClean="0"/>
              <a:t>s.2 Partnership Act</a:t>
            </a:r>
          </a:p>
        </p:txBody>
      </p:sp>
      <p:sp>
        <p:nvSpPr>
          <p:cNvPr id="4" name="Slide Number Placeholder 3"/>
          <p:cNvSpPr>
            <a:spLocks noGrp="1"/>
          </p:cNvSpPr>
          <p:nvPr>
            <p:ph type="sldNum" sz="quarter" idx="12"/>
          </p:nvPr>
        </p:nvSpPr>
        <p:spPr/>
        <p:txBody>
          <a:bodyPr/>
          <a:lstStyle/>
          <a:p>
            <a:fld id="{228855B0-D62E-9E44-B7EF-8E49D31AD382}" type="slidenum">
              <a:rPr lang="en-US" smtClean="0"/>
              <a:pPr/>
              <a:t>7</a:t>
            </a:fld>
            <a:endParaRPr lang="en-US" dirty="0"/>
          </a:p>
        </p:txBody>
      </p:sp>
    </p:spTree>
    <p:extLst>
      <p:ext uri="{BB962C8B-B14F-4D97-AF65-F5344CB8AC3E}">
        <p14:creationId xmlns:p14="http://schemas.microsoft.com/office/powerpoint/2010/main" val="331353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hakespeare"/>
          <p:cNvPicPr>
            <a:picLocks noChangeAspect="1" noChangeArrowheads="1"/>
          </p:cNvPicPr>
          <p:nvPr/>
        </p:nvPicPr>
        <p:blipFill rotWithShape="1">
          <a:blip r:embed="rId3">
            <a:extLst>
              <a:ext uri="{28A0092B-C50C-407E-A947-70E740481C1C}">
                <a14:useLocalDpi xmlns:a14="http://schemas.microsoft.com/office/drawing/2010/main" val="0"/>
              </a:ext>
            </a:extLst>
          </a:blip>
          <a:srcRect l="20728" t="4238" r="11061" b="21592"/>
          <a:stretch/>
        </p:blipFill>
        <p:spPr bwMode="auto">
          <a:xfrm flipH="1">
            <a:off x="1336133" y="3043888"/>
            <a:ext cx="1946787" cy="271130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457200" y="1600200"/>
            <a:ext cx="8229600" cy="4525963"/>
          </a:xfrm>
        </p:spPr>
        <p:txBody>
          <a:bodyPr>
            <a:normAutofit/>
          </a:bodyPr>
          <a:lstStyle/>
          <a:p>
            <a:pPr marL="814388" indent="-457200"/>
            <a:r>
              <a:rPr lang="en-AU" dirty="0" smtClean="0"/>
              <a:t>Do you agree with English playwright William Shakespeare when he says:</a:t>
            </a:r>
          </a:p>
        </p:txBody>
      </p:sp>
      <p:sp>
        <p:nvSpPr>
          <p:cNvPr id="2" name="Title 1"/>
          <p:cNvSpPr>
            <a:spLocks noGrp="1"/>
          </p:cNvSpPr>
          <p:nvPr>
            <p:ph type="title"/>
          </p:nvPr>
        </p:nvSpPr>
        <p:spPr/>
        <p:txBody>
          <a:bodyPr/>
          <a:lstStyle/>
          <a:p>
            <a:pPr marL="265113"/>
            <a:r>
              <a:rPr lang="en-US" dirty="0" smtClean="0"/>
              <a:t>Small Group Discussion</a:t>
            </a:r>
            <a:endParaRPr lang="en-US" dirty="0"/>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Rounded Rectangular Callout 8"/>
          <p:cNvSpPr/>
          <p:nvPr/>
        </p:nvSpPr>
        <p:spPr>
          <a:xfrm>
            <a:off x="3572482" y="3631474"/>
            <a:ext cx="2749941" cy="1098000"/>
          </a:xfrm>
          <a:prstGeom prst="wedgeRoundRectCallout">
            <a:avLst>
              <a:gd name="adj1" fmla="val -65291"/>
              <a:gd name="adj2" fmla="val 32050"/>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smtClean="0">
                <a:solidFill>
                  <a:schemeClr val="tx1"/>
                </a:solidFill>
                <a:latin typeface="Arial Narrow" panose="020B0606020202030204" pitchFamily="34" charset="0"/>
              </a:rPr>
              <a:t>Love all, trust a few, do wrong to none</a:t>
            </a:r>
            <a:endParaRPr lang="en-AU" sz="2400" dirty="0">
              <a:solidFill>
                <a:schemeClr val="tx1"/>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228855B0-D62E-9E44-B7EF-8E49D31AD382}" type="slidenum">
              <a:rPr lang="en-US" smtClean="0"/>
              <a:pPr/>
              <a:t>8</a:t>
            </a:fld>
            <a:endParaRPr lang="en-US" dirty="0"/>
          </a:p>
        </p:txBody>
      </p:sp>
    </p:spTree>
    <p:extLst>
      <p:ext uri="{BB962C8B-B14F-4D97-AF65-F5344CB8AC3E}">
        <p14:creationId xmlns:p14="http://schemas.microsoft.com/office/powerpoint/2010/main" val="162049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49408" y="4878178"/>
            <a:ext cx="7931224" cy="7969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b="1" dirty="0"/>
              <a:t>In groups, </a:t>
            </a:r>
            <a:r>
              <a:rPr lang="en-AU" sz="1800" b="1" dirty="0" smtClean="0"/>
              <a:t>draft a code of conduct that would prohibit partners from engaging in these activities.</a:t>
            </a:r>
            <a:endParaRPr lang="en-US" sz="1800" b="1" dirty="0"/>
          </a:p>
        </p:txBody>
      </p:sp>
      <p:sp>
        <p:nvSpPr>
          <p:cNvPr id="3" name="Content Placeholder 2"/>
          <p:cNvSpPr>
            <a:spLocks noGrp="1"/>
          </p:cNvSpPr>
          <p:nvPr>
            <p:ph idx="1"/>
          </p:nvPr>
        </p:nvSpPr>
        <p:spPr>
          <a:xfrm>
            <a:off x="741957" y="2001842"/>
            <a:ext cx="7931224" cy="2906100"/>
          </a:xfrm>
        </p:spPr>
        <p:txBody>
          <a:bodyPr>
            <a:noAutofit/>
          </a:bodyPr>
          <a:lstStyle/>
          <a:p>
            <a:pPr marL="0" indent="0">
              <a:buNone/>
            </a:pPr>
            <a:r>
              <a:rPr lang="en-AU" sz="1800" dirty="0" smtClean="0"/>
              <a:t>The ACCI is worried by the results of a recent study revealing a lack of trust between partners as the primary reason for partnership dissolution. The study identifies a sharp rise in the incidence of the following activities:</a:t>
            </a:r>
          </a:p>
          <a:p>
            <a:pPr marL="0" indent="0">
              <a:buNone/>
            </a:pPr>
            <a:r>
              <a:rPr lang="en-AU" sz="1800" dirty="0"/>
              <a:t>	</a:t>
            </a:r>
            <a:r>
              <a:rPr lang="en-AU" sz="1800" dirty="0" smtClean="0"/>
              <a:t>i)	partners using partnership property for personal reasons;</a:t>
            </a:r>
          </a:p>
          <a:p>
            <a:pPr marL="0" indent="0">
              <a:buNone/>
            </a:pPr>
            <a:r>
              <a:rPr lang="en-AU" sz="1800" dirty="0"/>
              <a:t>	</a:t>
            </a:r>
            <a:r>
              <a:rPr lang="en-AU" sz="1800" dirty="0" smtClean="0"/>
              <a:t>ii)	partners taking business opportunities away from the partnership;</a:t>
            </a:r>
          </a:p>
          <a:p>
            <a:pPr marL="0" indent="0">
              <a:buNone/>
            </a:pPr>
            <a:r>
              <a:rPr lang="en-AU" sz="1800" dirty="0"/>
              <a:t>	</a:t>
            </a:r>
            <a:r>
              <a:rPr lang="en-AU" sz="1800" dirty="0" smtClean="0"/>
              <a:t>iii)	partners making secret commissions;</a:t>
            </a:r>
          </a:p>
          <a:p>
            <a:pPr marL="0" indent="0">
              <a:buNone/>
            </a:pPr>
            <a:r>
              <a:rPr lang="en-AU" sz="1800" dirty="0"/>
              <a:t>	</a:t>
            </a:r>
            <a:r>
              <a:rPr lang="en-AU" sz="1800" dirty="0" smtClean="0"/>
              <a:t>iv)	partners directly competing with the partnership business through 		other ventures.</a:t>
            </a:r>
          </a:p>
          <a:p>
            <a:pPr marL="0" indent="0">
              <a:buNone/>
            </a:pPr>
            <a:r>
              <a:rPr lang="en-AU" sz="1800" dirty="0" smtClean="0"/>
              <a:t>The ACCI seeks your advice.</a:t>
            </a:r>
          </a:p>
        </p:txBody>
      </p:sp>
      <p:sp>
        <p:nvSpPr>
          <p:cNvPr id="2" name="Title 1"/>
          <p:cNvSpPr>
            <a:spLocks noGrp="1"/>
          </p:cNvSpPr>
          <p:nvPr>
            <p:ph type="title"/>
          </p:nvPr>
        </p:nvSpPr>
        <p:spPr/>
        <p:txBody>
          <a:bodyPr/>
          <a:lstStyle/>
          <a:p>
            <a:pPr marL="265113"/>
            <a:r>
              <a:rPr lang="en-US" dirty="0" smtClean="0"/>
              <a:t>Small Group Challenge</a:t>
            </a:r>
            <a:endParaRPr lang="en-US" dirty="0"/>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801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dirty="0"/>
              <a:t>The </a:t>
            </a:r>
            <a:r>
              <a:rPr lang="en-AU" sz="1800" dirty="0" smtClean="0"/>
              <a:t>Australian Chamber of Commerce and Industry (ACCI) </a:t>
            </a:r>
            <a:r>
              <a:rPr lang="en-AU" sz="1800" dirty="0"/>
              <a:t>has </a:t>
            </a:r>
            <a:r>
              <a:rPr lang="en-AU" sz="1800" dirty="0" smtClean="0"/>
              <a:t>a serious problem …</a:t>
            </a:r>
            <a:endParaRPr lang="en-US" sz="1800" dirty="0" smtClean="0"/>
          </a:p>
        </p:txBody>
      </p:sp>
      <p:sp>
        <p:nvSpPr>
          <p:cNvPr id="6" name="Slide Number Placeholder 5"/>
          <p:cNvSpPr>
            <a:spLocks noGrp="1"/>
          </p:cNvSpPr>
          <p:nvPr>
            <p:ph type="sldNum" sz="quarter" idx="12"/>
          </p:nvPr>
        </p:nvSpPr>
        <p:spPr/>
        <p:txBody>
          <a:bodyPr/>
          <a:lstStyle/>
          <a:p>
            <a:fld id="{228855B0-D62E-9E44-B7EF-8E49D31AD382}" type="slidenum">
              <a:rPr lang="en-US" smtClean="0"/>
              <a:pPr/>
              <a:t>9</a:t>
            </a:fld>
            <a:endParaRPr lang="en-US" dirty="0"/>
          </a:p>
        </p:txBody>
      </p:sp>
    </p:spTree>
    <p:extLst>
      <p:ext uri="{BB962C8B-B14F-4D97-AF65-F5344CB8AC3E}">
        <p14:creationId xmlns:p14="http://schemas.microsoft.com/office/powerpoint/2010/main" val="370477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K_KBS_PowerPoint_201504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_KBS_PowerPoint_20150424 [Read-Only]" id="{396F0CE7-CC32-4EE6-9226-7B1DF616916B}" vid="{7CEA13C7-FA89-4A3A-BADD-27694C180D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K_KBS_PowerPoint_20150424</Template>
  <TotalTime>26035</TotalTime>
  <Words>1838</Words>
  <Application>Microsoft Office PowerPoint</Application>
  <PresentationFormat>On-screen Show (4:3)</PresentationFormat>
  <Paragraphs>226</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Aharoni</vt:lpstr>
      <vt:lpstr>Andale Sans for VST</vt:lpstr>
      <vt:lpstr>Arial</vt:lpstr>
      <vt:lpstr>Arial Narrow</vt:lpstr>
      <vt:lpstr>Calibri</vt:lpstr>
      <vt:lpstr>K_KBS_PowerPoint_20150424</vt:lpstr>
      <vt:lpstr>Revision - Agency</vt:lpstr>
      <vt:lpstr>Partnership</vt:lpstr>
      <vt:lpstr>Small Group Discussion</vt:lpstr>
      <vt:lpstr>Small Group Challenge</vt:lpstr>
      <vt:lpstr>Definition of Partnership</vt:lpstr>
      <vt:lpstr>Elements of Partnership</vt:lpstr>
      <vt:lpstr>Further Definition of Partnership</vt:lpstr>
      <vt:lpstr>Small Group Discussion</vt:lpstr>
      <vt:lpstr>Small Group Challenge</vt:lpstr>
      <vt:lpstr>Trust</vt:lpstr>
      <vt:lpstr>Fiduciary Duties</vt:lpstr>
      <vt:lpstr>Partnership Contract</vt:lpstr>
      <vt:lpstr>Partnership Property</vt:lpstr>
      <vt:lpstr>Harvey v Harvey</vt:lpstr>
      <vt:lpstr>Harvey v Harvey</vt:lpstr>
      <vt:lpstr>Small Group Discussion</vt:lpstr>
      <vt:lpstr>Small Group Challenge</vt:lpstr>
      <vt:lpstr>Third party liability</vt:lpstr>
      <vt:lpstr>Partnership Debts</vt:lpstr>
      <vt:lpstr>Wrongful Acts</vt:lpstr>
      <vt:lpstr>Polkinghorne v Holland &amp; Whittington</vt:lpstr>
      <vt:lpstr>Polkinghorne v Holland &amp; Whittington</vt:lpstr>
      <vt:lpstr>Small Group Discussion</vt:lpstr>
      <vt:lpstr>Small Group Challenge</vt:lpstr>
      <vt:lpstr>Leaving the Partnership</vt:lpstr>
      <vt:lpstr>Expulsion of a Partner</vt:lpstr>
      <vt:lpstr>Termination of Partnership</vt:lpstr>
      <vt:lpstr>Problem</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Natalie Murphy</dc:creator>
  <cp:lastModifiedBy>Guy</cp:lastModifiedBy>
  <cp:revision>264</cp:revision>
  <dcterms:created xsi:type="dcterms:W3CDTF">2015-04-24T09:41:14Z</dcterms:created>
  <dcterms:modified xsi:type="dcterms:W3CDTF">2019-01-21T09:55:46Z</dcterms:modified>
</cp:coreProperties>
</file>