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6" r:id="rId2"/>
    <p:sldId id="403" r:id="rId3"/>
    <p:sldId id="386" r:id="rId4"/>
    <p:sldId id="408" r:id="rId5"/>
    <p:sldId id="393" r:id="rId6"/>
    <p:sldId id="394" r:id="rId7"/>
    <p:sldId id="406" r:id="rId8"/>
    <p:sldId id="407" r:id="rId9"/>
    <p:sldId id="395" r:id="rId10"/>
    <p:sldId id="396" r:id="rId11"/>
    <p:sldId id="397" r:id="rId12"/>
    <p:sldId id="404" r:id="rId13"/>
    <p:sldId id="378" r:id="rId14"/>
    <p:sldId id="381" r:id="rId15"/>
    <p:sldId id="398" r:id="rId16"/>
    <p:sldId id="405" r:id="rId17"/>
    <p:sldId id="383" r:id="rId18"/>
    <p:sldId id="388" r:id="rId19"/>
    <p:sldId id="382" r:id="rId20"/>
    <p:sldId id="399" r:id="rId21"/>
    <p:sldId id="390" r:id="rId22"/>
    <p:sldId id="376" r:id="rId23"/>
    <p:sldId id="349" r:id="rId24"/>
    <p:sldId id="400" r:id="rId25"/>
    <p:sldId id="401" r:id="rId26"/>
    <p:sldId id="402"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93772" autoAdjust="0"/>
  </p:normalViewPr>
  <p:slideViewPr>
    <p:cSldViewPr snapToGrid="0" snapToObjects="1">
      <p:cViewPr varScale="1">
        <p:scale>
          <a:sx n="105" d="100"/>
          <a:sy n="105" d="100"/>
        </p:scale>
        <p:origin x="1710"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FCA27D4-6CE5-4B31-B959-185B7371AD5E}" type="datetimeFigureOut">
              <a:rPr lang="en-AU" smtClean="0"/>
              <a:t>28/05/2019</a:t>
            </a:fld>
            <a:endParaRPr lang="en-AU"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D5D600-1EF8-4790-B1D7-C14F4C41A122}" type="slidenum">
              <a:rPr lang="en-AU" smtClean="0"/>
              <a:t>‹#›</a:t>
            </a:fld>
            <a:endParaRPr lang="en-AU" dirty="0"/>
          </a:p>
        </p:txBody>
      </p:sp>
    </p:spTree>
    <p:extLst>
      <p:ext uri="{BB962C8B-B14F-4D97-AF65-F5344CB8AC3E}">
        <p14:creationId xmlns:p14="http://schemas.microsoft.com/office/powerpoint/2010/main" val="2020270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75D5D600-1EF8-4790-B1D7-C14F4C41A122}" type="slidenum">
              <a:rPr lang="en-AU" smtClean="0"/>
              <a:t>1</a:t>
            </a:fld>
            <a:endParaRPr lang="en-AU" dirty="0"/>
          </a:p>
        </p:txBody>
      </p:sp>
    </p:spTree>
    <p:extLst>
      <p:ext uri="{BB962C8B-B14F-4D97-AF65-F5344CB8AC3E}">
        <p14:creationId xmlns:p14="http://schemas.microsoft.com/office/powerpoint/2010/main" val="32885721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Autonomy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12</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i="0" dirty="0" smtClean="0"/>
              <a:t>Specific</a:t>
            </a:r>
            <a:r>
              <a:rPr lang="en-AU" i="0" baseline="0" dirty="0" smtClean="0"/>
              <a:t> understandings about our big idea.</a:t>
            </a:r>
            <a:endParaRPr lang="en-AU" i="0" dirty="0" smtClean="0"/>
          </a:p>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Privacy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16</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17</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18</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19</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20</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Impunity</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a:t>
            </a:fld>
            <a:endParaRPr lang="en-AU" dirty="0"/>
          </a:p>
        </p:txBody>
      </p:sp>
    </p:spTree>
    <p:extLst>
      <p:ext uri="{BB962C8B-B14F-4D97-AF65-F5344CB8AC3E}">
        <p14:creationId xmlns:p14="http://schemas.microsoft.com/office/powerpoint/2010/main" val="35881237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21</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Assumption</a:t>
            </a:r>
            <a:endParaRPr lang="en-AU" dirty="0"/>
          </a:p>
        </p:txBody>
      </p:sp>
      <p:sp>
        <p:nvSpPr>
          <p:cNvPr id="4" name="Slide Number Placeholder 3"/>
          <p:cNvSpPr>
            <a:spLocks noGrp="1"/>
          </p:cNvSpPr>
          <p:nvPr>
            <p:ph type="sldNum" sz="quarter" idx="10"/>
          </p:nvPr>
        </p:nvSpPr>
        <p:spPr/>
        <p:txBody>
          <a:bodyPr/>
          <a:lstStyle/>
          <a:p>
            <a:fld id="{75D5D600-1EF8-4790-B1D7-C14F4C41A122}" type="slidenum">
              <a:rPr lang="en-AU" smtClean="0"/>
              <a:t>22</a:t>
            </a:fld>
            <a:endParaRPr lang="en-AU" dirty="0"/>
          </a:p>
        </p:txBody>
      </p:sp>
    </p:spTree>
    <p:extLst>
      <p:ext uri="{BB962C8B-B14F-4D97-AF65-F5344CB8AC3E}">
        <p14:creationId xmlns:p14="http://schemas.microsoft.com/office/powerpoint/2010/main" val="41248799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i="0" dirty="0" smtClean="0"/>
              <a:t>Specific understandings about our big idea.</a:t>
            </a:r>
          </a:p>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24</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26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3</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4</a:t>
            </a:fld>
            <a:endParaRPr lang="en-AU" dirty="0"/>
          </a:p>
        </p:txBody>
      </p:sp>
    </p:spTree>
    <p:extLst>
      <p:ext uri="{BB962C8B-B14F-4D97-AF65-F5344CB8AC3E}">
        <p14:creationId xmlns:p14="http://schemas.microsoft.com/office/powerpoint/2010/main" val="1365009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0" dirty="0" smtClean="0"/>
              <a:t>Specific understandings about our big idea</a:t>
            </a:r>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5</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6</a:t>
            </a:fld>
            <a:endParaRPr lang="en-AU" dirty="0"/>
          </a:p>
        </p:txBody>
      </p:sp>
    </p:spTree>
    <p:extLst>
      <p:ext uri="{BB962C8B-B14F-4D97-AF65-F5344CB8AC3E}">
        <p14:creationId xmlns:p14="http://schemas.microsoft.com/office/powerpoint/2010/main" val="3637968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7</a:t>
            </a:fld>
            <a:endParaRPr lang="en-AU" dirty="0"/>
          </a:p>
        </p:txBody>
      </p:sp>
    </p:spTree>
    <p:extLst>
      <p:ext uri="{BB962C8B-B14F-4D97-AF65-F5344CB8AC3E}">
        <p14:creationId xmlns:p14="http://schemas.microsoft.com/office/powerpoint/2010/main" val="219649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8</a:t>
            </a:fld>
            <a:endParaRPr lang="en-AU" dirty="0"/>
          </a:p>
        </p:txBody>
      </p:sp>
    </p:spTree>
    <p:extLst>
      <p:ext uri="{BB962C8B-B14F-4D97-AF65-F5344CB8AC3E}">
        <p14:creationId xmlns:p14="http://schemas.microsoft.com/office/powerpoint/2010/main" val="19574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i="0" dirty="0"/>
          </a:p>
        </p:txBody>
      </p:sp>
      <p:sp>
        <p:nvSpPr>
          <p:cNvPr id="4" name="Slide Number Placeholder 3"/>
          <p:cNvSpPr>
            <a:spLocks noGrp="1"/>
          </p:cNvSpPr>
          <p:nvPr>
            <p:ph type="sldNum" sz="quarter" idx="10"/>
          </p:nvPr>
        </p:nvSpPr>
        <p:spPr/>
        <p:txBody>
          <a:bodyPr/>
          <a:lstStyle/>
          <a:p>
            <a:fld id="{75D5D600-1EF8-4790-B1D7-C14F4C41A122}" type="slidenum">
              <a:rPr lang="en-AU" smtClean="0"/>
              <a:t>9</a:t>
            </a:fld>
            <a:endParaRPr lang="en-AU" dirty="0"/>
          </a:p>
        </p:txBody>
      </p:sp>
    </p:spTree>
    <p:extLst>
      <p:ext uri="{BB962C8B-B14F-4D97-AF65-F5344CB8AC3E}">
        <p14:creationId xmlns:p14="http://schemas.microsoft.com/office/powerpoint/2010/main" val="36379688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16640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20457"/>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6352794"/>
            <a:ext cx="2133600" cy="365125"/>
          </a:xfrm>
          <a:prstGeom prst="rect">
            <a:avLst/>
          </a:prstGeom>
        </p:spPr>
        <p:txBody>
          <a:bodyPr/>
          <a:lstStyle/>
          <a:p>
            <a:fld id="{228855B0-D62E-9E44-B7EF-8E49D31AD382}" type="slidenum">
              <a:rPr lang="en-US" smtClean="0"/>
              <a:pPr/>
              <a:t>‹#›</a:t>
            </a:fld>
            <a:r>
              <a:rPr lang="en-US" dirty="0" smtClean="0"/>
              <a:t> of 26</a:t>
            </a:r>
            <a:endParaRPr lang="en-US" dirty="0"/>
          </a:p>
        </p:txBody>
      </p:sp>
    </p:spTree>
    <p:extLst>
      <p:ext uri="{BB962C8B-B14F-4D97-AF65-F5344CB8AC3E}">
        <p14:creationId xmlns:p14="http://schemas.microsoft.com/office/powerpoint/2010/main" val="120151788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457200" y="6348476"/>
            <a:ext cx="2133600" cy="365125"/>
          </a:xfrm>
          <a:prstGeom prst="rect">
            <a:avLst/>
          </a:prstGeom>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384756350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72946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457200" y="6348476"/>
            <a:ext cx="2133600" cy="365125"/>
          </a:xfrm>
          <a:prstGeom prst="rect">
            <a:avLst/>
          </a:prstGeom>
        </p:spPr>
        <p:txBody>
          <a:bodyPr/>
          <a:lstStyle/>
          <a:p>
            <a:fld id="{228855B0-D62E-9E44-B7EF-8E49D31AD382}" type="slidenum">
              <a:rPr lang="en-US" smtClean="0"/>
              <a:t>‹#›</a:t>
            </a:fld>
            <a:endParaRPr lang="en-US" dirty="0"/>
          </a:p>
        </p:txBody>
      </p:sp>
    </p:spTree>
    <p:extLst>
      <p:ext uri="{BB962C8B-B14F-4D97-AF65-F5344CB8AC3E}">
        <p14:creationId xmlns:p14="http://schemas.microsoft.com/office/powerpoint/2010/main" val="232132343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4" name="TextBox 3"/>
          <p:cNvSpPr txBox="1"/>
          <p:nvPr userDrawn="1"/>
        </p:nvSpPr>
        <p:spPr>
          <a:xfrm>
            <a:off x="457200" y="6356350"/>
            <a:ext cx="2243667" cy="369332"/>
          </a:xfrm>
          <a:prstGeom prst="rect">
            <a:avLst/>
          </a:prstGeom>
          <a:noFill/>
        </p:spPr>
        <p:txBody>
          <a:bodyPr wrap="square" rtlCol="0">
            <a:spAutoFit/>
          </a:bodyPr>
          <a:lstStyle/>
          <a:p>
            <a:fld id="{AFD97043-6749-4706-A6B6-37BEE06145CA}" type="slidenum">
              <a:rPr lang="en-AU" smtClean="0"/>
              <a:t>‹#›</a:t>
            </a:fld>
            <a:r>
              <a:rPr lang="en-AU" dirty="0" smtClean="0"/>
              <a:t> of 26</a:t>
            </a:r>
            <a:endParaRPr lang="en-AU" dirty="0"/>
          </a:p>
        </p:txBody>
      </p:sp>
    </p:spTree>
    <p:extLst>
      <p:ext uri="{BB962C8B-B14F-4D97-AF65-F5344CB8AC3E}">
        <p14:creationId xmlns:p14="http://schemas.microsoft.com/office/powerpoint/2010/main" val="2746729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4" name="Rectangle 2"/>
          <p:cNvSpPr>
            <a:spLocks noGrp="1" noChangeArrowheads="1"/>
          </p:cNvSpPr>
          <p:nvPr>
            <p:ph type="ctrTitle"/>
          </p:nvPr>
        </p:nvSpPr>
        <p:spPr>
          <a:xfrm>
            <a:off x="3289769" y="1817224"/>
            <a:ext cx="5686425" cy="967567"/>
          </a:xfrm>
          <a:noFill/>
        </p:spPr>
        <p:txBody>
          <a:bodyPr>
            <a:normAutofit/>
          </a:bodyPr>
          <a:lstStyle/>
          <a:p>
            <a:pPr algn="l"/>
            <a:r>
              <a:rPr lang="en-US" dirty="0" smtClean="0">
                <a:solidFill>
                  <a:srgbClr val="000090"/>
                </a:solidFill>
                <a:latin typeface="Arial"/>
                <a:cs typeface="Arial"/>
              </a:rPr>
              <a:t>Companies</a:t>
            </a:r>
            <a:endParaRPr lang="en-US" dirty="0">
              <a:solidFill>
                <a:srgbClr val="000090"/>
              </a:solidFill>
              <a:latin typeface="Arial"/>
              <a:cs typeface="Arial"/>
            </a:endParaRPr>
          </a:p>
        </p:txBody>
      </p:sp>
      <p:sp>
        <p:nvSpPr>
          <p:cNvPr id="5" name="Rectangle 4"/>
          <p:cNvSpPr>
            <a:spLocks noChangeArrowheads="1"/>
          </p:cNvSpPr>
          <p:nvPr/>
        </p:nvSpPr>
        <p:spPr bwMode="auto">
          <a:xfrm>
            <a:off x="3289769" y="3886200"/>
            <a:ext cx="4295775" cy="723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spcBef>
                <a:spcPct val="20000"/>
              </a:spcBef>
            </a:pPr>
            <a:r>
              <a:rPr lang="en-US" sz="1600" dirty="0" smtClean="0">
                <a:solidFill>
                  <a:srgbClr val="000090"/>
                </a:solidFill>
                <a:latin typeface="Arial"/>
                <a:cs typeface="Arial"/>
              </a:rPr>
              <a:t>Lecture Eleven</a:t>
            </a:r>
            <a:endParaRPr lang="en-US" sz="1600" dirty="0">
              <a:solidFill>
                <a:srgbClr val="000090"/>
              </a:solidFill>
              <a:latin typeface="Arial"/>
              <a:cs typeface="Arial"/>
            </a:endParaRPr>
          </a:p>
          <a:p>
            <a:pPr>
              <a:spcBef>
                <a:spcPct val="20000"/>
              </a:spcBef>
            </a:pPr>
            <a:endParaRPr lang="en-US" sz="1600" dirty="0">
              <a:solidFill>
                <a:srgbClr val="000090"/>
              </a:solidFill>
              <a:latin typeface="Arial"/>
              <a:cs typeface="Arial"/>
            </a:endParaRPr>
          </a:p>
        </p:txBody>
      </p:sp>
      <p:sp>
        <p:nvSpPr>
          <p:cNvPr id="12" name="Rectangle 3"/>
          <p:cNvSpPr>
            <a:spLocks noGrp="1" noChangeArrowheads="1"/>
          </p:cNvSpPr>
          <p:nvPr>
            <p:ph type="subTitle" idx="1"/>
          </p:nvPr>
        </p:nvSpPr>
        <p:spPr>
          <a:xfrm>
            <a:off x="3289769" y="2860381"/>
            <a:ext cx="6035675" cy="904875"/>
          </a:xfrm>
          <a:noFill/>
        </p:spPr>
        <p:txBody>
          <a:bodyPr>
            <a:normAutofit fontScale="92500" lnSpcReduction="10000"/>
          </a:bodyPr>
          <a:lstStyle/>
          <a:p>
            <a:pPr algn="l"/>
            <a:endParaRPr lang="en-US" sz="2800" dirty="0" smtClean="0">
              <a:solidFill>
                <a:srgbClr val="00AEEF"/>
              </a:solidFill>
              <a:latin typeface="Arial"/>
              <a:cs typeface="Arial"/>
            </a:endParaRPr>
          </a:p>
          <a:p>
            <a:pPr algn="l"/>
            <a:r>
              <a:rPr lang="en-US" sz="2800" dirty="0" smtClean="0">
                <a:solidFill>
                  <a:srgbClr val="00AEEF"/>
                </a:solidFill>
                <a:latin typeface="Arial"/>
                <a:cs typeface="Arial"/>
              </a:rPr>
              <a:t>BUS107 Commercial Law</a:t>
            </a:r>
            <a:endParaRPr lang="en-US" sz="2800" dirty="0">
              <a:solidFill>
                <a:srgbClr val="00AEEF"/>
              </a:solidFill>
              <a:latin typeface="Arial"/>
              <a:cs typeface="Arial"/>
            </a:endParaRPr>
          </a:p>
          <a:p>
            <a:pPr algn="l"/>
            <a:endParaRPr lang="en-US" sz="2800" dirty="0">
              <a:solidFill>
                <a:srgbClr val="00AEEF"/>
              </a:solidFill>
              <a:latin typeface="Arial"/>
              <a:cs typeface="Arial"/>
            </a:endParaRPr>
          </a:p>
        </p:txBody>
      </p:sp>
    </p:spTree>
    <p:extLst>
      <p:ext uri="{BB962C8B-B14F-4D97-AF65-F5344CB8AC3E}">
        <p14:creationId xmlns:p14="http://schemas.microsoft.com/office/powerpoint/2010/main" val="25682017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Companies and contracts</a:t>
            </a:r>
            <a:endParaRPr lang="en-US" dirty="0"/>
          </a:p>
        </p:txBody>
      </p:sp>
      <p:sp>
        <p:nvSpPr>
          <p:cNvPr id="3" name="Content Placeholder 2"/>
          <p:cNvSpPr>
            <a:spLocks noGrp="1"/>
          </p:cNvSpPr>
          <p:nvPr>
            <p:ph idx="1"/>
          </p:nvPr>
        </p:nvSpPr>
        <p:spPr/>
        <p:txBody>
          <a:bodyPr>
            <a:normAutofit fontScale="77500" lnSpcReduction="20000"/>
          </a:bodyPr>
          <a:lstStyle/>
          <a:p>
            <a:pPr marL="722313" indent="-368300"/>
            <a:r>
              <a:rPr lang="en-AU" dirty="0" smtClean="0"/>
              <a:t>As a company is an artificial entity it must act through its human agents: directors, employees, and authorised agents</a:t>
            </a:r>
          </a:p>
          <a:p>
            <a:pPr marL="722313" indent="-368300"/>
            <a:r>
              <a:rPr lang="en-AU" dirty="0" smtClean="0"/>
              <a:t>For a company to be bound, two director signatures or a director and a company secretary signature (can be same person if a one director Pty company) are required on the contract:</a:t>
            </a:r>
          </a:p>
          <a:p>
            <a:pPr marL="722313" indent="0">
              <a:buNone/>
            </a:pPr>
            <a:r>
              <a:rPr lang="en-AU" dirty="0"/>
              <a:t>s</a:t>
            </a:r>
            <a:r>
              <a:rPr lang="en-AU" dirty="0" smtClean="0"/>
              <a:t>ee </a:t>
            </a:r>
            <a:r>
              <a:rPr lang="en-AU" i="1" dirty="0" smtClean="0"/>
              <a:t>s.127 Corporations Act</a:t>
            </a:r>
          </a:p>
          <a:p>
            <a:pPr marL="722313" indent="-368300"/>
            <a:r>
              <a:rPr lang="en-AU" dirty="0" smtClean="0"/>
              <a:t>Alternatively, a company can be bound where the contract is entered into by an authorised agent on behalf of the company:</a:t>
            </a:r>
          </a:p>
          <a:p>
            <a:pPr marL="722313" indent="-368300">
              <a:buNone/>
            </a:pPr>
            <a:r>
              <a:rPr lang="en-AU" dirty="0" smtClean="0"/>
              <a:t>	see </a:t>
            </a:r>
            <a:r>
              <a:rPr lang="en-AU" i="1" dirty="0" smtClean="0"/>
              <a:t>s.126 Corporations Act</a:t>
            </a:r>
          </a:p>
        </p:txBody>
      </p:sp>
      <p:sp>
        <p:nvSpPr>
          <p:cNvPr id="4" name="Slide Number Placeholder 3"/>
          <p:cNvSpPr>
            <a:spLocks noGrp="1"/>
          </p:cNvSpPr>
          <p:nvPr>
            <p:ph type="sldNum" sz="quarter" idx="12"/>
          </p:nvPr>
        </p:nvSpPr>
        <p:spPr/>
        <p:txBody>
          <a:bodyPr/>
          <a:lstStyle/>
          <a:p>
            <a:fld id="{228855B0-D62E-9E44-B7EF-8E49D31AD382}" type="slidenum">
              <a:rPr lang="en-US" smtClean="0"/>
              <a:t>10</a:t>
            </a:fld>
            <a:endParaRPr lang="en-US" dirty="0"/>
          </a:p>
        </p:txBody>
      </p:sp>
    </p:spTree>
    <p:extLst>
      <p:ext uri="{BB962C8B-B14F-4D97-AF65-F5344CB8AC3E}">
        <p14:creationId xmlns:p14="http://schemas.microsoft.com/office/powerpoint/2010/main" val="30380272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Authority of company agents</a:t>
            </a:r>
            <a:endParaRPr lang="en-US" dirty="0"/>
          </a:p>
        </p:txBody>
      </p:sp>
      <p:sp>
        <p:nvSpPr>
          <p:cNvPr id="3" name="Content Placeholder 2"/>
          <p:cNvSpPr>
            <a:spLocks noGrp="1"/>
          </p:cNvSpPr>
          <p:nvPr>
            <p:ph idx="1"/>
          </p:nvPr>
        </p:nvSpPr>
        <p:spPr/>
        <p:txBody>
          <a:bodyPr>
            <a:normAutofit/>
          </a:bodyPr>
          <a:lstStyle/>
          <a:p>
            <a:pPr marL="354013" indent="0">
              <a:buNone/>
            </a:pPr>
            <a:r>
              <a:rPr lang="en-AU" dirty="0" smtClean="0"/>
              <a:t>A company can confer three types of authority on an agent:</a:t>
            </a:r>
          </a:p>
          <a:p>
            <a:pPr marL="722313" indent="-368300"/>
            <a:r>
              <a:rPr lang="en-AU" dirty="0" smtClean="0"/>
              <a:t>actual express authority</a:t>
            </a:r>
          </a:p>
          <a:p>
            <a:pPr marL="722313" indent="-368300"/>
            <a:r>
              <a:rPr lang="en-AU" dirty="0" smtClean="0"/>
              <a:t>actual implied authority</a:t>
            </a:r>
          </a:p>
          <a:p>
            <a:pPr marL="722313" indent="-368300"/>
            <a:r>
              <a:rPr lang="en-AU" dirty="0" smtClean="0"/>
              <a:t>ostensible authority:</a:t>
            </a:r>
          </a:p>
          <a:p>
            <a:pPr marL="354013" indent="0">
              <a:buNone/>
            </a:pPr>
            <a:r>
              <a:rPr lang="en-AU" dirty="0" smtClean="0"/>
              <a:t>refer to the lecture on Agency for more information </a:t>
            </a:r>
          </a:p>
        </p:txBody>
      </p:sp>
      <p:sp>
        <p:nvSpPr>
          <p:cNvPr id="4" name="Slide Number Placeholder 3"/>
          <p:cNvSpPr>
            <a:spLocks noGrp="1"/>
          </p:cNvSpPr>
          <p:nvPr>
            <p:ph type="sldNum" sz="quarter" idx="12"/>
          </p:nvPr>
        </p:nvSpPr>
        <p:spPr/>
        <p:txBody>
          <a:bodyPr/>
          <a:lstStyle/>
          <a:p>
            <a:fld id="{228855B0-D62E-9E44-B7EF-8E49D31AD382}" type="slidenum">
              <a:rPr lang="en-US" smtClean="0"/>
              <a:t>11</a:t>
            </a:fld>
            <a:endParaRPr lang="en-US" dirty="0"/>
          </a:p>
        </p:txBody>
      </p:sp>
    </p:spTree>
    <p:extLst>
      <p:ext uri="{BB962C8B-B14F-4D97-AF65-F5344CB8AC3E}">
        <p14:creationId xmlns:p14="http://schemas.microsoft.com/office/powerpoint/2010/main" val="24737405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mahatma gandhi"/>
          <p:cNvPicPr>
            <a:picLocks noChangeAspect="1" noChangeArrowheads="1"/>
          </p:cNvPicPr>
          <p:nvPr/>
        </p:nvPicPr>
        <p:blipFill rotWithShape="1">
          <a:blip r:embed="rId3">
            <a:extLst>
              <a:ext uri="{28A0092B-C50C-407E-A947-70E740481C1C}">
                <a14:useLocalDpi xmlns:a14="http://schemas.microsoft.com/office/drawing/2010/main" val="0"/>
              </a:ext>
            </a:extLst>
          </a:blip>
          <a:srcRect r="12626" b="6598"/>
          <a:stretch/>
        </p:blipFill>
        <p:spPr bwMode="auto">
          <a:xfrm>
            <a:off x="1336131" y="3043888"/>
            <a:ext cx="1946787" cy="271130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Indian leader Mahatma Gandhi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72481" y="3631473"/>
            <a:ext cx="4299309" cy="1285083"/>
          </a:xfrm>
          <a:prstGeom prst="wedgeRoundRectCallout">
            <a:avLst>
              <a:gd name="adj1" fmla="val -61775"/>
              <a:gd name="adj2" fmla="val 28956"/>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Good government is no substitute for self-government</a:t>
            </a:r>
            <a:endParaRPr lang="en-AU" sz="2400" dirty="0">
              <a:solidFill>
                <a:schemeClr val="tx1"/>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fld id="{228855B0-D62E-9E44-B7EF-8E49D31AD382}" type="slidenum">
              <a:rPr lang="en-US" smtClean="0"/>
              <a:t>12</a:t>
            </a:fld>
            <a:endParaRPr lang="en-US" dirty="0"/>
          </a:p>
        </p:txBody>
      </p:sp>
    </p:spTree>
    <p:extLst>
      <p:ext uri="{BB962C8B-B14F-4D97-AF65-F5344CB8AC3E}">
        <p14:creationId xmlns:p14="http://schemas.microsoft.com/office/powerpoint/2010/main" val="19374031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6916" y="1600200"/>
            <a:ext cx="7934632" cy="4525963"/>
          </a:xfrm>
        </p:spPr>
        <p:txBody>
          <a:bodyPr>
            <a:normAutofit/>
          </a:bodyPr>
          <a:lstStyle/>
          <a:p>
            <a:pPr marL="0" indent="0">
              <a:buNone/>
            </a:pPr>
            <a:r>
              <a:rPr lang="en-AU" sz="2000" dirty="0" smtClean="0"/>
              <a:t>Four Kaplan students purchase the board game Monopoly. They love playing the game together so much they become a little obsessed and begin to neglect their studies. The problem seems to be that it takes more than an hour to complete one game.</a:t>
            </a:r>
          </a:p>
          <a:p>
            <a:pPr marL="0" indent="0">
              <a:buNone/>
            </a:pPr>
            <a:r>
              <a:rPr lang="en-AU" sz="2000" dirty="0" smtClean="0"/>
              <a:t>One of the students recommends they stop playing. This idea is immediately rejected by the others.</a:t>
            </a:r>
          </a:p>
          <a:p>
            <a:pPr marL="0" indent="0">
              <a:buNone/>
            </a:pPr>
            <a:r>
              <a:rPr lang="en-AU" sz="2000" dirty="0" smtClean="0"/>
              <a:t>Another student proposes setting strict time limits for play. This idea is also rejected on the basis that once a game has begun it should be finished.</a:t>
            </a:r>
          </a:p>
          <a:p>
            <a:pPr marL="0" indent="0">
              <a:buNone/>
            </a:pPr>
            <a:endParaRPr lang="en-AU" sz="2000" dirty="0" smtClean="0"/>
          </a:p>
          <a:p>
            <a:pPr marL="0" indent="0">
              <a:buNone/>
            </a:pPr>
            <a:r>
              <a:rPr lang="en-AU" sz="2000" b="1" dirty="0" smtClean="0"/>
              <a:t>In groups, think of at least two ways the students can finish every game they begin without spending so much time playing. </a:t>
            </a:r>
            <a:endParaRPr lang="en-AU"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t>13</a:t>
            </a:fld>
            <a:endParaRPr lang="en-US" dirty="0"/>
          </a:p>
        </p:txBody>
      </p:sp>
    </p:spTree>
    <p:extLst>
      <p:ext uri="{BB962C8B-B14F-4D97-AF65-F5344CB8AC3E}">
        <p14:creationId xmlns:p14="http://schemas.microsoft.com/office/powerpoint/2010/main" val="4147735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265113" algn="l"/>
            <a:r>
              <a:rPr lang="en-US" dirty="0" smtClean="0"/>
              <a:t>Lord of the Flies</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6" name="AutoShape 2" descr="Image result for abraham lincol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5" name="Lord of the Flies (211) Movie CLIP - Whoever Holds the Conch Gets to Speak (1990) H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493" b="2635"/>
          <a:stretch/>
        </p:blipFill>
        <p:spPr>
          <a:xfrm>
            <a:off x="780591" y="1553028"/>
            <a:ext cx="7594146" cy="4049485"/>
          </a:xfrm>
          <a:prstGeom prst="rect">
            <a:avLst/>
          </a:prstGeom>
        </p:spPr>
      </p:pic>
      <p:sp>
        <p:nvSpPr>
          <p:cNvPr id="3" name="Slide Number Placeholder 2"/>
          <p:cNvSpPr>
            <a:spLocks noGrp="1"/>
          </p:cNvSpPr>
          <p:nvPr>
            <p:ph type="sldNum" sz="quarter" idx="12"/>
          </p:nvPr>
        </p:nvSpPr>
        <p:spPr/>
        <p:txBody>
          <a:bodyPr/>
          <a:lstStyle/>
          <a:p>
            <a:fld id="{228855B0-D62E-9E44-B7EF-8E49D31AD382}" type="slidenum">
              <a:rPr lang="en-US" smtClean="0"/>
              <a:t>14</a:t>
            </a:fld>
            <a:endParaRPr lang="en-US" dirty="0"/>
          </a:p>
        </p:txBody>
      </p:sp>
    </p:spTree>
    <p:extLst>
      <p:ext uri="{BB962C8B-B14F-4D97-AF65-F5344CB8AC3E}">
        <p14:creationId xmlns:p14="http://schemas.microsoft.com/office/powerpoint/2010/main" val="401995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Autonomy</a:t>
            </a:r>
            <a:endParaRPr lang="en-US" dirty="0"/>
          </a:p>
        </p:txBody>
      </p:sp>
      <p:sp>
        <p:nvSpPr>
          <p:cNvPr id="3" name="Content Placeholder 2"/>
          <p:cNvSpPr>
            <a:spLocks noGrp="1"/>
          </p:cNvSpPr>
          <p:nvPr>
            <p:ph idx="1"/>
          </p:nvPr>
        </p:nvSpPr>
        <p:spPr/>
        <p:txBody>
          <a:bodyPr>
            <a:normAutofit fontScale="92500"/>
          </a:bodyPr>
          <a:lstStyle/>
          <a:p>
            <a:pPr marL="811213" indent="-457200"/>
            <a:r>
              <a:rPr lang="en-AU" dirty="0" smtClean="0"/>
              <a:t>Autonomy or self-governance means exercising control over yourself  </a:t>
            </a:r>
          </a:p>
          <a:p>
            <a:pPr marL="811213" indent="-457200"/>
            <a:r>
              <a:rPr lang="en-AU" dirty="0" smtClean="0"/>
              <a:t>Companies may be governed internally by following a set of rules called the replaceable rules</a:t>
            </a:r>
          </a:p>
          <a:p>
            <a:pPr marL="811213" indent="-457200"/>
            <a:r>
              <a:rPr lang="en-AU" dirty="0" smtClean="0"/>
              <a:t>Alternatively, companies may create and follow their own internal governance rules by adopting their own Constitution:</a:t>
            </a:r>
          </a:p>
          <a:p>
            <a:pPr marL="811213" indent="-457200">
              <a:buNone/>
            </a:pPr>
            <a:r>
              <a:rPr lang="en-AU" dirty="0" smtClean="0"/>
              <a:t>	see </a:t>
            </a:r>
            <a:r>
              <a:rPr lang="en-AU" i="1" dirty="0" smtClean="0"/>
              <a:t>s.134 Corporations Act</a:t>
            </a:r>
          </a:p>
        </p:txBody>
      </p:sp>
      <p:sp>
        <p:nvSpPr>
          <p:cNvPr id="4" name="Slide Number Placeholder 3"/>
          <p:cNvSpPr>
            <a:spLocks noGrp="1"/>
          </p:cNvSpPr>
          <p:nvPr>
            <p:ph type="sldNum" sz="quarter" idx="12"/>
          </p:nvPr>
        </p:nvSpPr>
        <p:spPr/>
        <p:txBody>
          <a:bodyPr/>
          <a:lstStyle/>
          <a:p>
            <a:fld id="{228855B0-D62E-9E44-B7EF-8E49D31AD382}" type="slidenum">
              <a:rPr lang="en-US" smtClean="0"/>
              <a:t>15</a:t>
            </a:fld>
            <a:endParaRPr lang="en-US" dirty="0"/>
          </a:p>
        </p:txBody>
      </p:sp>
    </p:spTree>
    <p:extLst>
      <p:ext uri="{BB962C8B-B14F-4D97-AF65-F5344CB8AC3E}">
        <p14:creationId xmlns:p14="http://schemas.microsoft.com/office/powerpoint/2010/main" val="2937572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nFranklinDuplessis.jpg"/>
          <p:cNvPicPr>
            <a:picLocks noChangeAspect="1" noChangeArrowheads="1"/>
          </p:cNvPicPr>
          <p:nvPr/>
        </p:nvPicPr>
        <p:blipFill rotWithShape="1">
          <a:blip r:embed="rId3">
            <a:extLst>
              <a:ext uri="{28A0092B-C50C-407E-A947-70E740481C1C}">
                <a14:useLocalDpi xmlns:a14="http://schemas.microsoft.com/office/drawing/2010/main" val="0"/>
              </a:ext>
            </a:extLst>
          </a:blip>
          <a:srcRect l="17322" t="7981" r="24614" b="26606"/>
          <a:stretch/>
        </p:blipFill>
        <p:spPr bwMode="auto">
          <a:xfrm>
            <a:off x="1336130" y="3043888"/>
            <a:ext cx="1946787" cy="2711304"/>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Do you agree with American leader Benjamin Franklin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72481" y="3631473"/>
            <a:ext cx="4537849" cy="1497118"/>
          </a:xfrm>
          <a:prstGeom prst="wedgeRoundRectCallout">
            <a:avLst>
              <a:gd name="adj1" fmla="val -60250"/>
              <a:gd name="adj2" fmla="val 5813"/>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Any society that would give up a little liberty to gain a little security will deserve neither and lose both</a:t>
            </a:r>
            <a:endParaRPr lang="en-AU" sz="2400" dirty="0">
              <a:solidFill>
                <a:schemeClr val="tx1"/>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fld id="{228855B0-D62E-9E44-B7EF-8E49D31AD382}" type="slidenum">
              <a:rPr lang="en-US" smtClean="0"/>
              <a:t>16</a:t>
            </a:fld>
            <a:endParaRPr lang="en-US" dirty="0"/>
          </a:p>
        </p:txBody>
      </p:sp>
    </p:spTree>
    <p:extLst>
      <p:ext uri="{BB962C8B-B14F-4D97-AF65-F5344CB8AC3E}">
        <p14:creationId xmlns:p14="http://schemas.microsoft.com/office/powerpoint/2010/main" val="6799497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9256" y="1600200"/>
            <a:ext cx="7917543" cy="4525963"/>
          </a:xfrm>
        </p:spPr>
        <p:txBody>
          <a:bodyPr>
            <a:normAutofit fontScale="92500" lnSpcReduction="10000"/>
          </a:bodyPr>
          <a:lstStyle/>
          <a:p>
            <a:pPr marL="0" indent="0">
              <a:buNone/>
            </a:pPr>
            <a:r>
              <a:rPr lang="en-AU" sz="2000" dirty="0" smtClean="0"/>
              <a:t>In 2015 the Federal Parliament introduced new legislation requiring Australian telcos and ISPs to retain information about customer interactions including time, location, and duration of communications. </a:t>
            </a:r>
          </a:p>
          <a:p>
            <a:pPr marL="0" indent="0">
              <a:buNone/>
            </a:pPr>
            <a:r>
              <a:rPr lang="en-AU" sz="2000" dirty="0" smtClean="0"/>
              <a:t>The Attorney-General’s Department claims the mandatory data retention scheme has been introduced to combat the rising threat of organised crime and terrorism.</a:t>
            </a:r>
          </a:p>
          <a:p>
            <a:pPr marL="0" indent="0">
              <a:buNone/>
            </a:pPr>
            <a:r>
              <a:rPr lang="en-AU" sz="2000" dirty="0" smtClean="0"/>
              <a:t>There are widespread concerns:</a:t>
            </a:r>
          </a:p>
          <a:p>
            <a:pPr marL="711200" indent="-347663"/>
            <a:r>
              <a:rPr lang="en-AU" sz="2000" dirty="0" smtClean="0"/>
              <a:t>Who will have access to the collected data?</a:t>
            </a:r>
          </a:p>
          <a:p>
            <a:pPr marL="711200" indent="-347663"/>
            <a:r>
              <a:rPr lang="en-AU" sz="2000" dirty="0" smtClean="0"/>
              <a:t>Who will oversee the government’s use of the collected data?</a:t>
            </a:r>
          </a:p>
          <a:p>
            <a:pPr marL="711200" indent="-347663"/>
            <a:r>
              <a:rPr lang="en-AU" sz="2000" dirty="0" smtClean="0"/>
              <a:t>How will the collected data be protected? </a:t>
            </a:r>
          </a:p>
          <a:p>
            <a:pPr marL="0" indent="0">
              <a:buNone/>
            </a:pPr>
            <a:endParaRPr lang="en-AU" sz="2000" b="1" dirty="0" smtClean="0"/>
          </a:p>
          <a:p>
            <a:pPr marL="0" indent="0">
              <a:buNone/>
            </a:pPr>
            <a:r>
              <a:rPr lang="en-AU" sz="2000" b="1" dirty="0" smtClean="0"/>
              <a:t>In groups, prepare a submission to the Parliamentary Joint Committee on Intelligence and Security suggesting at least two strategies for ensuring the collected information is not abused.  </a:t>
            </a:r>
            <a:endParaRPr lang="en-AU"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t>17</a:t>
            </a:fld>
            <a:endParaRPr lang="en-US" dirty="0"/>
          </a:p>
        </p:txBody>
      </p:sp>
    </p:spTree>
    <p:extLst>
      <p:ext uri="{BB962C8B-B14F-4D97-AF65-F5344CB8AC3E}">
        <p14:creationId xmlns:p14="http://schemas.microsoft.com/office/powerpoint/2010/main" val="3553765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Privacy</a:t>
            </a:r>
            <a:endParaRPr lang="en-US" dirty="0"/>
          </a:p>
        </p:txBody>
      </p:sp>
      <p:sp>
        <p:nvSpPr>
          <p:cNvPr id="3" name="Content Placeholder 2"/>
          <p:cNvSpPr>
            <a:spLocks noGrp="1"/>
          </p:cNvSpPr>
          <p:nvPr>
            <p:ph idx="1"/>
          </p:nvPr>
        </p:nvSpPr>
        <p:spPr/>
        <p:txBody>
          <a:bodyPr>
            <a:normAutofit fontScale="92500"/>
          </a:bodyPr>
          <a:lstStyle/>
          <a:p>
            <a:pPr marL="811213" indent="-457200"/>
            <a:r>
              <a:rPr lang="en-AU" dirty="0" smtClean="0"/>
              <a:t>The right to privacy is a fundamental civil liberty that should not be surrendered or compromised without justifiable cause</a:t>
            </a:r>
          </a:p>
          <a:p>
            <a:pPr marL="811213" indent="-457200"/>
            <a:r>
              <a:rPr lang="en-AU" dirty="0" smtClean="0"/>
              <a:t>For companies increased participation in financial markets such as issuing shares to the public or listing on the Australian Securities Exchange requires increased submission to government oversight and surveillance </a:t>
            </a:r>
          </a:p>
        </p:txBody>
      </p:sp>
      <p:sp>
        <p:nvSpPr>
          <p:cNvPr id="4" name="Slide Number Placeholder 3"/>
          <p:cNvSpPr>
            <a:spLocks noGrp="1"/>
          </p:cNvSpPr>
          <p:nvPr>
            <p:ph type="sldNum" sz="quarter" idx="12"/>
          </p:nvPr>
        </p:nvSpPr>
        <p:spPr/>
        <p:txBody>
          <a:bodyPr/>
          <a:lstStyle/>
          <a:p>
            <a:fld id="{228855B0-D62E-9E44-B7EF-8E49D31AD382}" type="slidenum">
              <a:rPr lang="en-US" smtClean="0"/>
              <a:t>18</a:t>
            </a:fld>
            <a:endParaRPr lang="en-US" dirty="0"/>
          </a:p>
        </p:txBody>
      </p:sp>
    </p:spTree>
    <p:extLst>
      <p:ext uri="{BB962C8B-B14F-4D97-AF65-F5344CB8AC3E}">
        <p14:creationId xmlns:p14="http://schemas.microsoft.com/office/powerpoint/2010/main" val="29644804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Proprietary or Public?</a:t>
            </a:r>
            <a:endParaRPr lang="en-US" dirty="0"/>
          </a:p>
        </p:txBody>
      </p:sp>
      <p:sp>
        <p:nvSpPr>
          <p:cNvPr id="3" name="Content Placeholder 2"/>
          <p:cNvSpPr>
            <a:spLocks noGrp="1"/>
          </p:cNvSpPr>
          <p:nvPr>
            <p:ph idx="1"/>
          </p:nvPr>
        </p:nvSpPr>
        <p:spPr/>
        <p:txBody>
          <a:bodyPr>
            <a:normAutofit/>
          </a:bodyPr>
          <a:lstStyle/>
          <a:p>
            <a:pPr marL="811213" indent="-457200"/>
            <a:r>
              <a:rPr lang="en-AU" dirty="0" smtClean="0"/>
              <a:t>Companies may be either proprietary or public</a:t>
            </a:r>
          </a:p>
          <a:p>
            <a:pPr marL="811213" indent="-457200"/>
            <a:r>
              <a:rPr lang="en-AU" dirty="0" smtClean="0"/>
              <a:t>A proprietary company is a privately held company restricted in what it can and cannot do</a:t>
            </a:r>
          </a:p>
          <a:p>
            <a:pPr marL="812800" indent="-458788"/>
            <a:r>
              <a:rPr lang="en-AU" dirty="0" smtClean="0"/>
              <a:t>A public company is a publicly owned company with fewer restrictions but greater oversight and surveillance</a:t>
            </a:r>
          </a:p>
        </p:txBody>
      </p:sp>
      <p:sp>
        <p:nvSpPr>
          <p:cNvPr id="4" name="Slide Number Placeholder 3"/>
          <p:cNvSpPr>
            <a:spLocks noGrp="1"/>
          </p:cNvSpPr>
          <p:nvPr>
            <p:ph type="sldNum" sz="quarter" idx="12"/>
          </p:nvPr>
        </p:nvSpPr>
        <p:spPr/>
        <p:txBody>
          <a:bodyPr/>
          <a:lstStyle/>
          <a:p>
            <a:fld id="{228855B0-D62E-9E44-B7EF-8E49D31AD382}" type="slidenum">
              <a:rPr lang="en-US" smtClean="0"/>
              <a:t>19</a:t>
            </a:fld>
            <a:endParaRPr lang="en-US" dirty="0"/>
          </a:p>
        </p:txBody>
      </p:sp>
    </p:spTree>
    <p:extLst>
      <p:ext uri="{BB962C8B-B14F-4D97-AF65-F5344CB8AC3E}">
        <p14:creationId xmlns:p14="http://schemas.microsoft.com/office/powerpoint/2010/main" val="3534163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washington irving"/>
          <p:cNvPicPr>
            <a:picLocks noChangeAspect="1" noChangeArrowheads="1"/>
          </p:cNvPicPr>
          <p:nvPr/>
        </p:nvPicPr>
        <p:blipFill rotWithShape="1">
          <a:blip r:embed="rId3">
            <a:extLst>
              <a:ext uri="{28A0092B-C50C-407E-A947-70E740481C1C}">
                <a14:useLocalDpi xmlns:a14="http://schemas.microsoft.com/office/drawing/2010/main" val="0"/>
              </a:ext>
            </a:extLst>
          </a:blip>
          <a:srcRect l="14525" t="4223" r="22390" b="34021"/>
          <a:stretch/>
        </p:blipFill>
        <p:spPr bwMode="auto">
          <a:xfrm flipH="1">
            <a:off x="1336132" y="3043888"/>
            <a:ext cx="1946787" cy="2711303"/>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American writer            Washington Irving mean when he says:</a:t>
            </a:r>
          </a:p>
        </p:txBody>
      </p:sp>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9" name="Rounded Rectangular Callout 8"/>
          <p:cNvSpPr/>
          <p:nvPr/>
        </p:nvSpPr>
        <p:spPr>
          <a:xfrm>
            <a:off x="3572482" y="3631473"/>
            <a:ext cx="3769222" cy="1285083"/>
          </a:xfrm>
          <a:prstGeom prst="wedgeRoundRectCallout">
            <a:avLst>
              <a:gd name="adj1" fmla="val -61775"/>
              <a:gd name="adj2" fmla="val 19675"/>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smtClean="0">
                <a:solidFill>
                  <a:schemeClr val="tx1"/>
                </a:solidFill>
                <a:latin typeface="Arial Narrow" panose="020B0606020202030204" pitchFamily="34" charset="0"/>
              </a:rPr>
              <a:t>That happy age when a man can be idle with impunity </a:t>
            </a:r>
            <a:endParaRPr lang="en-AU" sz="2400" dirty="0">
              <a:solidFill>
                <a:schemeClr val="tx1"/>
              </a:solidFill>
              <a:latin typeface="Arial Narrow" panose="020B0606020202030204" pitchFamily="34" charset="0"/>
            </a:endParaRPr>
          </a:p>
        </p:txBody>
      </p:sp>
      <p:sp>
        <p:nvSpPr>
          <p:cNvPr id="3" name="Slide Number Placeholder 2"/>
          <p:cNvSpPr>
            <a:spLocks noGrp="1"/>
          </p:cNvSpPr>
          <p:nvPr>
            <p:ph type="sldNum" sz="quarter" idx="12"/>
          </p:nvPr>
        </p:nvSpPr>
        <p:spPr/>
        <p:txBody>
          <a:bodyPr/>
          <a:lstStyle/>
          <a:p>
            <a:fld id="{228855B0-D62E-9E44-B7EF-8E49D31AD382}" type="slidenum">
              <a:rPr lang="en-US" smtClean="0"/>
              <a:t>2</a:t>
            </a:fld>
            <a:endParaRPr lang="en-US" dirty="0"/>
          </a:p>
        </p:txBody>
      </p:sp>
    </p:spTree>
    <p:extLst>
      <p:ext uri="{BB962C8B-B14F-4D97-AF65-F5344CB8AC3E}">
        <p14:creationId xmlns:p14="http://schemas.microsoft.com/office/powerpoint/2010/main" val="6339874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Proprietary Company</a:t>
            </a:r>
            <a:endParaRPr lang="en-US" dirty="0"/>
          </a:p>
        </p:txBody>
      </p:sp>
      <p:sp>
        <p:nvSpPr>
          <p:cNvPr id="3" name="Content Placeholder 2"/>
          <p:cNvSpPr>
            <a:spLocks noGrp="1"/>
          </p:cNvSpPr>
          <p:nvPr>
            <p:ph idx="1"/>
          </p:nvPr>
        </p:nvSpPr>
        <p:spPr/>
        <p:txBody>
          <a:bodyPr>
            <a:normAutofit/>
          </a:bodyPr>
          <a:lstStyle/>
          <a:p>
            <a:pPr marL="354013" indent="0">
              <a:buNone/>
            </a:pPr>
            <a:r>
              <a:rPr lang="en-AU" dirty="0" smtClean="0"/>
              <a:t>A proprietary company:</a:t>
            </a:r>
          </a:p>
          <a:p>
            <a:pPr marL="811213" indent="-457200"/>
            <a:r>
              <a:rPr lang="en-AU" dirty="0" smtClean="0"/>
              <a:t>May have as few as one director</a:t>
            </a:r>
          </a:p>
          <a:p>
            <a:pPr marL="811213" indent="-457200"/>
            <a:r>
              <a:rPr lang="en-AU" dirty="0" smtClean="0"/>
              <a:t>Cannot have more than 50 non-employee shareholders</a:t>
            </a:r>
          </a:p>
          <a:p>
            <a:pPr marL="811213" indent="-457200"/>
            <a:r>
              <a:rPr lang="en-AU" dirty="0" smtClean="0"/>
              <a:t>Cannot issue shares or securities to the public, raise funds from the public or list on the Australian Securities Exchange:</a:t>
            </a:r>
          </a:p>
          <a:p>
            <a:pPr marL="811213" indent="-457200">
              <a:buNone/>
            </a:pPr>
            <a:r>
              <a:rPr lang="en-AU" dirty="0" smtClean="0"/>
              <a:t>	see </a:t>
            </a:r>
            <a:r>
              <a:rPr lang="en-AU" i="1" dirty="0" smtClean="0"/>
              <a:t>s.113 Corporations Act</a:t>
            </a:r>
          </a:p>
        </p:txBody>
      </p:sp>
      <p:sp>
        <p:nvSpPr>
          <p:cNvPr id="4" name="Slide Number Placeholder 3"/>
          <p:cNvSpPr>
            <a:spLocks noGrp="1"/>
          </p:cNvSpPr>
          <p:nvPr>
            <p:ph type="sldNum" sz="quarter" idx="12"/>
          </p:nvPr>
        </p:nvSpPr>
        <p:spPr/>
        <p:txBody>
          <a:bodyPr/>
          <a:lstStyle/>
          <a:p>
            <a:fld id="{228855B0-D62E-9E44-B7EF-8E49D31AD382}" type="slidenum">
              <a:rPr lang="en-US" smtClean="0"/>
              <a:t>20</a:t>
            </a:fld>
            <a:endParaRPr lang="en-US" dirty="0"/>
          </a:p>
        </p:txBody>
      </p:sp>
    </p:spTree>
    <p:extLst>
      <p:ext uri="{BB962C8B-B14F-4D97-AF65-F5344CB8AC3E}">
        <p14:creationId xmlns:p14="http://schemas.microsoft.com/office/powerpoint/2010/main" val="20905969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Public</a:t>
            </a:r>
            <a:r>
              <a:rPr lang="en-US" dirty="0"/>
              <a:t> </a:t>
            </a:r>
            <a:r>
              <a:rPr lang="en-US" dirty="0" smtClean="0"/>
              <a:t>Company</a:t>
            </a:r>
            <a:endParaRPr lang="en-US" dirty="0"/>
          </a:p>
        </p:txBody>
      </p:sp>
      <p:sp>
        <p:nvSpPr>
          <p:cNvPr id="3" name="Content Placeholder 2"/>
          <p:cNvSpPr>
            <a:spLocks noGrp="1"/>
          </p:cNvSpPr>
          <p:nvPr>
            <p:ph idx="1"/>
          </p:nvPr>
        </p:nvSpPr>
        <p:spPr/>
        <p:txBody>
          <a:bodyPr>
            <a:normAutofit/>
          </a:bodyPr>
          <a:lstStyle/>
          <a:p>
            <a:pPr marL="354013" indent="0">
              <a:buNone/>
            </a:pPr>
            <a:r>
              <a:rPr lang="en-AU" dirty="0" smtClean="0"/>
              <a:t>A public company:</a:t>
            </a:r>
          </a:p>
          <a:p>
            <a:pPr marL="811213" indent="-457200"/>
            <a:r>
              <a:rPr lang="en-AU" dirty="0" smtClean="0"/>
              <a:t>Must have a minimum of three directors</a:t>
            </a:r>
          </a:p>
          <a:p>
            <a:pPr marL="811213" indent="-457200"/>
            <a:r>
              <a:rPr lang="en-AU" dirty="0" smtClean="0"/>
              <a:t>Can have an unlimited number of shareholders</a:t>
            </a:r>
          </a:p>
          <a:p>
            <a:pPr marL="811213" indent="-457200"/>
            <a:r>
              <a:rPr lang="en-AU" dirty="0" smtClean="0"/>
              <a:t>Can issue shares and securities to the public, raise funds from the public and list on the Australian Securities Exchange</a:t>
            </a:r>
          </a:p>
        </p:txBody>
      </p:sp>
      <p:sp>
        <p:nvSpPr>
          <p:cNvPr id="4" name="Slide Number Placeholder 3"/>
          <p:cNvSpPr>
            <a:spLocks noGrp="1"/>
          </p:cNvSpPr>
          <p:nvPr>
            <p:ph type="sldNum" sz="quarter" idx="12"/>
          </p:nvPr>
        </p:nvSpPr>
        <p:spPr/>
        <p:txBody>
          <a:bodyPr/>
          <a:lstStyle/>
          <a:p>
            <a:fld id="{228855B0-D62E-9E44-B7EF-8E49D31AD382}" type="slidenum">
              <a:rPr lang="en-US" smtClean="0"/>
              <a:t>21</a:t>
            </a:fld>
            <a:endParaRPr lang="en-US" dirty="0"/>
          </a:p>
        </p:txBody>
      </p:sp>
    </p:spTree>
    <p:extLst>
      <p:ext uri="{BB962C8B-B14F-4D97-AF65-F5344CB8AC3E}">
        <p14:creationId xmlns:p14="http://schemas.microsoft.com/office/powerpoint/2010/main" val="1402439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gr-assets.com/authors/1322103868p5/1244.jpg"/>
          <p:cNvPicPr>
            <a:picLocks noChangeAspect="1" noChangeArrowheads="1"/>
          </p:cNvPicPr>
          <p:nvPr/>
        </p:nvPicPr>
        <p:blipFill rotWithShape="1">
          <a:blip r:embed="rId3">
            <a:extLst>
              <a:ext uri="{28A0092B-C50C-407E-A947-70E740481C1C}">
                <a14:useLocalDpi xmlns:a14="http://schemas.microsoft.com/office/drawing/2010/main" val="0"/>
              </a:ext>
            </a:extLst>
          </a:blip>
          <a:srcRect l="6740" t="4726" r="6740" b="12875"/>
          <a:stretch/>
        </p:blipFill>
        <p:spPr bwMode="auto">
          <a:xfrm>
            <a:off x="5795332" y="2881657"/>
            <a:ext cx="2000251"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pPr marL="265113"/>
            <a:r>
              <a:rPr lang="en-US" dirty="0" smtClean="0"/>
              <a:t>Small Group Discussion</a:t>
            </a:r>
            <a:endParaRPr lang="en-US" dirty="0"/>
          </a:p>
        </p:txBody>
      </p:sp>
      <p:sp>
        <p:nvSpPr>
          <p:cNvPr id="4" name="AutoShape 2" descr="Image result for sir john dalberg-ac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Rounded Rectangular Callout 4"/>
          <p:cNvSpPr/>
          <p:nvPr/>
        </p:nvSpPr>
        <p:spPr>
          <a:xfrm>
            <a:off x="856058" y="2881657"/>
            <a:ext cx="4607970" cy="1465943"/>
          </a:xfrm>
          <a:prstGeom prst="wedgeRoundRectCallout">
            <a:avLst>
              <a:gd name="adj1" fmla="val 62893"/>
              <a:gd name="adj2" fmla="val 53499"/>
              <a:gd name="adj3" fmla="val 16667"/>
            </a:avLst>
          </a:prstGeom>
          <a:solidFill>
            <a:schemeClr val="bg1"/>
          </a:solidFill>
          <a:ln w="28575">
            <a:solidFill>
              <a:schemeClr val="tx1"/>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fontAlgn="base"/>
            <a:r>
              <a:rPr lang="en-AU" sz="2400" dirty="0">
                <a:solidFill>
                  <a:schemeClr val="tx1"/>
                </a:solidFill>
                <a:latin typeface="Arial Narrow" panose="020B0606020202030204" pitchFamily="34" charset="0"/>
              </a:rPr>
              <a:t>It ain’t what you don’t know that gets you into trouble. It’s what you know for sure that just ain’t so.</a:t>
            </a:r>
          </a:p>
        </p:txBody>
      </p:sp>
      <p:sp>
        <p:nvSpPr>
          <p:cNvPr id="9" name="Content Placeholder 2"/>
          <p:cNvSpPr>
            <a:spLocks noGrp="1"/>
          </p:cNvSpPr>
          <p:nvPr>
            <p:ph idx="1"/>
          </p:nvPr>
        </p:nvSpPr>
        <p:spPr>
          <a:xfrm>
            <a:off x="457200" y="1600200"/>
            <a:ext cx="8229600" cy="4525963"/>
          </a:xfrm>
        </p:spPr>
        <p:txBody>
          <a:bodyPr>
            <a:normAutofit/>
          </a:bodyPr>
          <a:lstStyle/>
          <a:p>
            <a:pPr marL="814388" indent="-457200"/>
            <a:r>
              <a:rPr lang="en-AU" dirty="0" smtClean="0"/>
              <a:t>What does American author Mark Twain mean when he says:</a:t>
            </a:r>
          </a:p>
        </p:txBody>
      </p:sp>
      <p:sp>
        <p:nvSpPr>
          <p:cNvPr id="3" name="Slide Number Placeholder 2"/>
          <p:cNvSpPr>
            <a:spLocks noGrp="1"/>
          </p:cNvSpPr>
          <p:nvPr>
            <p:ph type="sldNum" sz="quarter" idx="12"/>
          </p:nvPr>
        </p:nvSpPr>
        <p:spPr/>
        <p:txBody>
          <a:bodyPr/>
          <a:lstStyle/>
          <a:p>
            <a:fld id="{228855B0-D62E-9E44-B7EF-8E49D31AD382}" type="slidenum">
              <a:rPr lang="en-US" smtClean="0"/>
              <a:t>22</a:t>
            </a:fld>
            <a:endParaRPr lang="en-US" dirty="0"/>
          </a:p>
        </p:txBody>
      </p:sp>
    </p:spTree>
    <p:extLst>
      <p:ext uri="{BB962C8B-B14F-4D97-AF65-F5344CB8AC3E}">
        <p14:creationId xmlns:p14="http://schemas.microsoft.com/office/powerpoint/2010/main" val="36192708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286" y="1600201"/>
            <a:ext cx="7888514" cy="4437742"/>
          </a:xfrm>
        </p:spPr>
        <p:txBody>
          <a:bodyPr>
            <a:normAutofit/>
          </a:bodyPr>
          <a:lstStyle/>
          <a:p>
            <a:pPr marL="0" indent="0">
              <a:buNone/>
            </a:pPr>
            <a:r>
              <a:rPr lang="en-AU" sz="2400" dirty="0"/>
              <a:t>Thomas Edison was a great American inventor and innovator. Although he died in 1931, he invented many lasting devices including the motion picture camera and the electric light bulb</a:t>
            </a:r>
            <a:r>
              <a:rPr lang="en-AU" sz="2400" dirty="0" smtClean="0"/>
              <a:t>.</a:t>
            </a:r>
            <a:endParaRPr lang="en-AU" sz="2400" dirty="0"/>
          </a:p>
          <a:p>
            <a:pPr marL="0" indent="0">
              <a:buNone/>
            </a:pPr>
            <a:r>
              <a:rPr lang="en-AU" sz="2400" dirty="0"/>
              <a:t>He also </a:t>
            </a:r>
            <a:r>
              <a:rPr lang="en-AU" sz="2400" dirty="0" smtClean="0"/>
              <a:t>had </a:t>
            </a:r>
            <a:r>
              <a:rPr lang="en-AU" sz="2400" dirty="0"/>
              <a:t>a unique way of conducting job interviews. He would invite job applicants to the company cafeteria and watch them eat soup. If the applicant sprinkled salt on their soup before tasting it, the interview was over.</a:t>
            </a:r>
          </a:p>
          <a:p>
            <a:pPr marL="0" indent="0">
              <a:buNone/>
            </a:pPr>
            <a:r>
              <a:rPr lang="en-AU" sz="2400" dirty="0"/>
              <a:t> </a:t>
            </a:r>
          </a:p>
          <a:p>
            <a:pPr marL="0" indent="0">
              <a:buNone/>
            </a:pPr>
            <a:r>
              <a:rPr lang="en-AU" sz="2400" b="1" dirty="0"/>
              <a:t>In groups, figure out why Thomas Edison used this technique to interview job applicants.</a:t>
            </a:r>
            <a:endParaRPr lang="en-US" sz="2800" b="1" dirty="0" smtClean="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Slide Number Placeholder 4"/>
          <p:cNvSpPr>
            <a:spLocks noGrp="1"/>
          </p:cNvSpPr>
          <p:nvPr>
            <p:ph type="sldNum" sz="quarter" idx="12"/>
          </p:nvPr>
        </p:nvSpPr>
        <p:spPr/>
        <p:txBody>
          <a:bodyPr/>
          <a:lstStyle/>
          <a:p>
            <a:fld id="{228855B0-D62E-9E44-B7EF-8E49D31AD382}" type="slidenum">
              <a:rPr lang="en-US" smtClean="0"/>
              <a:t>23</a:t>
            </a:fld>
            <a:endParaRPr lang="en-US" dirty="0"/>
          </a:p>
        </p:txBody>
      </p:sp>
    </p:spTree>
    <p:extLst>
      <p:ext uri="{BB962C8B-B14F-4D97-AF65-F5344CB8AC3E}">
        <p14:creationId xmlns:p14="http://schemas.microsoft.com/office/powerpoint/2010/main" val="27080766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Assumptions</a:t>
            </a:r>
            <a:endParaRPr lang="en-US" dirty="0"/>
          </a:p>
        </p:txBody>
      </p:sp>
      <p:sp>
        <p:nvSpPr>
          <p:cNvPr id="3" name="Content Placeholder 2"/>
          <p:cNvSpPr>
            <a:spLocks noGrp="1"/>
          </p:cNvSpPr>
          <p:nvPr>
            <p:ph idx="1"/>
          </p:nvPr>
        </p:nvSpPr>
        <p:spPr/>
        <p:txBody>
          <a:bodyPr>
            <a:normAutofit lnSpcReduction="10000"/>
          </a:bodyPr>
          <a:lstStyle/>
          <a:p>
            <a:pPr marL="812800" indent="-457200"/>
            <a:r>
              <a:rPr lang="en-AU" dirty="0"/>
              <a:t>Although assumptions may be incorrect they can provide a starting position where independent enquiry is not practical or </a:t>
            </a:r>
            <a:r>
              <a:rPr lang="en-AU" dirty="0" smtClean="0"/>
              <a:t>possible</a:t>
            </a:r>
          </a:p>
          <a:p>
            <a:pPr marL="812800" indent="-457200"/>
            <a:r>
              <a:rPr lang="en-AU" dirty="0"/>
              <a:t>Third parties contracting with companies can make certain assumptions regarding company </a:t>
            </a:r>
            <a:r>
              <a:rPr lang="en-AU" dirty="0" smtClean="0"/>
              <a:t>conduct and the authority of company agents</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24</a:t>
            </a:fld>
            <a:endParaRPr lang="en-US" dirty="0"/>
          </a:p>
        </p:txBody>
      </p:sp>
    </p:spTree>
    <p:extLst>
      <p:ext uri="{BB962C8B-B14F-4D97-AF65-F5344CB8AC3E}">
        <p14:creationId xmlns:p14="http://schemas.microsoft.com/office/powerpoint/2010/main" val="40561008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Statutory Assumptions</a:t>
            </a:r>
            <a:endParaRPr lang="en-US" dirty="0"/>
          </a:p>
        </p:txBody>
      </p:sp>
      <p:sp>
        <p:nvSpPr>
          <p:cNvPr id="3" name="Content Placeholder 2"/>
          <p:cNvSpPr>
            <a:spLocks noGrp="1"/>
          </p:cNvSpPr>
          <p:nvPr>
            <p:ph idx="1"/>
          </p:nvPr>
        </p:nvSpPr>
        <p:spPr/>
        <p:txBody>
          <a:bodyPr>
            <a:noAutofit/>
          </a:bodyPr>
          <a:lstStyle/>
          <a:p>
            <a:pPr marL="355600" indent="0">
              <a:buNone/>
            </a:pPr>
            <a:r>
              <a:rPr lang="en-AU" sz="2300" dirty="0" smtClean="0"/>
              <a:t>Third parties contracting with companies can assume that:</a:t>
            </a:r>
          </a:p>
          <a:p>
            <a:pPr marL="812800" indent="-457200"/>
            <a:r>
              <a:rPr lang="en-AU" sz="2300" dirty="0" smtClean="0"/>
              <a:t>the company’s internal governance rules are being complied with: see </a:t>
            </a:r>
            <a:r>
              <a:rPr lang="en-AU" sz="2300" i="1" dirty="0" smtClean="0"/>
              <a:t>s.129(1) Corporations Act</a:t>
            </a:r>
          </a:p>
          <a:p>
            <a:pPr marL="812800" indent="-457200"/>
            <a:r>
              <a:rPr lang="en-AU" sz="2300" dirty="0" smtClean="0"/>
              <a:t>a director appearing in ASIC records has been duly appointed and has the usual powers of a director in that kind of </a:t>
            </a:r>
            <a:r>
              <a:rPr lang="en-AU" sz="2300" dirty="0"/>
              <a:t>company: </a:t>
            </a:r>
            <a:endParaRPr lang="en-AU" sz="2300" dirty="0" smtClean="0"/>
          </a:p>
          <a:p>
            <a:pPr marL="811213" indent="-455613">
              <a:buNone/>
            </a:pPr>
            <a:r>
              <a:rPr lang="en-AU" sz="2300" dirty="0"/>
              <a:t>	</a:t>
            </a:r>
            <a:r>
              <a:rPr lang="en-AU" sz="2300" dirty="0" smtClean="0"/>
              <a:t>see </a:t>
            </a:r>
            <a:r>
              <a:rPr lang="en-AU" sz="2300" i="1" dirty="0" smtClean="0"/>
              <a:t>s.129(2) </a:t>
            </a:r>
            <a:r>
              <a:rPr lang="en-AU" sz="2300" i="1" dirty="0"/>
              <a:t>Corporations </a:t>
            </a:r>
            <a:r>
              <a:rPr lang="en-AU" sz="2300" i="1" dirty="0" smtClean="0"/>
              <a:t>Act</a:t>
            </a:r>
          </a:p>
          <a:p>
            <a:pPr marL="812800" indent="-457200"/>
            <a:r>
              <a:rPr lang="en-AU" sz="2300" dirty="0" smtClean="0"/>
              <a:t>anyone held out by the company as an officer or agent </a:t>
            </a:r>
            <a:r>
              <a:rPr lang="en-AU" sz="2300" dirty="0"/>
              <a:t>has been duly appointed and has the usual powers of </a:t>
            </a:r>
            <a:r>
              <a:rPr lang="en-AU" sz="2300" dirty="0" smtClean="0"/>
              <a:t>an officer or agent in </a:t>
            </a:r>
            <a:r>
              <a:rPr lang="en-AU" sz="2300" dirty="0"/>
              <a:t>that kind of company: </a:t>
            </a:r>
            <a:endParaRPr lang="en-AU" sz="2300" dirty="0" smtClean="0"/>
          </a:p>
          <a:p>
            <a:pPr marL="811213" indent="-455613">
              <a:buNone/>
            </a:pPr>
            <a:r>
              <a:rPr lang="en-AU" sz="2300" dirty="0"/>
              <a:t>	</a:t>
            </a:r>
            <a:r>
              <a:rPr lang="en-AU" sz="2300" dirty="0" smtClean="0"/>
              <a:t>see </a:t>
            </a:r>
            <a:r>
              <a:rPr lang="en-AU" sz="2300" i="1" dirty="0" smtClean="0"/>
              <a:t>s.129(3) </a:t>
            </a:r>
            <a:r>
              <a:rPr lang="en-AU" sz="2300" i="1" dirty="0"/>
              <a:t>Corporations </a:t>
            </a:r>
            <a:r>
              <a:rPr lang="en-AU" sz="2300" i="1" dirty="0" smtClean="0"/>
              <a:t>Act</a:t>
            </a:r>
          </a:p>
          <a:p>
            <a:pPr marL="812800" indent="-457200"/>
            <a:endParaRPr lang="en-AU" sz="2300" dirty="0"/>
          </a:p>
        </p:txBody>
      </p:sp>
      <p:sp>
        <p:nvSpPr>
          <p:cNvPr id="4" name="Slide Number Placeholder 3"/>
          <p:cNvSpPr>
            <a:spLocks noGrp="1"/>
          </p:cNvSpPr>
          <p:nvPr>
            <p:ph type="sldNum" sz="quarter" idx="12"/>
          </p:nvPr>
        </p:nvSpPr>
        <p:spPr/>
        <p:txBody>
          <a:bodyPr/>
          <a:lstStyle/>
          <a:p>
            <a:fld id="{228855B0-D62E-9E44-B7EF-8E49D31AD382}" type="slidenum">
              <a:rPr lang="en-US" smtClean="0"/>
              <a:t>25</a:t>
            </a:fld>
            <a:endParaRPr lang="en-US" dirty="0"/>
          </a:p>
        </p:txBody>
      </p:sp>
    </p:spTree>
    <p:extLst>
      <p:ext uri="{BB962C8B-B14F-4D97-AF65-F5344CB8AC3E}">
        <p14:creationId xmlns:p14="http://schemas.microsoft.com/office/powerpoint/2010/main" val="109460168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Statutory Assumptions</a:t>
            </a:r>
            <a:endParaRPr lang="en-US" dirty="0"/>
          </a:p>
        </p:txBody>
      </p:sp>
      <p:sp>
        <p:nvSpPr>
          <p:cNvPr id="3" name="Content Placeholder 2"/>
          <p:cNvSpPr>
            <a:spLocks noGrp="1"/>
          </p:cNvSpPr>
          <p:nvPr>
            <p:ph idx="1"/>
          </p:nvPr>
        </p:nvSpPr>
        <p:spPr/>
        <p:txBody>
          <a:bodyPr>
            <a:normAutofit fontScale="92500" lnSpcReduction="10000"/>
          </a:bodyPr>
          <a:lstStyle/>
          <a:p>
            <a:pPr marL="355600" indent="0">
              <a:buNone/>
            </a:pPr>
            <a:r>
              <a:rPr lang="en-AU" dirty="0"/>
              <a:t>Third parties contracting with companies can </a:t>
            </a:r>
            <a:r>
              <a:rPr lang="en-AU" dirty="0" smtClean="0"/>
              <a:t>also assume </a:t>
            </a:r>
            <a:r>
              <a:rPr lang="en-AU" dirty="0"/>
              <a:t>that:</a:t>
            </a:r>
          </a:p>
          <a:p>
            <a:pPr marL="812800" indent="-457200"/>
            <a:r>
              <a:rPr lang="en-AU" dirty="0" smtClean="0"/>
              <a:t>the </a:t>
            </a:r>
            <a:r>
              <a:rPr lang="en-AU" dirty="0"/>
              <a:t>officers and agents of the company properly perform their duties to the </a:t>
            </a:r>
            <a:r>
              <a:rPr lang="en-AU" dirty="0" smtClean="0"/>
              <a:t>company: see </a:t>
            </a:r>
            <a:r>
              <a:rPr lang="en-AU" i="1" dirty="0" smtClean="0"/>
              <a:t>s.129(4) </a:t>
            </a:r>
            <a:r>
              <a:rPr lang="en-AU" i="1" dirty="0"/>
              <a:t>Corporations Act</a:t>
            </a:r>
            <a:endParaRPr lang="en-AU" dirty="0"/>
          </a:p>
          <a:p>
            <a:pPr marL="355600" indent="0">
              <a:buNone/>
            </a:pPr>
            <a:r>
              <a:rPr lang="en-AU" dirty="0" smtClean="0"/>
              <a:t>However,</a:t>
            </a:r>
          </a:p>
          <a:p>
            <a:pPr marL="812800" indent="-457200"/>
            <a:r>
              <a:rPr lang="en-AU" dirty="0" smtClean="0"/>
              <a:t>third parties contracting with companies are not entitled to make these assumptions if they know they are not true: see </a:t>
            </a:r>
            <a:r>
              <a:rPr lang="en-AU" i="1" dirty="0" smtClean="0"/>
              <a:t>s.128(4) Corporations Act</a:t>
            </a:r>
            <a:endParaRPr lang="en-AU" i="1" dirty="0"/>
          </a:p>
          <a:p>
            <a:pPr marL="812800" indent="-457200"/>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26</a:t>
            </a:fld>
            <a:endParaRPr lang="en-US" dirty="0"/>
          </a:p>
        </p:txBody>
      </p:sp>
    </p:spTree>
    <p:extLst>
      <p:ext uri="{BB962C8B-B14F-4D97-AF65-F5344CB8AC3E}">
        <p14:creationId xmlns:p14="http://schemas.microsoft.com/office/powerpoint/2010/main" val="1118165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1957" y="1813160"/>
            <a:ext cx="7931224" cy="2906100"/>
          </a:xfrm>
        </p:spPr>
        <p:txBody>
          <a:bodyPr>
            <a:noAutofit/>
          </a:bodyPr>
          <a:lstStyle/>
          <a:p>
            <a:pPr marL="0" indent="0">
              <a:buNone/>
            </a:pPr>
            <a:r>
              <a:rPr lang="en-AU" sz="2000" dirty="0"/>
              <a:t>Large and powerful industry bodies representing the interests of the sugar industry are lobbying for legislative reform. New scientific research has conclusively linked obesity, diabetes, and heart disease to the consumption of sugar, even at levels currently recommended by the Department of Health. The industry bodies want new laws to grant them </a:t>
            </a:r>
            <a:r>
              <a:rPr lang="en-AU" sz="2000" dirty="0" smtClean="0"/>
              <a:t>impunity </a:t>
            </a:r>
            <a:r>
              <a:rPr lang="en-AU" sz="2000" dirty="0"/>
              <a:t>and protect them against potential litigation.</a:t>
            </a:r>
          </a:p>
          <a:p>
            <a:pPr marL="0" indent="0">
              <a:buNone/>
            </a:pPr>
            <a:r>
              <a:rPr lang="en-AU" sz="2000" dirty="0"/>
              <a:t>The Minister for Health seeks your advice.</a:t>
            </a:r>
          </a:p>
        </p:txBody>
      </p:sp>
      <p:sp>
        <p:nvSpPr>
          <p:cNvPr id="10" name="Content Placeholder 2"/>
          <p:cNvSpPr txBox="1">
            <a:spLocks/>
          </p:cNvSpPr>
          <p:nvPr/>
        </p:nvSpPr>
        <p:spPr>
          <a:xfrm>
            <a:off x="749408" y="4544356"/>
            <a:ext cx="7931224" cy="105980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b="1" dirty="0"/>
              <a:t>In groups, come up with at least two reasons why industries, organisations, and individuals should not be granted </a:t>
            </a:r>
            <a:r>
              <a:rPr lang="en-AU" sz="2000" b="1" dirty="0" smtClean="0"/>
              <a:t>impunity </a:t>
            </a:r>
            <a:r>
              <a:rPr lang="en-AU" sz="2000" b="1" dirty="0"/>
              <a:t>for the harm they cause to others.</a:t>
            </a:r>
            <a:endParaRPr lang="en-US" sz="2000" b="1" dirty="0"/>
          </a:p>
        </p:txBody>
      </p:sp>
      <p:sp>
        <p:nvSpPr>
          <p:cNvPr id="2" name="Title 1"/>
          <p:cNvSpPr>
            <a:spLocks noGrp="1"/>
          </p:cNvSpPr>
          <p:nvPr>
            <p:ph type="title"/>
          </p:nvPr>
        </p:nvSpPr>
        <p:spPr/>
        <p:txBody>
          <a:bodyPr/>
          <a:lstStyle/>
          <a:p>
            <a:pPr marL="265113"/>
            <a:r>
              <a:rPr lang="en-US" dirty="0" smtClean="0"/>
              <a:t>Small Group Challenge</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
        <p:nvSpPr>
          <p:cNvPr id="5" name="Content Placeholder 2"/>
          <p:cNvSpPr txBox="1">
            <a:spLocks/>
          </p:cNvSpPr>
          <p:nvPr/>
        </p:nvSpPr>
        <p:spPr>
          <a:xfrm>
            <a:off x="755576" y="1345068"/>
            <a:ext cx="7931224" cy="80191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dirty="0"/>
              <a:t>The Australian Government Minister for Health has a </a:t>
            </a:r>
            <a:r>
              <a:rPr lang="en-AU" sz="2000" dirty="0" smtClean="0"/>
              <a:t>problem</a:t>
            </a:r>
            <a:r>
              <a:rPr lang="en-AU" sz="2000" dirty="0"/>
              <a:t> </a:t>
            </a:r>
            <a:r>
              <a:rPr lang="en-AU" sz="2000" dirty="0" smtClean="0"/>
              <a:t>…</a:t>
            </a:r>
            <a:endParaRPr lang="en-US" sz="2000" dirty="0" smtClean="0"/>
          </a:p>
        </p:txBody>
      </p:sp>
      <p:pic>
        <p:nvPicPr>
          <p:cNvPr id="11" name="Letter Envelope Opening Sound Effect.mp4">
            <a:hlinkClick r:id="" action="ppaction://media"/>
          </p:cNvPr>
          <p:cNvPicPr>
            <a:picLocks noChangeAspect="1"/>
          </p:cNvPicPr>
          <p:nvPr>
            <a:videoFile r:link="rId1"/>
            <p:extLst>
              <p:ext uri="{DAA4B4D4-6D71-4841-9C94-3DE7FCFB9230}">
                <p14:media xmlns:p14="http://schemas.microsoft.com/office/powerpoint/2010/main" r:embed="rId2">
                  <p14:trim st="6299.284" end="4278.7592"/>
                </p14:media>
              </p:ext>
            </p:extLst>
          </p:nvPr>
        </p:nvPicPr>
        <p:blipFill>
          <a:blip r:embed="rId5"/>
          <a:stretch>
            <a:fillRect/>
          </a:stretch>
        </p:blipFill>
        <p:spPr>
          <a:xfrm>
            <a:off x="9427482" y="6858000"/>
            <a:ext cx="1418671" cy="797380"/>
          </a:xfrm>
          <a:prstGeom prst="rect">
            <a:avLst/>
          </a:prstGeom>
        </p:spPr>
      </p:pic>
      <p:sp>
        <p:nvSpPr>
          <p:cNvPr id="6" name="Slide Number Placeholder 5"/>
          <p:cNvSpPr>
            <a:spLocks noGrp="1"/>
          </p:cNvSpPr>
          <p:nvPr>
            <p:ph type="sldNum" sz="quarter" idx="12"/>
          </p:nvPr>
        </p:nvSpPr>
        <p:spPr/>
        <p:txBody>
          <a:bodyPr/>
          <a:lstStyle/>
          <a:p>
            <a:fld id="{228855B0-D62E-9E44-B7EF-8E49D31AD382}" type="slidenum">
              <a:rPr lang="en-US" smtClean="0"/>
              <a:t>3</a:t>
            </a:fld>
            <a:endParaRPr lang="en-US" dirty="0"/>
          </a:p>
        </p:txBody>
      </p:sp>
    </p:spTree>
    <p:extLst>
      <p:ext uri="{BB962C8B-B14F-4D97-AF65-F5344CB8AC3E}">
        <p14:creationId xmlns:p14="http://schemas.microsoft.com/office/powerpoint/2010/main" val="157796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65113"/>
            <a:r>
              <a:rPr lang="en-US" dirty="0" smtClean="0"/>
              <a:t>History</a:t>
            </a:r>
            <a:endParaRPr lang="en-US" dirty="0"/>
          </a:p>
        </p:txBody>
      </p:sp>
      <p:sp>
        <p:nvSpPr>
          <p:cNvPr id="4" name="AutoShape 2" descr="Image result for roads and maritim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pic>
        <p:nvPicPr>
          <p:cNvPr id="11" name="Letter Envelope Opening Sound Effect.mp4">
            <a:hlinkClick r:id="" action="ppaction://media"/>
          </p:cNvPr>
          <p:cNvPicPr>
            <a:picLocks noChangeAspect="1"/>
          </p:cNvPicPr>
          <p:nvPr>
            <a:videoFile r:link="rId1"/>
            <p:extLst>
              <p:ext uri="{DAA4B4D4-6D71-4841-9C94-3DE7FCFB9230}">
                <p14:media xmlns:p14="http://schemas.microsoft.com/office/powerpoint/2010/main" r:embed="rId2">
                  <p14:trim st="6299.284" end="4278.7592"/>
                </p14:media>
              </p:ext>
            </p:extLst>
          </p:nvPr>
        </p:nvPicPr>
        <p:blipFill>
          <a:blip r:embed="rId5"/>
          <a:stretch>
            <a:fillRect/>
          </a:stretch>
        </p:blipFill>
        <p:spPr>
          <a:xfrm>
            <a:off x="9427482" y="6858000"/>
            <a:ext cx="1418671" cy="797380"/>
          </a:xfrm>
          <a:prstGeom prst="rect">
            <a:avLst/>
          </a:prstGeom>
        </p:spPr>
      </p:pic>
      <p:sp>
        <p:nvSpPr>
          <p:cNvPr id="6" name="Content Placeholder 5"/>
          <p:cNvSpPr>
            <a:spLocks noGrp="1"/>
          </p:cNvSpPr>
          <p:nvPr>
            <p:ph idx="1"/>
          </p:nvPr>
        </p:nvSpPr>
        <p:spPr/>
        <p:txBody>
          <a:bodyPr>
            <a:normAutofit fontScale="85000" lnSpcReduction="20000"/>
          </a:bodyPr>
          <a:lstStyle/>
          <a:p>
            <a:r>
              <a:rPr lang="en-AU" dirty="0" smtClean="0"/>
              <a:t>The government wanted to encourage industry and trade</a:t>
            </a:r>
          </a:p>
          <a:p>
            <a:r>
              <a:rPr lang="en-AU" dirty="0" smtClean="0"/>
              <a:t>This required large amounts of venture capital</a:t>
            </a:r>
          </a:p>
          <a:p>
            <a:r>
              <a:rPr lang="en-AU" dirty="0"/>
              <a:t>P</a:t>
            </a:r>
            <a:r>
              <a:rPr lang="en-AU" dirty="0" smtClean="0"/>
              <a:t>artnerships were used but</a:t>
            </a:r>
          </a:p>
          <a:p>
            <a:pPr lvl="1"/>
            <a:r>
              <a:rPr lang="en-AU" dirty="0"/>
              <a:t>I</a:t>
            </a:r>
            <a:r>
              <a:rPr lang="en-AU" dirty="0" smtClean="0"/>
              <a:t>nvestors were liable for partnership debts</a:t>
            </a:r>
          </a:p>
          <a:p>
            <a:pPr lvl="1"/>
            <a:r>
              <a:rPr lang="en-AU" dirty="0" smtClean="0"/>
              <a:t>Large partnerships were difficult to manage</a:t>
            </a:r>
          </a:p>
          <a:p>
            <a:r>
              <a:rPr lang="en-AU" dirty="0" smtClean="0"/>
              <a:t>Government created companies so investors (shareholders) would not be liable and could safely leave management to a small board</a:t>
            </a:r>
          </a:p>
          <a:p>
            <a:r>
              <a:rPr lang="en-AU" dirty="0" smtClean="0"/>
              <a:t>Businessmen soon realised this structure could be used to manage financial risk by sheltering business owners from business debts</a:t>
            </a:r>
            <a:endParaRPr lang="en-AU" dirty="0"/>
          </a:p>
        </p:txBody>
      </p:sp>
      <p:sp>
        <p:nvSpPr>
          <p:cNvPr id="3" name="Slide Number Placeholder 2"/>
          <p:cNvSpPr>
            <a:spLocks noGrp="1"/>
          </p:cNvSpPr>
          <p:nvPr>
            <p:ph type="sldNum" sz="quarter" idx="12"/>
          </p:nvPr>
        </p:nvSpPr>
        <p:spPr/>
        <p:txBody>
          <a:bodyPr/>
          <a:lstStyle/>
          <a:p>
            <a:fld id="{228855B0-D62E-9E44-B7EF-8E49D31AD382}" type="slidenum">
              <a:rPr lang="en-US" smtClean="0"/>
              <a:t>4</a:t>
            </a:fld>
            <a:endParaRPr lang="en-US" dirty="0"/>
          </a:p>
        </p:txBody>
      </p:sp>
    </p:spTree>
    <p:extLst>
      <p:ext uri="{BB962C8B-B14F-4D97-AF65-F5344CB8AC3E}">
        <p14:creationId xmlns:p14="http://schemas.microsoft.com/office/powerpoint/2010/main" val="274572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Limited Liability</a:t>
            </a:r>
            <a:endParaRPr lang="en-US" dirty="0"/>
          </a:p>
        </p:txBody>
      </p:sp>
      <p:sp>
        <p:nvSpPr>
          <p:cNvPr id="3" name="Content Placeholder 2"/>
          <p:cNvSpPr>
            <a:spLocks noGrp="1"/>
          </p:cNvSpPr>
          <p:nvPr>
            <p:ph idx="1"/>
          </p:nvPr>
        </p:nvSpPr>
        <p:spPr/>
        <p:txBody>
          <a:bodyPr>
            <a:normAutofit/>
          </a:bodyPr>
          <a:lstStyle/>
          <a:p>
            <a:pPr marL="722313" indent="-368300"/>
            <a:r>
              <a:rPr lang="en-AU" dirty="0"/>
              <a:t>Impunity is immunity from detrimental effects </a:t>
            </a:r>
            <a:r>
              <a:rPr lang="en-AU" dirty="0" smtClean="0"/>
              <a:t>either caused directly </a:t>
            </a:r>
            <a:r>
              <a:rPr lang="en-AU" dirty="0"/>
              <a:t>by your actions or facilitated by your </a:t>
            </a:r>
            <a:r>
              <a:rPr lang="en-AU" dirty="0" smtClean="0"/>
              <a:t>participation</a:t>
            </a:r>
          </a:p>
          <a:p>
            <a:pPr marL="722313" indent="-368300"/>
            <a:r>
              <a:rPr lang="en-AU" dirty="0"/>
              <a:t>Companies are separate legal </a:t>
            </a:r>
            <a:r>
              <a:rPr lang="en-AU" dirty="0" smtClean="0"/>
              <a:t>entities, that is, they are separate from their directors and shareholders</a:t>
            </a:r>
          </a:p>
        </p:txBody>
      </p:sp>
      <p:sp>
        <p:nvSpPr>
          <p:cNvPr id="4" name="Slide Number Placeholder 3"/>
          <p:cNvSpPr>
            <a:spLocks noGrp="1"/>
          </p:cNvSpPr>
          <p:nvPr>
            <p:ph type="sldNum" sz="quarter" idx="12"/>
          </p:nvPr>
        </p:nvSpPr>
        <p:spPr/>
        <p:txBody>
          <a:bodyPr/>
          <a:lstStyle/>
          <a:p>
            <a:fld id="{228855B0-D62E-9E44-B7EF-8E49D31AD382}" type="slidenum">
              <a:rPr lang="en-US" smtClean="0"/>
              <a:t>5</a:t>
            </a:fld>
            <a:endParaRPr lang="en-US" dirty="0"/>
          </a:p>
        </p:txBody>
      </p:sp>
    </p:spTree>
    <p:extLst>
      <p:ext uri="{BB962C8B-B14F-4D97-AF65-F5344CB8AC3E}">
        <p14:creationId xmlns:p14="http://schemas.microsoft.com/office/powerpoint/2010/main" val="32853925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Limited Liability</a:t>
            </a:r>
            <a:endParaRPr lang="en-US" dirty="0"/>
          </a:p>
        </p:txBody>
      </p:sp>
      <p:sp>
        <p:nvSpPr>
          <p:cNvPr id="3" name="Content Placeholder 2"/>
          <p:cNvSpPr>
            <a:spLocks noGrp="1"/>
          </p:cNvSpPr>
          <p:nvPr>
            <p:ph idx="1"/>
          </p:nvPr>
        </p:nvSpPr>
        <p:spPr/>
        <p:txBody>
          <a:bodyPr>
            <a:normAutofit/>
          </a:bodyPr>
          <a:lstStyle/>
          <a:p>
            <a:pPr marL="722313" indent="-368300"/>
            <a:r>
              <a:rPr lang="en-AU" dirty="0" smtClean="0"/>
              <a:t>The </a:t>
            </a:r>
            <a:r>
              <a:rPr lang="en-AU" dirty="0"/>
              <a:t>shareholders of a company have limited liability for the debts and liabilities of the </a:t>
            </a:r>
            <a:r>
              <a:rPr lang="en-AU" dirty="0" smtClean="0"/>
              <a:t>company</a:t>
            </a:r>
          </a:p>
          <a:p>
            <a:pPr marL="722313" indent="-368300"/>
            <a:r>
              <a:rPr lang="en-AU" sz="3200" dirty="0" smtClean="0"/>
              <a:t>Directors and shareholders are not personally liable for the debts or actions of the company:</a:t>
            </a:r>
          </a:p>
          <a:p>
            <a:pPr marL="722313" indent="0">
              <a:buNone/>
            </a:pPr>
            <a:r>
              <a:rPr lang="en-AU" dirty="0" smtClean="0"/>
              <a:t>see </a:t>
            </a:r>
            <a:r>
              <a:rPr lang="en-AU" i="1" dirty="0" smtClean="0"/>
              <a:t>Salomon v A Salomon &amp; Co Ltd</a:t>
            </a:r>
            <a:endParaRPr lang="en-AU" sz="3200" i="1" dirty="0"/>
          </a:p>
        </p:txBody>
      </p:sp>
      <p:sp>
        <p:nvSpPr>
          <p:cNvPr id="4" name="Slide Number Placeholder 3"/>
          <p:cNvSpPr>
            <a:spLocks noGrp="1"/>
          </p:cNvSpPr>
          <p:nvPr>
            <p:ph type="sldNum" sz="quarter" idx="12"/>
          </p:nvPr>
        </p:nvSpPr>
        <p:spPr/>
        <p:txBody>
          <a:bodyPr/>
          <a:lstStyle/>
          <a:p>
            <a:fld id="{228855B0-D62E-9E44-B7EF-8E49D31AD382}" type="slidenum">
              <a:rPr lang="en-US" smtClean="0"/>
              <a:t>6</a:t>
            </a:fld>
            <a:endParaRPr lang="en-US" dirty="0"/>
          </a:p>
        </p:txBody>
      </p:sp>
    </p:spTree>
    <p:extLst>
      <p:ext uri="{BB962C8B-B14F-4D97-AF65-F5344CB8AC3E}">
        <p14:creationId xmlns:p14="http://schemas.microsoft.com/office/powerpoint/2010/main" val="3820569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22313"/>
            <a:r>
              <a:rPr lang="en-AU" dirty="0"/>
              <a:t>Salomon v A Salomon &amp; Co Ltd</a:t>
            </a:r>
          </a:p>
        </p:txBody>
      </p:sp>
      <p:sp>
        <p:nvSpPr>
          <p:cNvPr id="3" name="Content Placeholder 2"/>
          <p:cNvSpPr>
            <a:spLocks noGrp="1"/>
          </p:cNvSpPr>
          <p:nvPr>
            <p:ph idx="1"/>
          </p:nvPr>
        </p:nvSpPr>
        <p:spPr/>
        <p:txBody>
          <a:bodyPr>
            <a:normAutofit fontScale="92500" lnSpcReduction="20000"/>
          </a:bodyPr>
          <a:lstStyle/>
          <a:p>
            <a:pPr marL="357188" indent="-357188"/>
            <a:r>
              <a:rPr lang="en-AU" dirty="0" err="1" smtClean="0"/>
              <a:t>Saloman</a:t>
            </a:r>
            <a:r>
              <a:rPr lang="en-AU" dirty="0" smtClean="0"/>
              <a:t> was a sole trader</a:t>
            </a:r>
          </a:p>
          <a:p>
            <a:pPr marL="357188" indent="-357188"/>
            <a:r>
              <a:rPr lang="en-AU" sz="3200" dirty="0" smtClean="0"/>
              <a:t>He sold his business to a company</a:t>
            </a:r>
          </a:p>
          <a:p>
            <a:pPr marL="357188" indent="-357188"/>
            <a:r>
              <a:rPr lang="en-AU" dirty="0" smtClean="0"/>
              <a:t>The shareholders were him, his wife &amp; 5 sons</a:t>
            </a:r>
          </a:p>
          <a:p>
            <a:pPr marL="357188" indent="-357188"/>
            <a:r>
              <a:rPr lang="en-AU" dirty="0" smtClean="0"/>
              <a:t>His family held their shares on his behalf</a:t>
            </a:r>
          </a:p>
          <a:p>
            <a:pPr marL="357188" indent="-357188"/>
            <a:r>
              <a:rPr lang="en-AU" sz="3200" dirty="0" smtClean="0"/>
              <a:t>He was the managing director</a:t>
            </a:r>
          </a:p>
          <a:p>
            <a:pPr marL="357188" indent="-357188"/>
            <a:r>
              <a:rPr lang="en-AU" dirty="0" smtClean="0"/>
              <a:t>It was a “one man” company</a:t>
            </a:r>
          </a:p>
          <a:p>
            <a:pPr marL="357188" indent="-357188"/>
            <a:r>
              <a:rPr lang="en-AU" sz="3200" dirty="0" smtClean="0"/>
              <a:t>The company went into liquidation</a:t>
            </a:r>
          </a:p>
          <a:p>
            <a:pPr marL="357188" indent="-357188"/>
            <a:r>
              <a:rPr lang="en-AU" dirty="0" smtClean="0"/>
              <a:t>The company creditors claimed </a:t>
            </a:r>
            <a:r>
              <a:rPr lang="en-AU" dirty="0" err="1" smtClean="0"/>
              <a:t>Saloman</a:t>
            </a:r>
            <a:r>
              <a:rPr lang="en-AU" dirty="0" smtClean="0"/>
              <a:t> was liable for the companies debts as the company was merely an “alias” for </a:t>
            </a:r>
            <a:r>
              <a:rPr lang="en-AU" dirty="0" err="1" smtClean="0"/>
              <a:t>Saloman</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7</a:t>
            </a:fld>
            <a:endParaRPr lang="en-US" dirty="0"/>
          </a:p>
        </p:txBody>
      </p:sp>
    </p:spTree>
    <p:extLst>
      <p:ext uri="{BB962C8B-B14F-4D97-AF65-F5344CB8AC3E}">
        <p14:creationId xmlns:p14="http://schemas.microsoft.com/office/powerpoint/2010/main" val="31671375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22313"/>
            <a:r>
              <a:rPr lang="en-AU" dirty="0"/>
              <a:t>Salomon v A Salomon &amp; Co Ltd</a:t>
            </a:r>
          </a:p>
        </p:txBody>
      </p:sp>
      <p:sp>
        <p:nvSpPr>
          <p:cNvPr id="3" name="Content Placeholder 2"/>
          <p:cNvSpPr>
            <a:spLocks noGrp="1"/>
          </p:cNvSpPr>
          <p:nvPr>
            <p:ph idx="1"/>
          </p:nvPr>
        </p:nvSpPr>
        <p:spPr/>
        <p:txBody>
          <a:bodyPr>
            <a:normAutofit/>
          </a:bodyPr>
          <a:lstStyle/>
          <a:p>
            <a:pPr marL="0" indent="0">
              <a:buNone/>
            </a:pPr>
            <a:r>
              <a:rPr lang="en-AU" dirty="0" smtClean="0"/>
              <a:t>The court held:</a:t>
            </a:r>
          </a:p>
          <a:p>
            <a:pPr marL="357188" indent="-357188"/>
            <a:r>
              <a:rPr lang="en-AU" sz="3200" dirty="0" smtClean="0"/>
              <a:t>The company was a separate entity from its shareholders</a:t>
            </a:r>
          </a:p>
          <a:p>
            <a:pPr marL="357188" indent="-357188"/>
            <a:r>
              <a:rPr lang="en-AU" dirty="0" smtClean="0"/>
              <a:t>It had conducted the business in its own right and not as an “alias” for Salomon</a:t>
            </a:r>
            <a:endParaRPr lang="en-AU" sz="3200" dirty="0" smtClean="0"/>
          </a:p>
          <a:p>
            <a:pPr marL="357188" indent="-357188"/>
            <a:r>
              <a:rPr lang="en-AU" dirty="0" smtClean="0"/>
              <a:t>The debts belonged to the company</a:t>
            </a:r>
            <a:endParaRPr lang="en-AU" sz="3200" dirty="0"/>
          </a:p>
        </p:txBody>
      </p:sp>
      <p:sp>
        <p:nvSpPr>
          <p:cNvPr id="4" name="Slide Number Placeholder 3"/>
          <p:cNvSpPr>
            <a:spLocks noGrp="1"/>
          </p:cNvSpPr>
          <p:nvPr>
            <p:ph type="sldNum" sz="quarter" idx="12"/>
          </p:nvPr>
        </p:nvSpPr>
        <p:spPr/>
        <p:txBody>
          <a:bodyPr/>
          <a:lstStyle/>
          <a:p>
            <a:fld id="{228855B0-D62E-9E44-B7EF-8E49D31AD382}" type="slidenum">
              <a:rPr lang="en-US" smtClean="0"/>
              <a:t>8</a:t>
            </a:fld>
            <a:endParaRPr lang="en-US" dirty="0"/>
          </a:p>
        </p:txBody>
      </p:sp>
    </p:spTree>
    <p:extLst>
      <p:ext uri="{BB962C8B-B14F-4D97-AF65-F5344CB8AC3E}">
        <p14:creationId xmlns:p14="http://schemas.microsoft.com/office/powerpoint/2010/main" val="3106496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357188" algn="l"/>
            <a:r>
              <a:rPr lang="en-US" dirty="0" smtClean="0"/>
              <a:t>Companies</a:t>
            </a:r>
            <a:endParaRPr lang="en-US" dirty="0"/>
          </a:p>
        </p:txBody>
      </p:sp>
      <p:sp>
        <p:nvSpPr>
          <p:cNvPr id="3" name="Content Placeholder 2"/>
          <p:cNvSpPr>
            <a:spLocks noGrp="1"/>
          </p:cNvSpPr>
          <p:nvPr>
            <p:ph idx="1"/>
          </p:nvPr>
        </p:nvSpPr>
        <p:spPr/>
        <p:txBody>
          <a:bodyPr>
            <a:normAutofit/>
          </a:bodyPr>
          <a:lstStyle/>
          <a:p>
            <a:pPr marL="722313" indent="-368300"/>
            <a:r>
              <a:rPr lang="en-AU" dirty="0" smtClean="0"/>
              <a:t>A company has full legal capacity and can do all things a natural person can such as buy and sell property, enter contracts, sue and be sued</a:t>
            </a:r>
          </a:p>
          <a:p>
            <a:pPr marL="722313" indent="-368300"/>
            <a:r>
              <a:rPr lang="en-AU" dirty="0" smtClean="0"/>
              <a:t>It can also issue shares and debentures:</a:t>
            </a:r>
          </a:p>
          <a:p>
            <a:pPr marL="722313" indent="0">
              <a:buNone/>
            </a:pPr>
            <a:r>
              <a:rPr lang="en-AU" dirty="0"/>
              <a:t>s</a:t>
            </a:r>
            <a:r>
              <a:rPr lang="en-AU" dirty="0" smtClean="0"/>
              <a:t>ee </a:t>
            </a:r>
            <a:r>
              <a:rPr lang="en-AU" i="1" dirty="0" smtClean="0"/>
              <a:t>s.124 Corporations Act</a:t>
            </a:r>
          </a:p>
        </p:txBody>
      </p:sp>
      <p:sp>
        <p:nvSpPr>
          <p:cNvPr id="4" name="Slide Number Placeholder 3"/>
          <p:cNvSpPr>
            <a:spLocks noGrp="1"/>
          </p:cNvSpPr>
          <p:nvPr>
            <p:ph type="sldNum" sz="quarter" idx="12"/>
          </p:nvPr>
        </p:nvSpPr>
        <p:spPr/>
        <p:txBody>
          <a:bodyPr/>
          <a:lstStyle/>
          <a:p>
            <a:fld id="{228855B0-D62E-9E44-B7EF-8E49D31AD382}" type="slidenum">
              <a:rPr lang="en-US" smtClean="0"/>
              <a:t>9</a:t>
            </a:fld>
            <a:endParaRPr lang="en-US" dirty="0"/>
          </a:p>
        </p:txBody>
      </p:sp>
    </p:spTree>
    <p:extLst>
      <p:ext uri="{BB962C8B-B14F-4D97-AF65-F5344CB8AC3E}">
        <p14:creationId xmlns:p14="http://schemas.microsoft.com/office/powerpoint/2010/main" val="132783775"/>
      </p:ext>
    </p:extLst>
  </p:cSld>
  <p:clrMapOvr>
    <a:masterClrMapping/>
  </p:clrMapOvr>
  <p:timing>
    <p:tnLst>
      <p:par>
        <p:cTn id="1" dur="indefinite" restart="never" nodeType="tmRoot"/>
      </p:par>
    </p:tnLst>
  </p:timing>
</p:sld>
</file>

<file path=ppt/theme/theme1.xml><?xml version="1.0" encoding="utf-8"?>
<a:theme xmlns:a="http://schemas.openxmlformats.org/drawingml/2006/main" name="K_KBS_PowerPoint_2015042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K_KBS_PowerPoint_20150424 [Read-Only]" id="{396F0CE7-CC32-4EE6-9226-7B1DF616916B}" vid="{7CEA13C7-FA89-4A3A-BADD-27694C180DB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K_KBS_PowerPoint_20150424</Template>
  <TotalTime>30476</TotalTime>
  <Words>1440</Words>
  <Application>Microsoft Office PowerPoint</Application>
  <PresentationFormat>On-screen Show (4:3)</PresentationFormat>
  <Paragraphs>183</Paragraphs>
  <Slides>26</Slides>
  <Notes>25</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Arial Narrow</vt:lpstr>
      <vt:lpstr>Calibri</vt:lpstr>
      <vt:lpstr>K_KBS_PowerPoint_20150424</vt:lpstr>
      <vt:lpstr>Companies</vt:lpstr>
      <vt:lpstr>Small Group Discussion</vt:lpstr>
      <vt:lpstr>Small Group Challenge</vt:lpstr>
      <vt:lpstr>History</vt:lpstr>
      <vt:lpstr>Limited Liability</vt:lpstr>
      <vt:lpstr>Limited Liability</vt:lpstr>
      <vt:lpstr>Salomon v A Salomon &amp; Co Ltd</vt:lpstr>
      <vt:lpstr>Salomon v A Salomon &amp; Co Ltd</vt:lpstr>
      <vt:lpstr>Companies</vt:lpstr>
      <vt:lpstr>Companies and contracts</vt:lpstr>
      <vt:lpstr>Authority of company agents</vt:lpstr>
      <vt:lpstr>Small Group Discussion</vt:lpstr>
      <vt:lpstr>Small Group Challenge</vt:lpstr>
      <vt:lpstr>Lord of the Flies</vt:lpstr>
      <vt:lpstr>Autonomy</vt:lpstr>
      <vt:lpstr>Small Group Discussion</vt:lpstr>
      <vt:lpstr>Small Group Challenge</vt:lpstr>
      <vt:lpstr>Privacy</vt:lpstr>
      <vt:lpstr>Proprietary or Public?</vt:lpstr>
      <vt:lpstr>Proprietary Company</vt:lpstr>
      <vt:lpstr>Public Company</vt:lpstr>
      <vt:lpstr>Small Group Discussion</vt:lpstr>
      <vt:lpstr>Small Group Challenge</vt:lpstr>
      <vt:lpstr>Assumptions</vt:lpstr>
      <vt:lpstr>Statutory Assumptions</vt:lpstr>
      <vt:lpstr>Statutory Assumptions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Natalie Murphy</dc:creator>
  <cp:lastModifiedBy>Guy</cp:lastModifiedBy>
  <cp:revision>266</cp:revision>
  <dcterms:created xsi:type="dcterms:W3CDTF">2015-04-24T09:41:14Z</dcterms:created>
  <dcterms:modified xsi:type="dcterms:W3CDTF">2019-05-28T09:19:11Z</dcterms:modified>
</cp:coreProperties>
</file>