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409" r:id="rId3"/>
    <p:sldId id="388" r:id="rId4"/>
    <p:sldId id="397" r:id="rId5"/>
    <p:sldId id="411" r:id="rId6"/>
    <p:sldId id="412" r:id="rId7"/>
    <p:sldId id="398" r:id="rId8"/>
    <p:sldId id="413" r:id="rId9"/>
    <p:sldId id="414" r:id="rId10"/>
    <p:sldId id="408" r:id="rId11"/>
    <p:sldId id="381" r:id="rId12"/>
    <p:sldId id="380" r:id="rId13"/>
    <p:sldId id="399" r:id="rId14"/>
    <p:sldId id="400" r:id="rId15"/>
    <p:sldId id="415" r:id="rId16"/>
    <p:sldId id="416" r:id="rId17"/>
    <p:sldId id="401" r:id="rId18"/>
    <p:sldId id="402" r:id="rId19"/>
    <p:sldId id="375" r:id="rId20"/>
    <p:sldId id="379" r:id="rId21"/>
    <p:sldId id="391" r:id="rId22"/>
    <p:sldId id="403" r:id="rId23"/>
    <p:sldId id="392" r:id="rId24"/>
    <p:sldId id="410" r:id="rId25"/>
    <p:sldId id="393" r:id="rId26"/>
    <p:sldId id="404" r:id="rId27"/>
    <p:sldId id="405" r:id="rId28"/>
    <p:sldId id="406" r:id="rId29"/>
    <p:sldId id="407"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59" autoAdjust="0"/>
    <p:restoredTop sz="90925" autoAdjust="0"/>
  </p:normalViewPr>
  <p:slideViewPr>
    <p:cSldViewPr snapToGrid="0" snapToObjects="1">
      <p:cViewPr varScale="1">
        <p:scale>
          <a:sx n="102" d="100"/>
          <a:sy n="102" d="100"/>
        </p:scale>
        <p:origin x="1836" y="138"/>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CA27D4-6CE5-4B31-B959-185B7371AD5E}" type="datetimeFigureOut">
              <a:rPr lang="en-AU" smtClean="0"/>
              <a:t>4/02/2019</a:t>
            </a:fld>
            <a:endParaRPr lang="en-AU"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D5D600-1EF8-4790-B1D7-C14F4C41A122}" type="slidenum">
              <a:rPr lang="en-AU" smtClean="0"/>
              <a:t>‹#›</a:t>
            </a:fld>
            <a:endParaRPr lang="en-AU" dirty="0"/>
          </a:p>
        </p:txBody>
      </p:sp>
    </p:spTree>
    <p:extLst>
      <p:ext uri="{BB962C8B-B14F-4D97-AF65-F5344CB8AC3E}">
        <p14:creationId xmlns:p14="http://schemas.microsoft.com/office/powerpoint/2010/main" val="2020270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5D5D600-1EF8-4790-B1D7-C14F4C41A122}" type="slidenum">
              <a:rPr lang="en-AU" smtClean="0"/>
              <a:t>1</a:t>
            </a:fld>
            <a:endParaRPr lang="en-AU" dirty="0"/>
          </a:p>
        </p:txBody>
      </p:sp>
    </p:spTree>
    <p:extLst>
      <p:ext uri="{BB962C8B-B14F-4D97-AF65-F5344CB8AC3E}">
        <p14:creationId xmlns:p14="http://schemas.microsoft.com/office/powerpoint/2010/main" val="3334157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Impunity</a:t>
            </a:r>
            <a:endParaRPr lang="en-AU" dirty="0"/>
          </a:p>
        </p:txBody>
      </p:sp>
      <p:sp>
        <p:nvSpPr>
          <p:cNvPr id="4" name="Slide Number Placeholder 3"/>
          <p:cNvSpPr>
            <a:spLocks noGrp="1"/>
          </p:cNvSpPr>
          <p:nvPr>
            <p:ph type="sldNum" sz="quarter" idx="10"/>
          </p:nvPr>
        </p:nvSpPr>
        <p:spPr/>
        <p:txBody>
          <a:bodyPr/>
          <a:lstStyle/>
          <a:p>
            <a:fld id="{75D5D600-1EF8-4790-B1D7-C14F4C41A122}" type="slidenum">
              <a:rPr lang="en-AU" smtClean="0"/>
              <a:t>10</a:t>
            </a:fld>
            <a:endParaRPr lang="en-AU" dirty="0"/>
          </a:p>
        </p:txBody>
      </p:sp>
    </p:spTree>
    <p:extLst>
      <p:ext uri="{BB962C8B-B14F-4D97-AF65-F5344CB8AC3E}">
        <p14:creationId xmlns:p14="http://schemas.microsoft.com/office/powerpoint/2010/main" val="3588123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12</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0" dirty="0" smtClean="0"/>
              <a:t>Specific</a:t>
            </a:r>
            <a:r>
              <a:rPr lang="en-AU" i="0" baseline="0" dirty="0" smtClean="0"/>
              <a:t> understandings about our big idea</a:t>
            </a:r>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13</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14</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15</a:t>
            </a:fld>
            <a:endParaRPr lang="en-AU" dirty="0"/>
          </a:p>
        </p:txBody>
      </p:sp>
    </p:spTree>
    <p:extLst>
      <p:ext uri="{BB962C8B-B14F-4D97-AF65-F5344CB8AC3E}">
        <p14:creationId xmlns:p14="http://schemas.microsoft.com/office/powerpoint/2010/main" val="3749874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16</a:t>
            </a:fld>
            <a:endParaRPr lang="en-AU" dirty="0"/>
          </a:p>
        </p:txBody>
      </p:sp>
    </p:spTree>
    <p:extLst>
      <p:ext uri="{BB962C8B-B14F-4D97-AF65-F5344CB8AC3E}">
        <p14:creationId xmlns:p14="http://schemas.microsoft.com/office/powerpoint/2010/main" val="2034681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17</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18</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Selfishness</a:t>
            </a:r>
          </a:p>
          <a:p>
            <a:endParaRPr lang="en-AU" dirty="0"/>
          </a:p>
        </p:txBody>
      </p:sp>
      <p:sp>
        <p:nvSpPr>
          <p:cNvPr id="4" name="Slide Number Placeholder 3"/>
          <p:cNvSpPr>
            <a:spLocks noGrp="1"/>
          </p:cNvSpPr>
          <p:nvPr>
            <p:ph type="sldNum" sz="quarter" idx="10"/>
          </p:nvPr>
        </p:nvSpPr>
        <p:spPr/>
        <p:txBody>
          <a:bodyPr/>
          <a:lstStyle/>
          <a:p>
            <a:fld id="{75D5D600-1EF8-4790-B1D7-C14F4C41A122}" type="slidenum">
              <a:rPr lang="en-AU" smtClean="0"/>
              <a:t>20</a:t>
            </a:fld>
            <a:endParaRPr lang="en-AU" dirty="0"/>
          </a:p>
        </p:txBody>
      </p:sp>
    </p:spTree>
    <p:extLst>
      <p:ext uri="{BB962C8B-B14F-4D97-AF65-F5344CB8AC3E}">
        <p14:creationId xmlns:p14="http://schemas.microsoft.com/office/powerpoint/2010/main" val="17041334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21</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Honesty</a:t>
            </a:r>
            <a:endParaRPr lang="en-AU" dirty="0"/>
          </a:p>
        </p:txBody>
      </p:sp>
      <p:sp>
        <p:nvSpPr>
          <p:cNvPr id="4" name="Slide Number Placeholder 3"/>
          <p:cNvSpPr>
            <a:spLocks noGrp="1"/>
          </p:cNvSpPr>
          <p:nvPr>
            <p:ph type="sldNum" sz="quarter" idx="10"/>
          </p:nvPr>
        </p:nvSpPr>
        <p:spPr/>
        <p:txBody>
          <a:bodyPr/>
          <a:lstStyle/>
          <a:p>
            <a:fld id="{75D5D600-1EF8-4790-B1D7-C14F4C41A122}" type="slidenum">
              <a:rPr lang="en-AU" smtClean="0"/>
              <a:t>2</a:t>
            </a:fld>
            <a:endParaRPr lang="en-AU" dirty="0"/>
          </a:p>
        </p:txBody>
      </p:sp>
    </p:spTree>
    <p:extLst>
      <p:ext uri="{BB962C8B-B14F-4D97-AF65-F5344CB8AC3E}">
        <p14:creationId xmlns:p14="http://schemas.microsoft.com/office/powerpoint/2010/main" val="3588123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0" dirty="0" smtClean="0"/>
              <a:t>Specific understandings about</a:t>
            </a:r>
            <a:r>
              <a:rPr lang="en-AU" i="0" baseline="0" dirty="0" smtClean="0"/>
              <a:t> our big idea</a:t>
            </a:r>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22</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23</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Creditor protection</a:t>
            </a:r>
            <a:endParaRPr lang="en-AU" dirty="0"/>
          </a:p>
        </p:txBody>
      </p:sp>
      <p:sp>
        <p:nvSpPr>
          <p:cNvPr id="4" name="Slide Number Placeholder 3"/>
          <p:cNvSpPr>
            <a:spLocks noGrp="1"/>
          </p:cNvSpPr>
          <p:nvPr>
            <p:ph type="sldNum" sz="quarter" idx="10"/>
          </p:nvPr>
        </p:nvSpPr>
        <p:spPr/>
        <p:txBody>
          <a:bodyPr/>
          <a:lstStyle/>
          <a:p>
            <a:fld id="{75D5D600-1EF8-4790-B1D7-C14F4C41A122}" type="slidenum">
              <a:rPr lang="en-AU" smtClean="0"/>
              <a:t>24</a:t>
            </a:fld>
            <a:endParaRPr lang="en-AU" dirty="0"/>
          </a:p>
        </p:txBody>
      </p:sp>
    </p:spTree>
    <p:extLst>
      <p:ext uri="{BB962C8B-B14F-4D97-AF65-F5344CB8AC3E}">
        <p14:creationId xmlns:p14="http://schemas.microsoft.com/office/powerpoint/2010/main" val="35881237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25</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0" dirty="0" smtClean="0"/>
              <a:t>Specific understandings about our big idea</a:t>
            </a:r>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26</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27</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28</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29</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3</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0" dirty="0" smtClean="0"/>
              <a:t>Specific</a:t>
            </a:r>
            <a:r>
              <a:rPr lang="en-AU" i="0" baseline="0" dirty="0" smtClean="0"/>
              <a:t> understandings about our big idea</a:t>
            </a:r>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4</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0" dirty="0" smtClean="0"/>
              <a:t>Specific</a:t>
            </a:r>
            <a:r>
              <a:rPr lang="en-AU" i="0" baseline="0" dirty="0" smtClean="0"/>
              <a:t> understandings about our big idea</a:t>
            </a:r>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5</a:t>
            </a:fld>
            <a:endParaRPr lang="en-AU" dirty="0"/>
          </a:p>
        </p:txBody>
      </p:sp>
    </p:spTree>
    <p:extLst>
      <p:ext uri="{BB962C8B-B14F-4D97-AF65-F5344CB8AC3E}">
        <p14:creationId xmlns:p14="http://schemas.microsoft.com/office/powerpoint/2010/main" val="2328877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0" dirty="0" smtClean="0"/>
              <a:t>Specific</a:t>
            </a:r>
            <a:r>
              <a:rPr lang="en-AU" i="0" baseline="0" dirty="0" smtClean="0"/>
              <a:t> understandings about our big idea</a:t>
            </a:r>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6</a:t>
            </a:fld>
            <a:endParaRPr lang="en-AU" dirty="0"/>
          </a:p>
        </p:txBody>
      </p:sp>
    </p:spTree>
    <p:extLst>
      <p:ext uri="{BB962C8B-B14F-4D97-AF65-F5344CB8AC3E}">
        <p14:creationId xmlns:p14="http://schemas.microsoft.com/office/powerpoint/2010/main" val="3405933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7</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8</a:t>
            </a:fld>
            <a:endParaRPr lang="en-AU" dirty="0"/>
          </a:p>
        </p:txBody>
      </p:sp>
    </p:spTree>
    <p:extLst>
      <p:ext uri="{BB962C8B-B14F-4D97-AF65-F5344CB8AC3E}">
        <p14:creationId xmlns:p14="http://schemas.microsoft.com/office/powerpoint/2010/main" val="1837728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9</a:t>
            </a:fld>
            <a:endParaRPr lang="en-AU" dirty="0"/>
          </a:p>
        </p:txBody>
      </p:sp>
    </p:spTree>
    <p:extLst>
      <p:ext uri="{BB962C8B-B14F-4D97-AF65-F5344CB8AC3E}">
        <p14:creationId xmlns:p14="http://schemas.microsoft.com/office/powerpoint/2010/main" val="1360309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8166407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457200" y="6356350"/>
            <a:ext cx="2133600" cy="365125"/>
          </a:xfrm>
          <a:prstGeom prst="rect">
            <a:avLst/>
          </a:prstGeom>
        </p:spPr>
        <p:txBody>
          <a:bodyPr/>
          <a:lstStyle>
            <a:lvl1pPr algn="l">
              <a:defRPr>
                <a:solidFill>
                  <a:schemeClr val="tx1"/>
                </a:solidFill>
              </a:defRPr>
            </a:lvl1pPr>
          </a:lstStyle>
          <a:p>
            <a:fld id="{228855B0-D62E-9E44-B7EF-8E49D31AD382}" type="slidenum">
              <a:rPr lang="en-US" smtClean="0"/>
              <a:pPr/>
              <a:t>‹#›</a:t>
            </a:fld>
            <a:r>
              <a:rPr lang="en-US" dirty="0" smtClean="0"/>
              <a:t> of 29</a:t>
            </a:r>
            <a:endParaRPr lang="en-US" dirty="0"/>
          </a:p>
        </p:txBody>
      </p:sp>
    </p:spTree>
    <p:extLst>
      <p:ext uri="{BB962C8B-B14F-4D97-AF65-F5344CB8AC3E}">
        <p14:creationId xmlns:p14="http://schemas.microsoft.com/office/powerpoint/2010/main" val="120151788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7" name="Slide Number Placeholder 5"/>
          <p:cNvSpPr>
            <a:spLocks noGrp="1"/>
          </p:cNvSpPr>
          <p:nvPr>
            <p:ph type="sldNum" sz="quarter" idx="12"/>
          </p:nvPr>
        </p:nvSpPr>
        <p:spPr>
          <a:xfrm>
            <a:off x="457200" y="6356350"/>
            <a:ext cx="2133600" cy="365125"/>
          </a:xfrm>
          <a:prstGeom prst="rect">
            <a:avLst/>
          </a:prstGeom>
        </p:spPr>
        <p:txBody>
          <a:bodyPr/>
          <a:lstStyle/>
          <a:p>
            <a:fld id="{228855B0-D62E-9E44-B7EF-8E49D31AD382}" type="slidenum">
              <a:rPr lang="en-US" smtClean="0"/>
              <a:pPr/>
              <a:t>‹#›</a:t>
            </a:fld>
            <a:r>
              <a:rPr lang="en-US" dirty="0" smtClean="0"/>
              <a:t> of 29</a:t>
            </a:r>
            <a:endParaRPr lang="en-US" dirty="0"/>
          </a:p>
        </p:txBody>
      </p:sp>
    </p:spTree>
    <p:extLst>
      <p:ext uri="{BB962C8B-B14F-4D97-AF65-F5344CB8AC3E}">
        <p14:creationId xmlns:p14="http://schemas.microsoft.com/office/powerpoint/2010/main" val="384756350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endParaRPr lang="en-US" dirty="0"/>
          </a:p>
        </p:txBody>
      </p:sp>
      <p:sp>
        <p:nvSpPr>
          <p:cNvPr id="8" name="Slide Number Placeholder 6"/>
          <p:cNvSpPr>
            <a:spLocks noGrp="1"/>
          </p:cNvSpPr>
          <p:nvPr>
            <p:ph type="sldNum" sz="quarter" idx="12"/>
          </p:nvPr>
        </p:nvSpPr>
        <p:spPr>
          <a:xfrm>
            <a:off x="457200" y="6356350"/>
            <a:ext cx="2133600" cy="365125"/>
          </a:xfrm>
          <a:prstGeom prst="rect">
            <a:avLst/>
          </a:prstGeom>
        </p:spPr>
        <p:txBody>
          <a:bodyPr/>
          <a:lstStyle/>
          <a:p>
            <a:fld id="{228855B0-D62E-9E44-B7EF-8E49D31AD382}" type="slidenum">
              <a:rPr lang="en-US" smtClean="0"/>
              <a:pPr/>
              <a:t>‹#›</a:t>
            </a:fld>
            <a:r>
              <a:rPr lang="en-US" dirty="0" smtClean="0"/>
              <a:t> of 29</a:t>
            </a:r>
            <a:endParaRPr lang="en-US" dirty="0"/>
          </a:p>
        </p:txBody>
      </p:sp>
    </p:spTree>
    <p:extLst>
      <p:ext uri="{BB962C8B-B14F-4D97-AF65-F5344CB8AC3E}">
        <p14:creationId xmlns:p14="http://schemas.microsoft.com/office/powerpoint/2010/main" val="107294694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p>
            <a:endParaRPr lang="en-US" dirty="0"/>
          </a:p>
        </p:txBody>
      </p:sp>
      <p:sp>
        <p:nvSpPr>
          <p:cNvPr id="10" name="Slide Number Placeholder 8"/>
          <p:cNvSpPr>
            <a:spLocks noGrp="1"/>
          </p:cNvSpPr>
          <p:nvPr>
            <p:ph type="sldNum" sz="quarter" idx="12"/>
          </p:nvPr>
        </p:nvSpPr>
        <p:spPr>
          <a:xfrm>
            <a:off x="457200" y="6356350"/>
            <a:ext cx="2133600" cy="365125"/>
          </a:xfrm>
          <a:prstGeom prst="rect">
            <a:avLst/>
          </a:prstGeom>
        </p:spPr>
        <p:txBody>
          <a:bodyPr/>
          <a:lstStyle/>
          <a:p>
            <a:fld id="{228855B0-D62E-9E44-B7EF-8E49D31AD382}" type="slidenum">
              <a:rPr lang="en-US" smtClean="0"/>
              <a:pPr/>
              <a:t>‹#›</a:t>
            </a:fld>
            <a:r>
              <a:rPr lang="en-US" dirty="0" smtClean="0"/>
              <a:t> of 29</a:t>
            </a:r>
            <a:endParaRPr lang="en-US" dirty="0"/>
          </a:p>
        </p:txBody>
      </p:sp>
    </p:spTree>
    <p:extLst>
      <p:ext uri="{BB962C8B-B14F-4D97-AF65-F5344CB8AC3E}">
        <p14:creationId xmlns:p14="http://schemas.microsoft.com/office/powerpoint/2010/main" val="232132343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4" name="TextBox 3"/>
          <p:cNvSpPr txBox="1"/>
          <p:nvPr userDrawn="1"/>
        </p:nvSpPr>
        <p:spPr>
          <a:xfrm>
            <a:off x="457200" y="6356350"/>
            <a:ext cx="2362200" cy="369332"/>
          </a:xfrm>
          <a:prstGeom prst="rect">
            <a:avLst/>
          </a:prstGeom>
          <a:noFill/>
        </p:spPr>
        <p:txBody>
          <a:bodyPr wrap="square" rtlCol="0">
            <a:spAutoFit/>
          </a:bodyPr>
          <a:lstStyle/>
          <a:p>
            <a:fld id="{EEB702C7-3FFB-44F8-844E-4747B2675EE0}" type="slidenum">
              <a:rPr lang="en-AU" smtClean="0"/>
              <a:t>‹#›</a:t>
            </a:fld>
            <a:r>
              <a:rPr lang="en-AU" dirty="0" smtClean="0"/>
              <a:t> of 29</a:t>
            </a:r>
            <a:endParaRPr lang="en-AU" dirty="0"/>
          </a:p>
        </p:txBody>
      </p:sp>
    </p:spTree>
    <p:extLst>
      <p:ext uri="{BB962C8B-B14F-4D97-AF65-F5344CB8AC3E}">
        <p14:creationId xmlns:p14="http://schemas.microsoft.com/office/powerpoint/2010/main" val="2746729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xfrm>
            <a:off x="3289769" y="1817224"/>
            <a:ext cx="5686425" cy="967567"/>
          </a:xfrm>
          <a:noFill/>
        </p:spPr>
        <p:txBody>
          <a:bodyPr>
            <a:normAutofit/>
          </a:bodyPr>
          <a:lstStyle/>
          <a:p>
            <a:pPr algn="l"/>
            <a:r>
              <a:rPr lang="en-US" dirty="0" smtClean="0">
                <a:solidFill>
                  <a:srgbClr val="000090"/>
                </a:solidFill>
                <a:latin typeface="Arial"/>
                <a:cs typeface="Arial"/>
              </a:rPr>
              <a:t>Directors Duties</a:t>
            </a:r>
            <a:endParaRPr lang="en-US" dirty="0">
              <a:solidFill>
                <a:srgbClr val="000090"/>
              </a:solidFill>
              <a:latin typeface="Arial"/>
              <a:cs typeface="Arial"/>
            </a:endParaRPr>
          </a:p>
        </p:txBody>
      </p:sp>
      <p:sp>
        <p:nvSpPr>
          <p:cNvPr id="5" name="Rectangle 4"/>
          <p:cNvSpPr>
            <a:spLocks noChangeArrowheads="1"/>
          </p:cNvSpPr>
          <p:nvPr/>
        </p:nvSpPr>
        <p:spPr bwMode="auto">
          <a:xfrm>
            <a:off x="3289769" y="3886200"/>
            <a:ext cx="4295775"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spcBef>
                <a:spcPct val="20000"/>
              </a:spcBef>
            </a:pPr>
            <a:r>
              <a:rPr lang="en-US" sz="1600" dirty="0" smtClean="0">
                <a:solidFill>
                  <a:srgbClr val="000090"/>
                </a:solidFill>
                <a:latin typeface="Arial"/>
                <a:cs typeface="Arial"/>
              </a:rPr>
              <a:t>Lecture Twelve</a:t>
            </a:r>
            <a:endParaRPr lang="en-US" sz="1600" dirty="0">
              <a:solidFill>
                <a:srgbClr val="000090"/>
              </a:solidFill>
              <a:latin typeface="Arial"/>
              <a:cs typeface="Arial"/>
            </a:endParaRPr>
          </a:p>
          <a:p>
            <a:pPr>
              <a:spcBef>
                <a:spcPct val="20000"/>
              </a:spcBef>
            </a:pPr>
            <a:endParaRPr lang="en-US" sz="1600" dirty="0">
              <a:solidFill>
                <a:srgbClr val="000090"/>
              </a:solidFill>
              <a:latin typeface="Arial"/>
              <a:cs typeface="Arial"/>
            </a:endParaRPr>
          </a:p>
        </p:txBody>
      </p:sp>
      <p:sp>
        <p:nvSpPr>
          <p:cNvPr id="12" name="Rectangle 3"/>
          <p:cNvSpPr>
            <a:spLocks noGrp="1" noChangeArrowheads="1"/>
          </p:cNvSpPr>
          <p:nvPr>
            <p:ph type="subTitle" idx="1"/>
          </p:nvPr>
        </p:nvSpPr>
        <p:spPr>
          <a:xfrm>
            <a:off x="3289769" y="2860381"/>
            <a:ext cx="6035675" cy="904875"/>
          </a:xfrm>
          <a:noFill/>
        </p:spPr>
        <p:txBody>
          <a:bodyPr>
            <a:normAutofit fontScale="92500" lnSpcReduction="10000"/>
          </a:bodyPr>
          <a:lstStyle/>
          <a:p>
            <a:pPr algn="l"/>
            <a:endParaRPr lang="en-US" sz="2800" dirty="0" smtClean="0">
              <a:solidFill>
                <a:srgbClr val="00AEEF"/>
              </a:solidFill>
              <a:latin typeface="Arial"/>
              <a:cs typeface="Arial"/>
            </a:endParaRPr>
          </a:p>
          <a:p>
            <a:pPr algn="l"/>
            <a:r>
              <a:rPr lang="en-US" sz="2800" dirty="0" smtClean="0">
                <a:solidFill>
                  <a:srgbClr val="00AEEF"/>
                </a:solidFill>
                <a:latin typeface="Arial"/>
                <a:cs typeface="Arial"/>
              </a:rPr>
              <a:t>BUS107 Commercial Law</a:t>
            </a:r>
            <a:endParaRPr lang="en-US" sz="2800" dirty="0">
              <a:solidFill>
                <a:srgbClr val="00AEEF"/>
              </a:solidFill>
              <a:latin typeface="Arial"/>
              <a:cs typeface="Arial"/>
            </a:endParaRPr>
          </a:p>
          <a:p>
            <a:pPr algn="l"/>
            <a:endParaRPr lang="en-US" sz="2800" dirty="0">
              <a:solidFill>
                <a:srgbClr val="00AEEF"/>
              </a:solidFill>
              <a:latin typeface="Arial"/>
              <a:cs typeface="Arial"/>
            </a:endParaRPr>
          </a:p>
        </p:txBody>
      </p:sp>
    </p:spTree>
    <p:extLst>
      <p:ext uri="{BB962C8B-B14F-4D97-AF65-F5344CB8AC3E}">
        <p14:creationId xmlns:p14="http://schemas.microsoft.com/office/powerpoint/2010/main" val="25682017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lexander Pope by Michael Dahl.jpg"/>
          <p:cNvPicPr>
            <a:picLocks noChangeAspect="1" noChangeArrowheads="1"/>
          </p:cNvPicPr>
          <p:nvPr/>
        </p:nvPicPr>
        <p:blipFill rotWithShape="1">
          <a:blip r:embed="rId3">
            <a:extLst>
              <a:ext uri="{28A0092B-C50C-407E-A947-70E740481C1C}">
                <a14:useLocalDpi xmlns:a14="http://schemas.microsoft.com/office/drawing/2010/main" val="0"/>
              </a:ext>
            </a:extLst>
          </a:blip>
          <a:srcRect l="10880" t="3596" r="41948" b="40888"/>
          <a:stretch/>
        </p:blipFill>
        <p:spPr bwMode="auto">
          <a:xfrm>
            <a:off x="1397594" y="3066040"/>
            <a:ext cx="1823859" cy="2667000"/>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p:cNvSpPr>
            <a:spLocks noGrp="1"/>
          </p:cNvSpPr>
          <p:nvPr>
            <p:ph idx="1"/>
          </p:nvPr>
        </p:nvSpPr>
        <p:spPr>
          <a:xfrm>
            <a:off x="457200" y="1600200"/>
            <a:ext cx="8229600" cy="4525963"/>
          </a:xfrm>
        </p:spPr>
        <p:txBody>
          <a:bodyPr>
            <a:normAutofit/>
          </a:bodyPr>
          <a:lstStyle/>
          <a:p>
            <a:pPr marL="814388" indent="-457200"/>
            <a:r>
              <a:rPr lang="en-AU" dirty="0" smtClean="0"/>
              <a:t>What does English poet                 Alexander Pope mean when he says:</a:t>
            </a:r>
          </a:p>
        </p:txBody>
      </p:sp>
      <p:sp>
        <p:nvSpPr>
          <p:cNvPr id="2" name="Title 1"/>
          <p:cNvSpPr>
            <a:spLocks noGrp="1"/>
          </p:cNvSpPr>
          <p:nvPr>
            <p:ph type="title"/>
          </p:nvPr>
        </p:nvSpPr>
        <p:spPr/>
        <p:txBody>
          <a:bodyPr/>
          <a:lstStyle/>
          <a:p>
            <a:pPr marL="265113"/>
            <a:r>
              <a:rPr lang="en-US" dirty="0" smtClean="0"/>
              <a:t>Small Group Discussion</a:t>
            </a:r>
            <a:endParaRPr lang="en-US" dirty="0"/>
          </a:p>
        </p:txBody>
      </p:sp>
      <p:sp>
        <p:nvSpPr>
          <p:cNvPr id="4" name="AutoShape 2" descr="Image result for sir john dalberg-act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9" name="Rounded Rectangular Callout 8"/>
          <p:cNvSpPr/>
          <p:nvPr/>
        </p:nvSpPr>
        <p:spPr>
          <a:xfrm>
            <a:off x="3347864" y="3645024"/>
            <a:ext cx="2569011" cy="1136126"/>
          </a:xfrm>
          <a:prstGeom prst="wedgeRoundRectCallout">
            <a:avLst>
              <a:gd name="adj1" fmla="val -61775"/>
              <a:gd name="adj2" fmla="val 19675"/>
              <a:gd name="adj3" fmla="val 16667"/>
            </a:avLst>
          </a:prstGeom>
          <a:solidFill>
            <a:schemeClr val="bg1"/>
          </a:solidFill>
          <a:ln w="28575">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r>
              <a:rPr lang="en-AU" sz="2400" dirty="0">
                <a:solidFill>
                  <a:schemeClr val="tx1"/>
                </a:solidFill>
                <a:latin typeface="Arial Narrow" panose="020B0606020202030204" pitchFamily="34" charset="0"/>
              </a:rPr>
              <a:t>To err is human; </a:t>
            </a:r>
          </a:p>
          <a:p>
            <a:pPr algn="ctr" fontAlgn="base"/>
            <a:r>
              <a:rPr lang="en-AU" sz="2400" dirty="0">
                <a:solidFill>
                  <a:schemeClr val="tx1"/>
                </a:solidFill>
                <a:latin typeface="Arial Narrow" panose="020B0606020202030204" pitchFamily="34" charset="0"/>
              </a:rPr>
              <a:t>to forgive, divine</a:t>
            </a:r>
          </a:p>
        </p:txBody>
      </p:sp>
      <p:sp>
        <p:nvSpPr>
          <p:cNvPr id="5" name="Slide Number Placeholder 4"/>
          <p:cNvSpPr>
            <a:spLocks noGrp="1"/>
          </p:cNvSpPr>
          <p:nvPr>
            <p:ph type="sldNum" sz="quarter" idx="12"/>
          </p:nvPr>
        </p:nvSpPr>
        <p:spPr/>
        <p:txBody>
          <a:bodyPr/>
          <a:lstStyle/>
          <a:p>
            <a:fld id="{228855B0-D62E-9E44-B7EF-8E49D31AD382}" type="slidenum">
              <a:rPr lang="en-US" smtClean="0"/>
              <a:pPr/>
              <a:t>10</a:t>
            </a:fld>
            <a:endParaRPr lang="en-US" dirty="0"/>
          </a:p>
        </p:txBody>
      </p:sp>
    </p:spTree>
    <p:extLst>
      <p:ext uri="{BB962C8B-B14F-4D97-AF65-F5344CB8AC3E}">
        <p14:creationId xmlns:p14="http://schemas.microsoft.com/office/powerpoint/2010/main" val="31540516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265113" algn="l"/>
            <a:r>
              <a:rPr lang="en-US" dirty="0" smtClean="0"/>
              <a:t>E.T.: The Extra-Terrestrial</a:t>
            </a:r>
            <a:endParaRPr lang="en-US" dirty="0"/>
          </a:p>
        </p:txBody>
      </p:sp>
      <p:sp>
        <p:nvSpPr>
          <p:cNvPr id="4" name="AutoShape 2" descr="Image result for sir john dalberg-act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6" name="AutoShape 2" descr="Image result for abraham lincol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7" name="Title 1"/>
          <p:cNvSpPr txBox="1">
            <a:spLocks/>
          </p:cNvSpPr>
          <p:nvPr/>
        </p:nvSpPr>
        <p:spPr>
          <a:xfrm>
            <a:off x="460375" y="2255838"/>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265113" algn="l"/>
            <a:endParaRPr lang="en-US" dirty="0"/>
          </a:p>
        </p:txBody>
      </p:sp>
      <p:pic>
        <p:nvPicPr>
          <p:cNvPr id="3" name="Product Placement Reese's Pieces on E.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6414" b="14714"/>
          <a:stretch/>
        </p:blipFill>
        <p:spPr>
          <a:xfrm>
            <a:off x="781770" y="1524001"/>
            <a:ext cx="7586807" cy="3918856"/>
          </a:xfrm>
          <a:prstGeom prst="rect">
            <a:avLst/>
          </a:prstGeom>
        </p:spPr>
      </p:pic>
      <p:sp>
        <p:nvSpPr>
          <p:cNvPr id="5" name="Slide Number Placeholder 4"/>
          <p:cNvSpPr>
            <a:spLocks noGrp="1"/>
          </p:cNvSpPr>
          <p:nvPr>
            <p:ph type="sldNum" sz="quarter" idx="12"/>
          </p:nvPr>
        </p:nvSpPr>
        <p:spPr/>
        <p:txBody>
          <a:bodyPr/>
          <a:lstStyle/>
          <a:p>
            <a:fld id="{228855B0-D62E-9E44-B7EF-8E49D31AD382}" type="slidenum">
              <a:rPr lang="en-US" smtClean="0"/>
              <a:pPr/>
              <a:t>11</a:t>
            </a:fld>
            <a:endParaRPr lang="en-US" dirty="0"/>
          </a:p>
        </p:txBody>
      </p:sp>
    </p:spTree>
    <p:extLst>
      <p:ext uri="{BB962C8B-B14F-4D97-AF65-F5344CB8AC3E}">
        <p14:creationId xmlns:p14="http://schemas.microsoft.com/office/powerpoint/2010/main" val="94999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1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1600200"/>
            <a:ext cx="7874000" cy="4525963"/>
          </a:xfrm>
        </p:spPr>
        <p:txBody>
          <a:bodyPr>
            <a:normAutofit lnSpcReduction="10000"/>
          </a:bodyPr>
          <a:lstStyle/>
          <a:p>
            <a:pPr marL="0" indent="0">
              <a:buNone/>
            </a:pPr>
            <a:r>
              <a:rPr lang="en-AU" sz="2000" dirty="0" smtClean="0"/>
              <a:t>In1982 the Mars confectionary company, the makers of Mars Bars and M&amp;Ms, rejected an offer of product placement in a new movie about an alien stranded on planet earth. Apparently the Mars company directors didn’t want their M&amp;Ms product associated with an ‘ugly’ alien.</a:t>
            </a:r>
          </a:p>
          <a:p>
            <a:pPr marL="0" indent="0">
              <a:buNone/>
            </a:pPr>
            <a:r>
              <a:rPr lang="en-AU" sz="2000" dirty="0" smtClean="0"/>
              <a:t>The same offer was accepted by rival confectioner The Hershey Company and their product Reece’s Pieces appears prominently in several key scenes in the film. Hershey Vice President Jack Dowd estimated the product placement caused a tripling in sales. </a:t>
            </a:r>
          </a:p>
          <a:p>
            <a:pPr marL="0" indent="0">
              <a:buNone/>
            </a:pPr>
            <a:r>
              <a:rPr lang="en-AU" sz="2000" dirty="0" smtClean="0"/>
              <a:t>The rejection by the Mars directors potentially cost their shareholders ten of millions of dollars in lost revenue and brand recognition.</a:t>
            </a:r>
          </a:p>
          <a:p>
            <a:pPr marL="0" indent="0">
              <a:buNone/>
            </a:pPr>
            <a:r>
              <a:rPr lang="en-AU" sz="2000" b="1" dirty="0" smtClean="0"/>
              <a:t>In </a:t>
            </a:r>
            <a:r>
              <a:rPr lang="en-AU" sz="2000" b="1" dirty="0"/>
              <a:t>groups, </a:t>
            </a:r>
            <a:r>
              <a:rPr lang="en-AU" sz="2000" b="1" dirty="0" smtClean="0"/>
              <a:t>determine whether the Mars shareholders should be able to seek compensation from the directors for their costly error in judgement. </a:t>
            </a:r>
            <a:endParaRPr lang="en-AU" sz="2000" b="1" dirty="0"/>
          </a:p>
        </p:txBody>
      </p:sp>
      <p:sp>
        <p:nvSpPr>
          <p:cNvPr id="2" name="Title 1"/>
          <p:cNvSpPr>
            <a:spLocks noGrp="1"/>
          </p:cNvSpPr>
          <p:nvPr>
            <p:ph type="title"/>
          </p:nvPr>
        </p:nvSpPr>
        <p:spPr/>
        <p:txBody>
          <a:bodyPr/>
          <a:lstStyle/>
          <a:p>
            <a:pPr marL="265113"/>
            <a:r>
              <a:rPr lang="en-US" dirty="0" smtClean="0"/>
              <a:t>Small Group Challenge</a:t>
            </a:r>
            <a:endParaRPr lang="en-US" dirty="0"/>
          </a:p>
        </p:txBody>
      </p:sp>
      <p:sp>
        <p:nvSpPr>
          <p:cNvPr id="4" name="AutoShape 2" descr="Image result for roads and maritim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5" name="Slide Number Placeholder 4"/>
          <p:cNvSpPr>
            <a:spLocks noGrp="1"/>
          </p:cNvSpPr>
          <p:nvPr>
            <p:ph type="sldNum" sz="quarter" idx="12"/>
          </p:nvPr>
        </p:nvSpPr>
        <p:spPr/>
        <p:txBody>
          <a:bodyPr/>
          <a:lstStyle/>
          <a:p>
            <a:fld id="{228855B0-D62E-9E44-B7EF-8E49D31AD382}" type="slidenum">
              <a:rPr lang="en-US" smtClean="0"/>
              <a:pPr/>
              <a:t>12</a:t>
            </a:fld>
            <a:endParaRPr lang="en-US" dirty="0"/>
          </a:p>
        </p:txBody>
      </p:sp>
    </p:spTree>
    <p:extLst>
      <p:ext uri="{BB962C8B-B14F-4D97-AF65-F5344CB8AC3E}">
        <p14:creationId xmlns:p14="http://schemas.microsoft.com/office/powerpoint/2010/main" val="4402736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57188" algn="l"/>
            <a:r>
              <a:rPr lang="en-US" dirty="0" smtClean="0"/>
              <a:t>Care, Skill and </a:t>
            </a:r>
            <a:r>
              <a:rPr lang="en-US" dirty="0"/>
              <a:t>D</a:t>
            </a:r>
            <a:r>
              <a:rPr lang="en-US" dirty="0" smtClean="0"/>
              <a:t>iligence</a:t>
            </a:r>
            <a:endParaRPr lang="en-US" dirty="0"/>
          </a:p>
        </p:txBody>
      </p:sp>
      <p:sp>
        <p:nvSpPr>
          <p:cNvPr id="3" name="Content Placeholder 2"/>
          <p:cNvSpPr>
            <a:spLocks noGrp="1"/>
          </p:cNvSpPr>
          <p:nvPr>
            <p:ph idx="1"/>
          </p:nvPr>
        </p:nvSpPr>
        <p:spPr/>
        <p:txBody>
          <a:bodyPr>
            <a:normAutofit/>
          </a:bodyPr>
          <a:lstStyle/>
          <a:p>
            <a:pPr marL="722313" indent="-368300"/>
            <a:r>
              <a:rPr lang="en-AU" dirty="0" smtClean="0"/>
              <a:t>Directors have a duty to perform with care, skill and diligence:</a:t>
            </a:r>
          </a:p>
          <a:p>
            <a:pPr marL="715963" indent="-361950">
              <a:buNone/>
            </a:pPr>
            <a:r>
              <a:rPr lang="en-AU" dirty="0" smtClean="0"/>
              <a:t>	see </a:t>
            </a:r>
            <a:r>
              <a:rPr lang="en-AU" i="1" dirty="0" smtClean="0"/>
              <a:t>s.180(1) Corporations Act</a:t>
            </a:r>
          </a:p>
          <a:p>
            <a:pPr marL="722313" indent="-368300"/>
            <a:r>
              <a:rPr lang="en-AU" dirty="0" smtClean="0"/>
              <a:t>Inevitably, some decisions will turn out to be mistakes</a:t>
            </a:r>
          </a:p>
          <a:p>
            <a:pPr marL="722313" indent="-368300"/>
            <a:r>
              <a:rPr lang="en-AU" dirty="0" smtClean="0"/>
              <a:t>The business judgement rule is a defence for directors who make honest mistakes</a:t>
            </a:r>
            <a:endParaRPr lang="en-AU" sz="3200" dirty="0"/>
          </a:p>
        </p:txBody>
      </p:sp>
      <p:sp>
        <p:nvSpPr>
          <p:cNvPr id="4" name="Slide Number Placeholder 3"/>
          <p:cNvSpPr>
            <a:spLocks noGrp="1"/>
          </p:cNvSpPr>
          <p:nvPr>
            <p:ph type="sldNum" sz="quarter" idx="12"/>
          </p:nvPr>
        </p:nvSpPr>
        <p:spPr/>
        <p:txBody>
          <a:bodyPr/>
          <a:lstStyle/>
          <a:p>
            <a:fld id="{228855B0-D62E-9E44-B7EF-8E49D31AD382}" type="slidenum">
              <a:rPr lang="en-US" smtClean="0"/>
              <a:pPr/>
              <a:t>13</a:t>
            </a:fld>
            <a:endParaRPr lang="en-US" dirty="0"/>
          </a:p>
        </p:txBody>
      </p:sp>
    </p:spTree>
    <p:extLst>
      <p:ext uri="{BB962C8B-B14F-4D97-AF65-F5344CB8AC3E}">
        <p14:creationId xmlns:p14="http://schemas.microsoft.com/office/powerpoint/2010/main" val="22083864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57188" algn="l"/>
            <a:r>
              <a:rPr lang="en-US" dirty="0" smtClean="0"/>
              <a:t>Care, Skill and </a:t>
            </a:r>
            <a:r>
              <a:rPr lang="en-US" dirty="0"/>
              <a:t>D</a:t>
            </a:r>
            <a:r>
              <a:rPr lang="en-US" dirty="0" smtClean="0"/>
              <a:t>iligence</a:t>
            </a:r>
            <a:endParaRPr lang="en-US" dirty="0"/>
          </a:p>
        </p:txBody>
      </p:sp>
      <p:sp>
        <p:nvSpPr>
          <p:cNvPr id="3" name="Content Placeholder 2"/>
          <p:cNvSpPr>
            <a:spLocks noGrp="1"/>
          </p:cNvSpPr>
          <p:nvPr>
            <p:ph idx="1"/>
          </p:nvPr>
        </p:nvSpPr>
        <p:spPr/>
        <p:txBody>
          <a:bodyPr>
            <a:normAutofit fontScale="92500" lnSpcReduction="10000"/>
          </a:bodyPr>
          <a:lstStyle/>
          <a:p>
            <a:pPr marL="811213" indent="-457200"/>
            <a:r>
              <a:rPr lang="en-AU" dirty="0" smtClean="0"/>
              <a:t>A director will breach their duty to exercise care, skill and diligence if they fail to demonstrate the same degree of care, skill and diligence that a </a:t>
            </a:r>
            <a:r>
              <a:rPr lang="en-AU" b="1" i="1" dirty="0" smtClean="0"/>
              <a:t>reasonable person </a:t>
            </a:r>
            <a:r>
              <a:rPr lang="en-AU" dirty="0" smtClean="0"/>
              <a:t>in the same position and circumstances would have demonstrated</a:t>
            </a:r>
          </a:p>
          <a:p>
            <a:pPr marL="811213" indent="-457200"/>
            <a:r>
              <a:rPr lang="en-AU" dirty="0"/>
              <a:t>All </a:t>
            </a:r>
            <a:r>
              <a:rPr lang="en-AU" dirty="0" smtClean="0"/>
              <a:t>directors must </a:t>
            </a:r>
            <a:r>
              <a:rPr lang="en-AU" dirty="0"/>
              <a:t>take reasonable steps to place themselves in a position to guide and monitor the management of a </a:t>
            </a:r>
            <a:r>
              <a:rPr lang="en-AU" dirty="0" smtClean="0"/>
              <a:t>company: see </a:t>
            </a:r>
            <a:r>
              <a:rPr lang="en-AU" i="1" dirty="0" smtClean="0"/>
              <a:t>Daniels v Anderson</a:t>
            </a:r>
          </a:p>
          <a:p>
            <a:pPr marL="354013" indent="0">
              <a:buNone/>
            </a:pPr>
            <a:endParaRPr lang="en-AU" sz="3200" dirty="0"/>
          </a:p>
        </p:txBody>
      </p:sp>
      <p:sp>
        <p:nvSpPr>
          <p:cNvPr id="4" name="Slide Number Placeholder 3"/>
          <p:cNvSpPr>
            <a:spLocks noGrp="1"/>
          </p:cNvSpPr>
          <p:nvPr>
            <p:ph type="sldNum" sz="quarter" idx="12"/>
          </p:nvPr>
        </p:nvSpPr>
        <p:spPr/>
        <p:txBody>
          <a:bodyPr/>
          <a:lstStyle/>
          <a:p>
            <a:fld id="{228855B0-D62E-9E44-B7EF-8E49D31AD382}" type="slidenum">
              <a:rPr lang="en-US" smtClean="0"/>
              <a:pPr/>
              <a:t>14</a:t>
            </a:fld>
            <a:endParaRPr lang="en-US" dirty="0"/>
          </a:p>
        </p:txBody>
      </p:sp>
    </p:spTree>
    <p:extLst>
      <p:ext uri="{BB962C8B-B14F-4D97-AF65-F5344CB8AC3E}">
        <p14:creationId xmlns:p14="http://schemas.microsoft.com/office/powerpoint/2010/main" val="39828440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811213" indent="-457200"/>
            <a:r>
              <a:rPr lang="en-AU" dirty="0"/>
              <a:t>Daniels v Anderson</a:t>
            </a:r>
          </a:p>
        </p:txBody>
      </p:sp>
      <p:sp>
        <p:nvSpPr>
          <p:cNvPr id="3" name="Content Placeholder 2"/>
          <p:cNvSpPr>
            <a:spLocks noGrp="1"/>
          </p:cNvSpPr>
          <p:nvPr>
            <p:ph idx="1"/>
          </p:nvPr>
        </p:nvSpPr>
        <p:spPr/>
        <p:txBody>
          <a:bodyPr>
            <a:normAutofit fontScale="92500" lnSpcReduction="10000"/>
          </a:bodyPr>
          <a:lstStyle/>
          <a:p>
            <a:pPr marL="442913" indent="-442913"/>
            <a:r>
              <a:rPr lang="en-AU" dirty="0"/>
              <a:t>AWA adopted a </a:t>
            </a:r>
            <a:r>
              <a:rPr lang="en-AU" dirty="0" smtClean="0"/>
              <a:t>strategy </a:t>
            </a:r>
            <a:r>
              <a:rPr lang="en-AU" dirty="0"/>
              <a:t>to hedge against FX (foreign currency) </a:t>
            </a:r>
            <a:r>
              <a:rPr lang="en-AU" dirty="0" smtClean="0"/>
              <a:t>exposure.</a:t>
            </a:r>
          </a:p>
          <a:p>
            <a:pPr marL="442913" indent="-442913"/>
            <a:r>
              <a:rPr lang="en-AU" dirty="0" smtClean="0"/>
              <a:t>Oversight </a:t>
            </a:r>
            <a:r>
              <a:rPr lang="en-AU" dirty="0"/>
              <a:t>was left to </a:t>
            </a:r>
            <a:r>
              <a:rPr lang="en-AU" dirty="0" smtClean="0"/>
              <a:t>a general </a:t>
            </a:r>
            <a:r>
              <a:rPr lang="en-AU" dirty="0"/>
              <a:t>manager and finance manager, neither of whom had experience with FX transactions</a:t>
            </a:r>
          </a:p>
          <a:p>
            <a:pPr marL="442913" indent="-442913"/>
            <a:r>
              <a:rPr lang="en-AU" dirty="0" smtClean="0"/>
              <a:t>AWA </a:t>
            </a:r>
            <a:r>
              <a:rPr lang="en-AU" dirty="0"/>
              <a:t>suffered substantial </a:t>
            </a:r>
            <a:r>
              <a:rPr lang="en-AU" dirty="0" smtClean="0"/>
              <a:t>losses</a:t>
            </a:r>
          </a:p>
          <a:p>
            <a:pPr marL="442913" indent="-442913"/>
            <a:r>
              <a:rPr lang="en-AU" dirty="0" smtClean="0"/>
              <a:t>Early </a:t>
            </a:r>
            <a:r>
              <a:rPr lang="en-AU" dirty="0"/>
              <a:t>profitable figures were </a:t>
            </a:r>
            <a:r>
              <a:rPr lang="en-AU" dirty="0" smtClean="0"/>
              <a:t>based </a:t>
            </a:r>
            <a:r>
              <a:rPr lang="en-AU" dirty="0"/>
              <a:t>on speculative trades, failure to disclose losses and by paying losses with funds borrowed from </a:t>
            </a:r>
            <a:r>
              <a:rPr lang="en-AU" dirty="0" smtClean="0"/>
              <a:t>banks.</a:t>
            </a:r>
          </a:p>
        </p:txBody>
      </p:sp>
      <p:sp>
        <p:nvSpPr>
          <p:cNvPr id="6" name="Slide Number Placeholder 5"/>
          <p:cNvSpPr>
            <a:spLocks noGrp="1"/>
          </p:cNvSpPr>
          <p:nvPr>
            <p:ph type="sldNum" sz="quarter" idx="12"/>
          </p:nvPr>
        </p:nvSpPr>
        <p:spPr/>
        <p:txBody>
          <a:bodyPr/>
          <a:lstStyle/>
          <a:p>
            <a:fld id="{228855B0-D62E-9E44-B7EF-8E49D31AD382}" type="slidenum">
              <a:rPr lang="en-US" smtClean="0"/>
              <a:pPr/>
              <a:t>15</a:t>
            </a:fld>
            <a:endParaRPr lang="en-US" dirty="0"/>
          </a:p>
        </p:txBody>
      </p:sp>
    </p:spTree>
    <p:extLst>
      <p:ext uri="{BB962C8B-B14F-4D97-AF65-F5344CB8AC3E}">
        <p14:creationId xmlns:p14="http://schemas.microsoft.com/office/powerpoint/2010/main" val="7232512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811213" indent="-457200"/>
            <a:r>
              <a:rPr lang="en-AU" dirty="0"/>
              <a:t>Daniels v Anderson</a:t>
            </a:r>
          </a:p>
        </p:txBody>
      </p:sp>
      <p:sp>
        <p:nvSpPr>
          <p:cNvPr id="3" name="Content Placeholder 2"/>
          <p:cNvSpPr>
            <a:spLocks noGrp="1"/>
          </p:cNvSpPr>
          <p:nvPr>
            <p:ph idx="1"/>
          </p:nvPr>
        </p:nvSpPr>
        <p:spPr/>
        <p:txBody>
          <a:bodyPr>
            <a:normAutofit fontScale="85000" lnSpcReduction="10000"/>
          </a:bodyPr>
          <a:lstStyle/>
          <a:p>
            <a:pPr marL="0" indent="0">
              <a:buNone/>
            </a:pPr>
            <a:r>
              <a:rPr lang="en-AU" dirty="0" smtClean="0"/>
              <a:t>The court held:</a:t>
            </a:r>
          </a:p>
          <a:p>
            <a:pPr marL="442913" indent="-442913"/>
            <a:r>
              <a:rPr lang="en-AU" dirty="0" smtClean="0"/>
              <a:t>A director is responsible for </a:t>
            </a:r>
            <a:r>
              <a:rPr lang="en-AU" dirty="0"/>
              <a:t>ensuring that he or she understands </a:t>
            </a:r>
            <a:r>
              <a:rPr lang="en-AU" dirty="0" smtClean="0"/>
              <a:t>the </a:t>
            </a:r>
            <a:r>
              <a:rPr lang="en-AU" dirty="0"/>
              <a:t>duty a director is </a:t>
            </a:r>
            <a:r>
              <a:rPr lang="en-AU" dirty="0" smtClean="0"/>
              <a:t>to perform.</a:t>
            </a:r>
          </a:p>
          <a:p>
            <a:pPr marL="442913" indent="-442913"/>
            <a:r>
              <a:rPr lang="en-AU" dirty="0" smtClean="0"/>
              <a:t>That </a:t>
            </a:r>
            <a:r>
              <a:rPr lang="en-AU" dirty="0"/>
              <a:t>duty will vary according to the size and business of the </a:t>
            </a:r>
            <a:r>
              <a:rPr lang="en-AU" dirty="0" smtClean="0"/>
              <a:t>company </a:t>
            </a:r>
            <a:r>
              <a:rPr lang="en-AU" dirty="0"/>
              <a:t>and the experience or skills that the director held himself out </a:t>
            </a:r>
            <a:r>
              <a:rPr lang="en-AU" dirty="0" smtClean="0"/>
              <a:t>as having when appointed as a director</a:t>
            </a:r>
          </a:p>
          <a:p>
            <a:pPr marL="442913" indent="-442913"/>
            <a:r>
              <a:rPr lang="en-AU" dirty="0" smtClean="0"/>
              <a:t>A director’s ignorance </a:t>
            </a:r>
            <a:r>
              <a:rPr lang="en-AU" dirty="0"/>
              <a:t>and </a:t>
            </a:r>
            <a:r>
              <a:rPr lang="en-AU" dirty="0" smtClean="0"/>
              <a:t>failure </a:t>
            </a:r>
            <a:r>
              <a:rPr lang="en-AU" dirty="0"/>
              <a:t>to inquire are </a:t>
            </a:r>
            <a:r>
              <a:rPr lang="en-AU" dirty="0" smtClean="0"/>
              <a:t>not a </a:t>
            </a:r>
            <a:r>
              <a:rPr lang="en-AU" dirty="0"/>
              <a:t>protection against liability for negligence </a:t>
            </a:r>
            <a:endParaRPr lang="en-AU" dirty="0" smtClean="0"/>
          </a:p>
          <a:p>
            <a:pPr marL="442913" indent="-442913"/>
            <a:r>
              <a:rPr lang="en-AU" dirty="0"/>
              <a:t>Directors can't rely on </a:t>
            </a:r>
            <a:r>
              <a:rPr lang="en-AU" dirty="0" smtClean="0"/>
              <a:t>being non-executive </a:t>
            </a:r>
            <a:r>
              <a:rPr lang="en-AU" dirty="0"/>
              <a:t>directors </a:t>
            </a:r>
            <a:r>
              <a:rPr lang="en-AU" dirty="0" smtClean="0"/>
              <a:t>who have </a:t>
            </a:r>
            <a:r>
              <a:rPr lang="en-AU" dirty="0"/>
              <a:t>no knowledge in </a:t>
            </a:r>
            <a:r>
              <a:rPr lang="en-AU" dirty="0" smtClean="0"/>
              <a:t>the area</a:t>
            </a:r>
            <a:endParaRPr lang="en-AU" dirty="0"/>
          </a:p>
        </p:txBody>
      </p:sp>
      <p:sp>
        <p:nvSpPr>
          <p:cNvPr id="4" name="Slide Number Placeholder 3"/>
          <p:cNvSpPr>
            <a:spLocks noGrp="1"/>
          </p:cNvSpPr>
          <p:nvPr>
            <p:ph type="sldNum" sz="quarter" idx="12"/>
          </p:nvPr>
        </p:nvSpPr>
        <p:spPr/>
        <p:txBody>
          <a:bodyPr/>
          <a:lstStyle/>
          <a:p>
            <a:fld id="{228855B0-D62E-9E44-B7EF-8E49D31AD382}" type="slidenum">
              <a:rPr lang="en-US" smtClean="0"/>
              <a:pPr/>
              <a:t>16</a:t>
            </a:fld>
            <a:endParaRPr lang="en-US" dirty="0"/>
          </a:p>
        </p:txBody>
      </p:sp>
    </p:spTree>
    <p:extLst>
      <p:ext uri="{BB962C8B-B14F-4D97-AF65-F5344CB8AC3E}">
        <p14:creationId xmlns:p14="http://schemas.microsoft.com/office/powerpoint/2010/main" val="23620120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57188" algn="l"/>
            <a:r>
              <a:rPr lang="en-US" dirty="0" smtClean="0"/>
              <a:t>Business Judgement Rule</a:t>
            </a:r>
            <a:endParaRPr lang="en-US" dirty="0"/>
          </a:p>
        </p:txBody>
      </p:sp>
      <p:sp>
        <p:nvSpPr>
          <p:cNvPr id="3" name="Content Placeholder 2"/>
          <p:cNvSpPr>
            <a:spLocks noGrp="1"/>
          </p:cNvSpPr>
          <p:nvPr>
            <p:ph idx="1"/>
          </p:nvPr>
        </p:nvSpPr>
        <p:spPr/>
        <p:txBody>
          <a:bodyPr>
            <a:normAutofit fontScale="77500" lnSpcReduction="20000"/>
          </a:bodyPr>
          <a:lstStyle/>
          <a:p>
            <a:pPr marL="354013" indent="0">
              <a:buNone/>
            </a:pPr>
            <a:r>
              <a:rPr lang="en-AU" dirty="0" smtClean="0"/>
              <a:t>A director will not be in breach of their duty to exercise care, skill and diligence when making a business judgement if they:</a:t>
            </a:r>
          </a:p>
          <a:p>
            <a:pPr marL="811213" indent="-457200"/>
            <a:r>
              <a:rPr lang="en-AU" dirty="0" smtClean="0"/>
              <a:t>make the judgement in good faith for a proper purpose; and</a:t>
            </a:r>
          </a:p>
          <a:p>
            <a:pPr marL="811213" indent="-457200"/>
            <a:r>
              <a:rPr lang="en-AU" dirty="0" smtClean="0"/>
              <a:t>do not have a material personal interest in the subject matter of the judgement; and</a:t>
            </a:r>
          </a:p>
          <a:p>
            <a:pPr marL="811213" indent="-457200"/>
            <a:r>
              <a:rPr lang="en-AU" dirty="0" smtClean="0"/>
              <a:t>inform themselves about the subject matter of the judgement to the extent they reasonably believe to be appropriate; and</a:t>
            </a:r>
          </a:p>
          <a:p>
            <a:pPr marL="811213" indent="-457200"/>
            <a:r>
              <a:rPr lang="en-AU" dirty="0" smtClean="0"/>
              <a:t>rationally believe that the judgement is in the best interests of the corporation</a:t>
            </a:r>
          </a:p>
          <a:p>
            <a:pPr marL="808038" indent="-454025">
              <a:buNone/>
            </a:pPr>
            <a:r>
              <a:rPr lang="en-AU" dirty="0" smtClean="0"/>
              <a:t>	see </a:t>
            </a:r>
            <a:r>
              <a:rPr lang="en-AU" i="1" dirty="0" smtClean="0"/>
              <a:t>s.180(2) Corporations Act </a:t>
            </a:r>
          </a:p>
        </p:txBody>
      </p:sp>
      <p:sp>
        <p:nvSpPr>
          <p:cNvPr id="4" name="Slide Number Placeholder 3"/>
          <p:cNvSpPr>
            <a:spLocks noGrp="1"/>
          </p:cNvSpPr>
          <p:nvPr>
            <p:ph type="sldNum" sz="quarter" idx="12"/>
          </p:nvPr>
        </p:nvSpPr>
        <p:spPr/>
        <p:txBody>
          <a:bodyPr/>
          <a:lstStyle/>
          <a:p>
            <a:fld id="{228855B0-D62E-9E44-B7EF-8E49D31AD382}" type="slidenum">
              <a:rPr lang="en-US" smtClean="0"/>
              <a:pPr/>
              <a:t>17</a:t>
            </a:fld>
            <a:endParaRPr lang="en-US" dirty="0"/>
          </a:p>
        </p:txBody>
      </p:sp>
    </p:spTree>
    <p:extLst>
      <p:ext uri="{BB962C8B-B14F-4D97-AF65-F5344CB8AC3E}">
        <p14:creationId xmlns:p14="http://schemas.microsoft.com/office/powerpoint/2010/main" val="11933526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57188" algn="l"/>
            <a:r>
              <a:rPr lang="en-US" dirty="0" smtClean="0"/>
              <a:t>Reliance</a:t>
            </a:r>
            <a:endParaRPr lang="en-US" dirty="0"/>
          </a:p>
        </p:txBody>
      </p:sp>
      <p:sp>
        <p:nvSpPr>
          <p:cNvPr id="3" name="Content Placeholder 2"/>
          <p:cNvSpPr>
            <a:spLocks noGrp="1"/>
          </p:cNvSpPr>
          <p:nvPr>
            <p:ph idx="1"/>
          </p:nvPr>
        </p:nvSpPr>
        <p:spPr/>
        <p:txBody>
          <a:bodyPr>
            <a:normAutofit/>
          </a:bodyPr>
          <a:lstStyle/>
          <a:p>
            <a:pPr marL="811213" indent="-457200"/>
            <a:r>
              <a:rPr lang="en-AU" dirty="0" smtClean="0"/>
              <a:t>It also is reasonable for directors to rely on information or advice provided by others such as company employees or professional advisers but only if the reliance is made in good faith and after making an independent assessment of the information:</a:t>
            </a:r>
          </a:p>
          <a:p>
            <a:pPr marL="808038" indent="-454025">
              <a:buNone/>
            </a:pPr>
            <a:r>
              <a:rPr lang="en-AU" dirty="0" smtClean="0"/>
              <a:t>	see </a:t>
            </a:r>
            <a:r>
              <a:rPr lang="en-AU" i="1" dirty="0" smtClean="0"/>
              <a:t>s.189 Corporations Act </a:t>
            </a:r>
          </a:p>
        </p:txBody>
      </p:sp>
      <p:sp>
        <p:nvSpPr>
          <p:cNvPr id="4" name="Slide Number Placeholder 3"/>
          <p:cNvSpPr>
            <a:spLocks noGrp="1"/>
          </p:cNvSpPr>
          <p:nvPr>
            <p:ph type="sldNum" sz="quarter" idx="12"/>
          </p:nvPr>
        </p:nvSpPr>
        <p:spPr/>
        <p:txBody>
          <a:bodyPr/>
          <a:lstStyle/>
          <a:p>
            <a:fld id="{228855B0-D62E-9E44-B7EF-8E49D31AD382}" type="slidenum">
              <a:rPr lang="en-US" smtClean="0"/>
              <a:pPr/>
              <a:t>18</a:t>
            </a:fld>
            <a:endParaRPr lang="en-US" dirty="0"/>
          </a:p>
        </p:txBody>
      </p:sp>
    </p:spTree>
    <p:extLst>
      <p:ext uri="{BB962C8B-B14F-4D97-AF65-F5344CB8AC3E}">
        <p14:creationId xmlns:p14="http://schemas.microsoft.com/office/powerpoint/2010/main" val="397233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265113" algn="l"/>
            <a:r>
              <a:rPr lang="en-US" dirty="0" smtClean="0"/>
              <a:t>Conflict of Interest</a:t>
            </a:r>
            <a:endParaRPr lang="en-US" dirty="0"/>
          </a:p>
        </p:txBody>
      </p:sp>
      <p:sp>
        <p:nvSpPr>
          <p:cNvPr id="4" name="AutoShape 2" descr="Image result for sir john dalberg-act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6" name="AutoShape 2" descr="Image result for abraham lincol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7" name="Title 1"/>
          <p:cNvSpPr txBox="1">
            <a:spLocks/>
          </p:cNvSpPr>
          <p:nvPr/>
        </p:nvSpPr>
        <p:spPr>
          <a:xfrm>
            <a:off x="460375" y="2255838"/>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265113" algn="l"/>
            <a:endParaRPr lang="en-US" dirty="0"/>
          </a:p>
        </p:txBody>
      </p:sp>
      <p:pic>
        <p:nvPicPr>
          <p:cNvPr id="3" name="Conflict of Interes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54747" y="1422154"/>
            <a:ext cx="7637689" cy="4292846"/>
          </a:xfrm>
          <a:prstGeom prst="rect">
            <a:avLst/>
          </a:prstGeom>
        </p:spPr>
      </p:pic>
      <p:sp>
        <p:nvSpPr>
          <p:cNvPr id="5" name="Slide Number Placeholder 4"/>
          <p:cNvSpPr>
            <a:spLocks noGrp="1"/>
          </p:cNvSpPr>
          <p:nvPr>
            <p:ph type="sldNum" sz="quarter" idx="12"/>
          </p:nvPr>
        </p:nvSpPr>
        <p:spPr/>
        <p:txBody>
          <a:bodyPr/>
          <a:lstStyle/>
          <a:p>
            <a:fld id="{228855B0-D62E-9E44-B7EF-8E49D31AD382}" type="slidenum">
              <a:rPr lang="en-US" smtClean="0"/>
              <a:pPr/>
              <a:t>19</a:t>
            </a:fld>
            <a:endParaRPr lang="en-US" dirty="0"/>
          </a:p>
        </p:txBody>
      </p:sp>
    </p:spTree>
    <p:extLst>
      <p:ext uri="{BB962C8B-B14F-4D97-AF65-F5344CB8AC3E}">
        <p14:creationId xmlns:p14="http://schemas.microsoft.com/office/powerpoint/2010/main" val="413739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2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plato"/>
          <p:cNvPicPr>
            <a:picLocks noChangeAspect="1" noChangeArrowheads="1"/>
          </p:cNvPicPr>
          <p:nvPr/>
        </p:nvPicPr>
        <p:blipFill rotWithShape="1">
          <a:blip r:embed="rId3">
            <a:extLst>
              <a:ext uri="{28A0092B-C50C-407E-A947-70E740481C1C}">
                <a14:useLocalDpi xmlns:a14="http://schemas.microsoft.com/office/drawing/2010/main" val="0"/>
              </a:ext>
            </a:extLst>
          </a:blip>
          <a:srcRect l="10324" t="4042" b="4923"/>
          <a:stretch/>
        </p:blipFill>
        <p:spPr bwMode="auto">
          <a:xfrm>
            <a:off x="1397594" y="3066041"/>
            <a:ext cx="1823859" cy="2667000"/>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p:cNvSpPr>
            <a:spLocks noGrp="1"/>
          </p:cNvSpPr>
          <p:nvPr>
            <p:ph idx="1"/>
          </p:nvPr>
        </p:nvSpPr>
        <p:spPr>
          <a:xfrm>
            <a:off x="457200" y="1600200"/>
            <a:ext cx="8229600" cy="4525963"/>
          </a:xfrm>
        </p:spPr>
        <p:txBody>
          <a:bodyPr>
            <a:normAutofit/>
          </a:bodyPr>
          <a:lstStyle/>
          <a:p>
            <a:pPr marL="814388" indent="-457200"/>
            <a:r>
              <a:rPr lang="en-AU" dirty="0" smtClean="0"/>
              <a:t>Do you agree with Ancient Greek philosopher Plato when he says:</a:t>
            </a:r>
          </a:p>
        </p:txBody>
      </p:sp>
      <p:sp>
        <p:nvSpPr>
          <p:cNvPr id="2" name="Title 1"/>
          <p:cNvSpPr>
            <a:spLocks noGrp="1"/>
          </p:cNvSpPr>
          <p:nvPr>
            <p:ph type="title"/>
          </p:nvPr>
        </p:nvSpPr>
        <p:spPr/>
        <p:txBody>
          <a:bodyPr/>
          <a:lstStyle/>
          <a:p>
            <a:pPr marL="265113"/>
            <a:r>
              <a:rPr lang="en-US" dirty="0" smtClean="0"/>
              <a:t>Small Group Discussion</a:t>
            </a:r>
            <a:endParaRPr lang="en-US" dirty="0"/>
          </a:p>
        </p:txBody>
      </p:sp>
      <p:sp>
        <p:nvSpPr>
          <p:cNvPr id="4" name="AutoShape 2" descr="Image result for sir john dalberg-act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9" name="Rounded Rectangular Callout 8"/>
          <p:cNvSpPr/>
          <p:nvPr/>
        </p:nvSpPr>
        <p:spPr>
          <a:xfrm>
            <a:off x="3443396" y="3645024"/>
            <a:ext cx="4062871" cy="1136126"/>
          </a:xfrm>
          <a:prstGeom prst="wedgeRoundRectCallout">
            <a:avLst>
              <a:gd name="adj1" fmla="val -58416"/>
              <a:gd name="adj2" fmla="val 35291"/>
              <a:gd name="adj3" fmla="val 16667"/>
            </a:avLst>
          </a:prstGeom>
          <a:solidFill>
            <a:schemeClr val="bg1"/>
          </a:solidFill>
          <a:ln w="28575">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r>
              <a:rPr lang="en-AU" sz="2400" dirty="0" smtClean="0">
                <a:solidFill>
                  <a:schemeClr val="tx1"/>
                </a:solidFill>
                <a:latin typeface="Arial Narrow" panose="020B0606020202030204" pitchFamily="34" charset="0"/>
              </a:rPr>
              <a:t>Honesty is for the most part less profitable than dishonesty</a:t>
            </a:r>
            <a:endParaRPr lang="en-AU" sz="2400" dirty="0">
              <a:solidFill>
                <a:schemeClr val="tx1"/>
              </a:solidFill>
              <a:latin typeface="Arial Narrow" panose="020B0606020202030204" pitchFamily="34" charset="0"/>
            </a:endParaRPr>
          </a:p>
        </p:txBody>
      </p:sp>
      <p:sp>
        <p:nvSpPr>
          <p:cNvPr id="3" name="Slide Number Placeholder 2"/>
          <p:cNvSpPr>
            <a:spLocks noGrp="1"/>
          </p:cNvSpPr>
          <p:nvPr>
            <p:ph type="sldNum" sz="quarter" idx="12"/>
          </p:nvPr>
        </p:nvSpPr>
        <p:spPr/>
        <p:txBody>
          <a:bodyPr/>
          <a:lstStyle/>
          <a:p>
            <a:fld id="{228855B0-D62E-9E44-B7EF-8E49D31AD382}" type="slidenum">
              <a:rPr lang="en-US" smtClean="0"/>
              <a:pPr/>
              <a:t>2</a:t>
            </a:fld>
            <a:endParaRPr lang="en-US" dirty="0"/>
          </a:p>
        </p:txBody>
      </p:sp>
    </p:spTree>
    <p:extLst>
      <p:ext uri="{BB962C8B-B14F-4D97-AF65-F5344CB8AC3E}">
        <p14:creationId xmlns:p14="http://schemas.microsoft.com/office/powerpoint/2010/main" val="19466502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a5.files.biography.com/image/upload/c_fill,cs_srgb,dpr_1.0,g_face,h_300,q_80,w_300/MTE5NDg0MDU1MDQ5MzA3NjYz.jpg"/>
          <p:cNvPicPr>
            <a:picLocks noChangeAspect="1" noChangeArrowheads="1"/>
          </p:cNvPicPr>
          <p:nvPr/>
        </p:nvPicPr>
        <p:blipFill rotWithShape="1">
          <a:blip r:embed="rId3">
            <a:extLst>
              <a:ext uri="{28A0092B-C50C-407E-A947-70E740481C1C}">
                <a14:useLocalDpi xmlns:a14="http://schemas.microsoft.com/office/drawing/2010/main" val="0"/>
              </a:ext>
            </a:extLst>
          </a:blip>
          <a:srcRect l="15000" r="15001" b="6666"/>
          <a:stretch/>
        </p:blipFill>
        <p:spPr bwMode="auto">
          <a:xfrm>
            <a:off x="5621165" y="2881657"/>
            <a:ext cx="2000250" cy="2667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marL="265113"/>
            <a:r>
              <a:rPr lang="en-US" dirty="0" smtClean="0"/>
              <a:t>Small Group Challenge</a:t>
            </a:r>
            <a:endParaRPr lang="en-US" dirty="0"/>
          </a:p>
        </p:txBody>
      </p:sp>
      <p:sp>
        <p:nvSpPr>
          <p:cNvPr id="3" name="Content Placeholder 2"/>
          <p:cNvSpPr>
            <a:spLocks noGrp="1"/>
          </p:cNvSpPr>
          <p:nvPr>
            <p:ph idx="1"/>
          </p:nvPr>
        </p:nvSpPr>
        <p:spPr/>
        <p:txBody>
          <a:bodyPr>
            <a:normAutofit/>
          </a:bodyPr>
          <a:lstStyle/>
          <a:p>
            <a:pPr marL="715963" lvl="0" indent="-450850"/>
            <a:r>
              <a:rPr lang="en-AU" dirty="0"/>
              <a:t>What </a:t>
            </a:r>
            <a:r>
              <a:rPr lang="en-AU" dirty="0" smtClean="0"/>
              <a:t>does Italian philosopher         </a:t>
            </a:r>
            <a:r>
              <a:rPr lang="en-AU" dirty="0" err="1" smtClean="0"/>
              <a:t>Niccolo</a:t>
            </a:r>
            <a:r>
              <a:rPr lang="en-AU" dirty="0" smtClean="0"/>
              <a:t> Machiavelli </a:t>
            </a:r>
            <a:r>
              <a:rPr lang="en-AU" dirty="0"/>
              <a:t>mean </a:t>
            </a:r>
            <a:r>
              <a:rPr lang="en-AU" dirty="0" smtClean="0"/>
              <a:t>when he says:</a:t>
            </a:r>
            <a:endParaRPr lang="en-AU" dirty="0"/>
          </a:p>
        </p:txBody>
      </p:sp>
      <p:sp>
        <p:nvSpPr>
          <p:cNvPr id="4" name="AutoShape 2" descr="Image result for sir john dalberg-act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5" name="Rounded Rectangular Callout 4"/>
          <p:cNvSpPr/>
          <p:nvPr/>
        </p:nvSpPr>
        <p:spPr>
          <a:xfrm>
            <a:off x="307975" y="3048000"/>
            <a:ext cx="5072428" cy="1698171"/>
          </a:xfrm>
          <a:prstGeom prst="wedgeRoundRectCallout">
            <a:avLst>
              <a:gd name="adj1" fmla="val 56622"/>
              <a:gd name="adj2" fmla="val 31502"/>
              <a:gd name="adj3" fmla="val 16667"/>
            </a:avLst>
          </a:prstGeom>
          <a:solidFill>
            <a:schemeClr val="bg1"/>
          </a:solidFill>
          <a:ln w="28575">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r>
              <a:rPr lang="en-AU" sz="2400" dirty="0">
                <a:solidFill>
                  <a:schemeClr val="tx1"/>
                </a:solidFill>
                <a:latin typeface="Arial Narrow" panose="020B0606020202030204" pitchFamily="34" charset="0"/>
              </a:rPr>
              <a:t>Love is held by a chain of obligation which, men being selfish, is broken whenever it serves their purpose</a:t>
            </a:r>
          </a:p>
        </p:txBody>
      </p:sp>
      <p:sp>
        <p:nvSpPr>
          <p:cNvPr id="6" name="Slide Number Placeholder 5"/>
          <p:cNvSpPr>
            <a:spLocks noGrp="1"/>
          </p:cNvSpPr>
          <p:nvPr>
            <p:ph type="sldNum" sz="quarter" idx="12"/>
          </p:nvPr>
        </p:nvSpPr>
        <p:spPr/>
        <p:txBody>
          <a:bodyPr/>
          <a:lstStyle/>
          <a:p>
            <a:fld id="{228855B0-D62E-9E44-B7EF-8E49D31AD382}" type="slidenum">
              <a:rPr lang="en-US" smtClean="0"/>
              <a:pPr/>
              <a:t>20</a:t>
            </a:fld>
            <a:endParaRPr lang="en-US" dirty="0"/>
          </a:p>
        </p:txBody>
      </p:sp>
    </p:spTree>
    <p:extLst>
      <p:ext uri="{BB962C8B-B14F-4D97-AF65-F5344CB8AC3E}">
        <p14:creationId xmlns:p14="http://schemas.microsoft.com/office/powerpoint/2010/main" val="34155482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1957" y="2088926"/>
            <a:ext cx="7931224" cy="2906100"/>
          </a:xfrm>
        </p:spPr>
        <p:txBody>
          <a:bodyPr>
            <a:noAutofit/>
          </a:bodyPr>
          <a:lstStyle/>
          <a:p>
            <a:pPr marL="0" indent="0">
              <a:buNone/>
            </a:pPr>
            <a:r>
              <a:rPr lang="en-AU" sz="1900" dirty="0"/>
              <a:t>The Federal Government has released draft legislation that will ban commission payments to financial planners from the sale of financial products to their clients.</a:t>
            </a:r>
          </a:p>
          <a:p>
            <a:pPr marL="0" indent="0">
              <a:buNone/>
            </a:pPr>
            <a:r>
              <a:rPr lang="en-AU" sz="1900" dirty="0"/>
              <a:t>The FPA is opposing the draft legislation on the basis that commission payments do not create a conflict of interest for financial planners. The FPA is also claiming that the legislation is unnecessary because the association prosecutes unethical behaviour with its own investigation officers and disciplinary review tribunal.</a:t>
            </a:r>
          </a:p>
          <a:p>
            <a:pPr marL="0" indent="0">
              <a:buNone/>
            </a:pPr>
            <a:r>
              <a:rPr lang="en-AU" sz="1900" dirty="0"/>
              <a:t>The FPA seeks your advice.</a:t>
            </a:r>
          </a:p>
        </p:txBody>
      </p:sp>
      <p:sp>
        <p:nvSpPr>
          <p:cNvPr id="10" name="Content Placeholder 2"/>
          <p:cNvSpPr txBox="1">
            <a:spLocks/>
          </p:cNvSpPr>
          <p:nvPr/>
        </p:nvSpPr>
        <p:spPr>
          <a:xfrm>
            <a:off x="749408" y="4979776"/>
            <a:ext cx="7931224" cy="105980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sz="1900" b="1" dirty="0"/>
              <a:t>In groups, prepare a brief to the FPA explaining what a conflict of interest is and why commission payments and self policing structures both contain inherent conflicts of interest.</a:t>
            </a:r>
            <a:endParaRPr lang="en-US" sz="1900" b="1" dirty="0"/>
          </a:p>
        </p:txBody>
      </p:sp>
      <p:sp>
        <p:nvSpPr>
          <p:cNvPr id="2" name="Title 1"/>
          <p:cNvSpPr>
            <a:spLocks noGrp="1"/>
          </p:cNvSpPr>
          <p:nvPr>
            <p:ph type="title"/>
          </p:nvPr>
        </p:nvSpPr>
        <p:spPr/>
        <p:txBody>
          <a:bodyPr/>
          <a:lstStyle/>
          <a:p>
            <a:pPr marL="265113"/>
            <a:r>
              <a:rPr lang="en-US" dirty="0" smtClean="0"/>
              <a:t>Small Group Challenge</a:t>
            </a:r>
            <a:endParaRPr lang="en-US" dirty="0"/>
          </a:p>
        </p:txBody>
      </p:sp>
      <p:sp>
        <p:nvSpPr>
          <p:cNvPr id="4" name="AutoShape 2" descr="Image result for roads and maritim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5" name="Content Placeholder 2"/>
          <p:cNvSpPr txBox="1">
            <a:spLocks/>
          </p:cNvSpPr>
          <p:nvPr/>
        </p:nvSpPr>
        <p:spPr>
          <a:xfrm>
            <a:off x="755576" y="1345067"/>
            <a:ext cx="7931224" cy="94818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sz="1900" dirty="0"/>
              <a:t>The Financial Planning Association (FPA), an industry association that promotes the interests of financial </a:t>
            </a:r>
            <a:r>
              <a:rPr lang="en-AU" sz="1900" dirty="0" smtClean="0"/>
              <a:t>planners, </a:t>
            </a:r>
            <a:r>
              <a:rPr lang="en-AU" sz="1900" dirty="0"/>
              <a:t>has a serious </a:t>
            </a:r>
            <a:r>
              <a:rPr lang="en-AU" sz="1900" dirty="0" smtClean="0"/>
              <a:t>issue ...</a:t>
            </a:r>
            <a:endParaRPr lang="en-US" sz="1900" dirty="0" smtClean="0"/>
          </a:p>
        </p:txBody>
      </p:sp>
      <p:sp>
        <p:nvSpPr>
          <p:cNvPr id="6" name="Slide Number Placeholder 5"/>
          <p:cNvSpPr>
            <a:spLocks noGrp="1"/>
          </p:cNvSpPr>
          <p:nvPr>
            <p:ph type="sldNum" sz="quarter" idx="12"/>
          </p:nvPr>
        </p:nvSpPr>
        <p:spPr/>
        <p:txBody>
          <a:bodyPr/>
          <a:lstStyle/>
          <a:p>
            <a:fld id="{228855B0-D62E-9E44-B7EF-8E49D31AD382}" type="slidenum">
              <a:rPr lang="en-US" smtClean="0"/>
              <a:pPr/>
              <a:t>21</a:t>
            </a:fld>
            <a:endParaRPr lang="en-US" dirty="0"/>
          </a:p>
        </p:txBody>
      </p:sp>
    </p:spTree>
    <p:extLst>
      <p:ext uri="{BB962C8B-B14F-4D97-AF65-F5344CB8AC3E}">
        <p14:creationId xmlns:p14="http://schemas.microsoft.com/office/powerpoint/2010/main" val="21568931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57188" algn="l"/>
            <a:r>
              <a:rPr lang="en-US" dirty="0" smtClean="0"/>
              <a:t>Conflict of Interest</a:t>
            </a:r>
            <a:endParaRPr lang="en-US" dirty="0"/>
          </a:p>
        </p:txBody>
      </p:sp>
      <p:sp>
        <p:nvSpPr>
          <p:cNvPr id="3" name="Content Placeholder 2"/>
          <p:cNvSpPr>
            <a:spLocks noGrp="1"/>
          </p:cNvSpPr>
          <p:nvPr>
            <p:ph idx="1"/>
          </p:nvPr>
        </p:nvSpPr>
        <p:spPr/>
        <p:txBody>
          <a:bodyPr>
            <a:normAutofit fontScale="92500"/>
          </a:bodyPr>
          <a:lstStyle/>
          <a:p>
            <a:pPr marL="722313" indent="-368300"/>
            <a:r>
              <a:rPr lang="en-AU" dirty="0"/>
              <a:t>Managers and advisers are often placed in situations where they must choose between acting in their own interests or in the interests of those they are engaged to </a:t>
            </a:r>
            <a:r>
              <a:rPr lang="en-AU" dirty="0" smtClean="0"/>
              <a:t>serve</a:t>
            </a:r>
          </a:p>
          <a:p>
            <a:pPr marL="722313" indent="-368300"/>
            <a:r>
              <a:rPr lang="en-AU" dirty="0"/>
              <a:t>Directors owe general law and statutory duties to their companies </a:t>
            </a:r>
            <a:r>
              <a:rPr lang="en-AU" dirty="0" smtClean="0"/>
              <a:t>to avoid situations where they have a conflict of interest: see </a:t>
            </a:r>
            <a:r>
              <a:rPr lang="en-AU" i="1" dirty="0" smtClean="0"/>
              <a:t>ss.181-183 Corporations Act</a:t>
            </a:r>
            <a:endParaRPr lang="en-AU" sz="3200" i="1" dirty="0"/>
          </a:p>
        </p:txBody>
      </p:sp>
      <p:sp>
        <p:nvSpPr>
          <p:cNvPr id="4" name="Slide Number Placeholder 3"/>
          <p:cNvSpPr>
            <a:spLocks noGrp="1"/>
          </p:cNvSpPr>
          <p:nvPr>
            <p:ph type="sldNum" sz="quarter" idx="12"/>
          </p:nvPr>
        </p:nvSpPr>
        <p:spPr/>
        <p:txBody>
          <a:bodyPr/>
          <a:lstStyle/>
          <a:p>
            <a:fld id="{228855B0-D62E-9E44-B7EF-8E49D31AD382}" type="slidenum">
              <a:rPr lang="en-US" smtClean="0"/>
              <a:pPr/>
              <a:t>22</a:t>
            </a:fld>
            <a:endParaRPr lang="en-US" dirty="0"/>
          </a:p>
        </p:txBody>
      </p:sp>
    </p:spTree>
    <p:extLst>
      <p:ext uri="{BB962C8B-B14F-4D97-AF65-F5344CB8AC3E}">
        <p14:creationId xmlns:p14="http://schemas.microsoft.com/office/powerpoint/2010/main" val="21679373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57188" algn="l"/>
            <a:r>
              <a:rPr lang="en-US" dirty="0" smtClean="0"/>
              <a:t>Conflict of Interest</a:t>
            </a:r>
            <a:endParaRPr lang="en-US" dirty="0"/>
          </a:p>
        </p:txBody>
      </p:sp>
      <p:sp>
        <p:nvSpPr>
          <p:cNvPr id="3" name="Content Placeholder 2"/>
          <p:cNvSpPr>
            <a:spLocks noGrp="1"/>
          </p:cNvSpPr>
          <p:nvPr>
            <p:ph idx="1"/>
          </p:nvPr>
        </p:nvSpPr>
        <p:spPr/>
        <p:txBody>
          <a:bodyPr>
            <a:normAutofit fontScale="85000" lnSpcReduction="20000"/>
          </a:bodyPr>
          <a:lstStyle/>
          <a:p>
            <a:pPr marL="354013" indent="0">
              <a:buNone/>
            </a:pPr>
            <a:r>
              <a:rPr lang="en-AU" dirty="0" smtClean="0"/>
              <a:t>A director will have placed themselves in a position of conflict if they:</a:t>
            </a:r>
          </a:p>
          <a:p>
            <a:pPr marL="811213" indent="-457200"/>
            <a:r>
              <a:rPr lang="en-AU" dirty="0" smtClean="0"/>
              <a:t>have a personal interest in a transaction with their company</a:t>
            </a:r>
          </a:p>
          <a:p>
            <a:pPr marL="811213" indent="-457200"/>
            <a:r>
              <a:rPr lang="en-AU" dirty="0" smtClean="0"/>
              <a:t>make an undisclosed personal profit from the use of their position</a:t>
            </a:r>
          </a:p>
          <a:p>
            <a:pPr marL="811213" indent="-457200"/>
            <a:r>
              <a:rPr lang="en-AU" dirty="0" smtClean="0"/>
              <a:t>misuse company funds</a:t>
            </a:r>
          </a:p>
          <a:p>
            <a:pPr marL="811213" indent="-457200"/>
            <a:r>
              <a:rPr lang="en-AU" dirty="0" smtClean="0"/>
              <a:t>take up a business opportunity that should have gone to the company</a:t>
            </a:r>
          </a:p>
          <a:p>
            <a:pPr marL="811213" indent="-457200"/>
            <a:r>
              <a:rPr lang="en-AU" dirty="0" smtClean="0"/>
              <a:t>misuse confidential company information</a:t>
            </a:r>
          </a:p>
          <a:p>
            <a:pPr marL="811213" indent="-457200"/>
            <a:r>
              <a:rPr lang="en-AU" dirty="0" smtClean="0"/>
              <a:t>compete with the company</a:t>
            </a:r>
          </a:p>
        </p:txBody>
      </p:sp>
      <p:sp>
        <p:nvSpPr>
          <p:cNvPr id="4" name="Slide Number Placeholder 3"/>
          <p:cNvSpPr>
            <a:spLocks noGrp="1"/>
          </p:cNvSpPr>
          <p:nvPr>
            <p:ph type="sldNum" sz="quarter" idx="12"/>
          </p:nvPr>
        </p:nvSpPr>
        <p:spPr/>
        <p:txBody>
          <a:bodyPr/>
          <a:lstStyle/>
          <a:p>
            <a:fld id="{228855B0-D62E-9E44-B7EF-8E49D31AD382}" type="slidenum">
              <a:rPr lang="en-US" smtClean="0"/>
              <a:pPr/>
              <a:t>23</a:t>
            </a:fld>
            <a:endParaRPr lang="en-US" dirty="0"/>
          </a:p>
        </p:txBody>
      </p:sp>
    </p:spTree>
    <p:extLst>
      <p:ext uri="{BB962C8B-B14F-4D97-AF65-F5344CB8AC3E}">
        <p14:creationId xmlns:p14="http://schemas.microsoft.com/office/powerpoint/2010/main" val="15762061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joey adams"/>
          <p:cNvPicPr>
            <a:picLocks noChangeAspect="1" noChangeArrowheads="1"/>
          </p:cNvPicPr>
          <p:nvPr/>
        </p:nvPicPr>
        <p:blipFill rotWithShape="1">
          <a:blip r:embed="rId3">
            <a:extLst>
              <a:ext uri="{28A0092B-C50C-407E-A947-70E740481C1C}">
                <a14:useLocalDpi xmlns:a14="http://schemas.microsoft.com/office/drawing/2010/main" val="0"/>
              </a:ext>
            </a:extLst>
          </a:blip>
          <a:srcRect l="17033" t="2275" r="17033" b="18841"/>
          <a:stretch/>
        </p:blipFill>
        <p:spPr bwMode="auto">
          <a:xfrm flipH="1">
            <a:off x="1397593" y="3066041"/>
            <a:ext cx="1823859" cy="2667000"/>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p:cNvSpPr>
            <a:spLocks noGrp="1"/>
          </p:cNvSpPr>
          <p:nvPr>
            <p:ph idx="1"/>
          </p:nvPr>
        </p:nvSpPr>
        <p:spPr>
          <a:xfrm>
            <a:off x="457200" y="1600200"/>
            <a:ext cx="8229600" cy="4525963"/>
          </a:xfrm>
        </p:spPr>
        <p:txBody>
          <a:bodyPr>
            <a:normAutofit/>
          </a:bodyPr>
          <a:lstStyle/>
          <a:p>
            <a:pPr marL="814388" indent="-457200"/>
            <a:r>
              <a:rPr lang="en-AU" dirty="0" smtClean="0"/>
              <a:t>What does American comedian       Joey Adams mean when he says:</a:t>
            </a:r>
          </a:p>
        </p:txBody>
      </p:sp>
      <p:sp>
        <p:nvSpPr>
          <p:cNvPr id="2" name="Title 1"/>
          <p:cNvSpPr>
            <a:spLocks noGrp="1"/>
          </p:cNvSpPr>
          <p:nvPr>
            <p:ph type="title"/>
          </p:nvPr>
        </p:nvSpPr>
        <p:spPr/>
        <p:txBody>
          <a:bodyPr/>
          <a:lstStyle/>
          <a:p>
            <a:pPr marL="265113"/>
            <a:r>
              <a:rPr lang="en-US" dirty="0" smtClean="0"/>
              <a:t>Small Group Discussion</a:t>
            </a:r>
            <a:endParaRPr lang="en-US" dirty="0"/>
          </a:p>
        </p:txBody>
      </p:sp>
      <p:sp>
        <p:nvSpPr>
          <p:cNvPr id="4" name="AutoShape 2" descr="Image result for sir john dalberg-act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9" name="Rounded Rectangular Callout 8"/>
          <p:cNvSpPr/>
          <p:nvPr/>
        </p:nvSpPr>
        <p:spPr>
          <a:xfrm>
            <a:off x="3347864" y="3480178"/>
            <a:ext cx="4977270" cy="1528549"/>
          </a:xfrm>
          <a:prstGeom prst="wedgeRoundRectCallout">
            <a:avLst>
              <a:gd name="adj1" fmla="val -54920"/>
              <a:gd name="adj2" fmla="val 35746"/>
              <a:gd name="adj3" fmla="val 16667"/>
            </a:avLst>
          </a:prstGeom>
          <a:solidFill>
            <a:schemeClr val="bg1"/>
          </a:solidFill>
          <a:ln w="28575">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r>
              <a:rPr lang="en-AU" sz="2400" dirty="0" smtClean="0">
                <a:solidFill>
                  <a:schemeClr val="tx1"/>
                </a:solidFill>
                <a:latin typeface="Arial Narrow" panose="020B0606020202030204" pitchFamily="34" charset="0"/>
              </a:rPr>
              <a:t>Bankruptcy is a legal proceeding in which you put your money in your pants pocket and give your coat to your creditors</a:t>
            </a:r>
            <a:endParaRPr lang="en-AU" sz="2400" dirty="0">
              <a:solidFill>
                <a:schemeClr val="tx1"/>
              </a:solidFill>
              <a:latin typeface="Arial Narrow" panose="020B0606020202030204" pitchFamily="34" charset="0"/>
            </a:endParaRPr>
          </a:p>
        </p:txBody>
      </p:sp>
      <p:sp>
        <p:nvSpPr>
          <p:cNvPr id="3" name="Slide Number Placeholder 2"/>
          <p:cNvSpPr>
            <a:spLocks noGrp="1"/>
          </p:cNvSpPr>
          <p:nvPr>
            <p:ph type="sldNum" sz="quarter" idx="12"/>
          </p:nvPr>
        </p:nvSpPr>
        <p:spPr/>
        <p:txBody>
          <a:bodyPr/>
          <a:lstStyle/>
          <a:p>
            <a:fld id="{228855B0-D62E-9E44-B7EF-8E49D31AD382}" type="slidenum">
              <a:rPr lang="en-US" smtClean="0"/>
              <a:pPr/>
              <a:t>24</a:t>
            </a:fld>
            <a:endParaRPr lang="en-US" dirty="0"/>
          </a:p>
        </p:txBody>
      </p:sp>
    </p:spTree>
    <p:extLst>
      <p:ext uri="{BB962C8B-B14F-4D97-AF65-F5344CB8AC3E}">
        <p14:creationId xmlns:p14="http://schemas.microsoft.com/office/powerpoint/2010/main" val="35462761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1957" y="2088926"/>
            <a:ext cx="7931224" cy="2906100"/>
          </a:xfrm>
        </p:spPr>
        <p:txBody>
          <a:bodyPr>
            <a:noAutofit/>
          </a:bodyPr>
          <a:lstStyle/>
          <a:p>
            <a:pPr marL="0" indent="0">
              <a:buNone/>
            </a:pPr>
            <a:r>
              <a:rPr lang="en-AU" sz="2000" dirty="0" smtClean="0"/>
              <a:t>The ARCA has </a:t>
            </a:r>
            <a:r>
              <a:rPr lang="en-AU" sz="2000" dirty="0"/>
              <a:t>issued a warning to its members about the risks of lending money to companies.</a:t>
            </a:r>
          </a:p>
          <a:p>
            <a:pPr marL="0" indent="0">
              <a:buNone/>
            </a:pPr>
            <a:r>
              <a:rPr lang="en-AU" sz="2000" dirty="0"/>
              <a:t>The warning explains that a company is a separate legal entity apart from its directors. This means that if the company becomes insolvent the directors cannot be legally compelled to pay back any loans to creditors. Great care must therefore be taken by those lending money to companies to protect themselves should the company become insolvent.</a:t>
            </a:r>
          </a:p>
          <a:p>
            <a:pPr marL="0" indent="0">
              <a:buNone/>
            </a:pPr>
            <a:r>
              <a:rPr lang="en-AU" sz="2000" dirty="0"/>
              <a:t>The ARCA seeks your advice.  </a:t>
            </a:r>
          </a:p>
        </p:txBody>
      </p:sp>
      <p:sp>
        <p:nvSpPr>
          <p:cNvPr id="10" name="Content Placeholder 2"/>
          <p:cNvSpPr txBox="1">
            <a:spLocks/>
          </p:cNvSpPr>
          <p:nvPr/>
        </p:nvSpPr>
        <p:spPr>
          <a:xfrm>
            <a:off x="749408" y="5101696"/>
            <a:ext cx="7931224" cy="105980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sz="2000" b="1" dirty="0"/>
              <a:t>In groups, work out a least two strategies a creditor lending to a company could use to protect themselves.</a:t>
            </a:r>
            <a:endParaRPr lang="en-US" sz="2000" b="1" dirty="0"/>
          </a:p>
        </p:txBody>
      </p:sp>
      <p:sp>
        <p:nvSpPr>
          <p:cNvPr id="2" name="Title 1"/>
          <p:cNvSpPr>
            <a:spLocks noGrp="1"/>
          </p:cNvSpPr>
          <p:nvPr>
            <p:ph type="title"/>
          </p:nvPr>
        </p:nvSpPr>
        <p:spPr/>
        <p:txBody>
          <a:bodyPr/>
          <a:lstStyle/>
          <a:p>
            <a:pPr marL="265113"/>
            <a:r>
              <a:rPr lang="en-US" dirty="0" smtClean="0"/>
              <a:t>Small Group Challenge</a:t>
            </a:r>
            <a:endParaRPr lang="en-US" dirty="0"/>
          </a:p>
        </p:txBody>
      </p:sp>
      <p:sp>
        <p:nvSpPr>
          <p:cNvPr id="4" name="AutoShape 2" descr="Image result for roads and maritim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5" name="Content Placeholder 2"/>
          <p:cNvSpPr txBox="1">
            <a:spLocks/>
          </p:cNvSpPr>
          <p:nvPr/>
        </p:nvSpPr>
        <p:spPr>
          <a:xfrm>
            <a:off x="755576" y="1345067"/>
            <a:ext cx="7931224" cy="94818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sz="2000" dirty="0"/>
              <a:t>The Australian Retail Credit Association (ARCA), an industry association for credit providers, </a:t>
            </a:r>
            <a:r>
              <a:rPr lang="en-AU" sz="2000" dirty="0" smtClean="0"/>
              <a:t>has a problem …</a:t>
            </a:r>
            <a:endParaRPr lang="en-US" sz="1900" dirty="0" smtClean="0"/>
          </a:p>
        </p:txBody>
      </p:sp>
      <p:sp>
        <p:nvSpPr>
          <p:cNvPr id="6" name="Slide Number Placeholder 5"/>
          <p:cNvSpPr>
            <a:spLocks noGrp="1"/>
          </p:cNvSpPr>
          <p:nvPr>
            <p:ph type="sldNum" sz="quarter" idx="12"/>
          </p:nvPr>
        </p:nvSpPr>
        <p:spPr/>
        <p:txBody>
          <a:bodyPr/>
          <a:lstStyle/>
          <a:p>
            <a:fld id="{228855B0-D62E-9E44-B7EF-8E49D31AD382}" type="slidenum">
              <a:rPr lang="en-US" smtClean="0"/>
              <a:pPr/>
              <a:t>25</a:t>
            </a:fld>
            <a:endParaRPr lang="en-US" dirty="0"/>
          </a:p>
        </p:txBody>
      </p:sp>
    </p:spTree>
    <p:extLst>
      <p:ext uri="{BB962C8B-B14F-4D97-AF65-F5344CB8AC3E}">
        <p14:creationId xmlns:p14="http://schemas.microsoft.com/office/powerpoint/2010/main" val="27369207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57188" algn="l"/>
            <a:r>
              <a:rPr lang="en-US" dirty="0" smtClean="0"/>
              <a:t>Creditor Protection</a:t>
            </a:r>
            <a:endParaRPr lang="en-US" dirty="0"/>
          </a:p>
        </p:txBody>
      </p:sp>
      <p:sp>
        <p:nvSpPr>
          <p:cNvPr id="3" name="Content Placeholder 2"/>
          <p:cNvSpPr>
            <a:spLocks noGrp="1"/>
          </p:cNvSpPr>
          <p:nvPr>
            <p:ph idx="1"/>
          </p:nvPr>
        </p:nvSpPr>
        <p:spPr/>
        <p:txBody>
          <a:bodyPr>
            <a:normAutofit/>
          </a:bodyPr>
          <a:lstStyle/>
          <a:p>
            <a:pPr marL="812800" indent="-457200"/>
            <a:r>
              <a:rPr lang="en-AU" dirty="0" smtClean="0"/>
              <a:t>Creditors can contract to protect themselves by seeking security over company assets when extending credit to companies</a:t>
            </a:r>
          </a:p>
          <a:p>
            <a:pPr marL="812800" indent="-457200"/>
            <a:r>
              <a:rPr lang="en-AU" dirty="0" smtClean="0"/>
              <a:t>Also, when a company is facing insolvency directors are under a duty to consider the interests of both the shareholders and the creditors</a:t>
            </a:r>
            <a:endParaRPr lang="en-AU" sz="3200" dirty="0"/>
          </a:p>
        </p:txBody>
      </p:sp>
      <p:sp>
        <p:nvSpPr>
          <p:cNvPr id="4" name="Slide Number Placeholder 3"/>
          <p:cNvSpPr>
            <a:spLocks noGrp="1"/>
          </p:cNvSpPr>
          <p:nvPr>
            <p:ph type="sldNum" sz="quarter" idx="12"/>
          </p:nvPr>
        </p:nvSpPr>
        <p:spPr/>
        <p:txBody>
          <a:bodyPr/>
          <a:lstStyle/>
          <a:p>
            <a:fld id="{228855B0-D62E-9E44-B7EF-8E49D31AD382}" type="slidenum">
              <a:rPr lang="en-US" smtClean="0"/>
              <a:pPr/>
              <a:t>26</a:t>
            </a:fld>
            <a:endParaRPr lang="en-US" dirty="0"/>
          </a:p>
        </p:txBody>
      </p:sp>
    </p:spTree>
    <p:extLst>
      <p:ext uri="{BB962C8B-B14F-4D97-AF65-F5344CB8AC3E}">
        <p14:creationId xmlns:p14="http://schemas.microsoft.com/office/powerpoint/2010/main" val="28481930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357188" algn="l"/>
            <a:r>
              <a:rPr lang="en-US" dirty="0" smtClean="0"/>
              <a:t>Duty to Prevent Insolvent Trading</a:t>
            </a:r>
            <a:endParaRPr lang="en-US" dirty="0"/>
          </a:p>
        </p:txBody>
      </p:sp>
      <p:sp>
        <p:nvSpPr>
          <p:cNvPr id="3" name="Content Placeholder 2"/>
          <p:cNvSpPr>
            <a:spLocks noGrp="1"/>
          </p:cNvSpPr>
          <p:nvPr>
            <p:ph idx="1"/>
          </p:nvPr>
        </p:nvSpPr>
        <p:spPr/>
        <p:txBody>
          <a:bodyPr>
            <a:normAutofit lnSpcReduction="10000"/>
          </a:bodyPr>
          <a:lstStyle/>
          <a:p>
            <a:pPr marL="812800" indent="-457200"/>
            <a:r>
              <a:rPr lang="en-AU" dirty="0" smtClean="0"/>
              <a:t>Directors have a duty to prevent insolvent trading: </a:t>
            </a:r>
          </a:p>
          <a:p>
            <a:pPr marL="808038" indent="-452438">
              <a:buNone/>
            </a:pPr>
            <a:r>
              <a:rPr lang="en-AU" dirty="0"/>
              <a:t>	</a:t>
            </a:r>
            <a:r>
              <a:rPr lang="en-AU" dirty="0" smtClean="0"/>
              <a:t>see </a:t>
            </a:r>
            <a:r>
              <a:rPr lang="en-AU" i="1" dirty="0" smtClean="0"/>
              <a:t>s.588G Corporations Act</a:t>
            </a:r>
          </a:p>
          <a:p>
            <a:pPr marL="812800" indent="-457200"/>
            <a:r>
              <a:rPr lang="en-AU" dirty="0" smtClean="0"/>
              <a:t>This means that if the company cannot meet its credit obligations the directors are prohibited from incurring further debts</a:t>
            </a:r>
          </a:p>
          <a:p>
            <a:pPr marL="812800" indent="-457200"/>
            <a:r>
              <a:rPr lang="en-AU" dirty="0" smtClean="0"/>
              <a:t>The duty protects the current creditors and potential creditors </a:t>
            </a:r>
          </a:p>
        </p:txBody>
      </p:sp>
      <p:sp>
        <p:nvSpPr>
          <p:cNvPr id="4" name="Slide Number Placeholder 3"/>
          <p:cNvSpPr>
            <a:spLocks noGrp="1"/>
          </p:cNvSpPr>
          <p:nvPr>
            <p:ph type="sldNum" sz="quarter" idx="12"/>
          </p:nvPr>
        </p:nvSpPr>
        <p:spPr/>
        <p:txBody>
          <a:bodyPr/>
          <a:lstStyle/>
          <a:p>
            <a:fld id="{228855B0-D62E-9E44-B7EF-8E49D31AD382}" type="slidenum">
              <a:rPr lang="en-US" smtClean="0"/>
              <a:pPr/>
              <a:t>27</a:t>
            </a:fld>
            <a:endParaRPr lang="en-US" dirty="0"/>
          </a:p>
        </p:txBody>
      </p:sp>
    </p:spTree>
    <p:extLst>
      <p:ext uri="{BB962C8B-B14F-4D97-AF65-F5344CB8AC3E}">
        <p14:creationId xmlns:p14="http://schemas.microsoft.com/office/powerpoint/2010/main" val="41540338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357188" algn="l"/>
            <a:r>
              <a:rPr lang="en-US" dirty="0" smtClean="0"/>
              <a:t>Duty to Prevent Insolvent Trading</a:t>
            </a:r>
            <a:endParaRPr lang="en-US" dirty="0"/>
          </a:p>
        </p:txBody>
      </p:sp>
      <p:sp>
        <p:nvSpPr>
          <p:cNvPr id="3" name="Content Placeholder 2"/>
          <p:cNvSpPr>
            <a:spLocks noGrp="1"/>
          </p:cNvSpPr>
          <p:nvPr>
            <p:ph idx="1"/>
          </p:nvPr>
        </p:nvSpPr>
        <p:spPr/>
        <p:txBody>
          <a:bodyPr>
            <a:normAutofit fontScale="77500" lnSpcReduction="20000"/>
          </a:bodyPr>
          <a:lstStyle/>
          <a:p>
            <a:pPr marL="355600" indent="0">
              <a:buNone/>
            </a:pPr>
            <a:r>
              <a:rPr lang="en-AU" dirty="0" smtClean="0"/>
              <a:t>A director will have breached their duty to prevent insolvent trading if:</a:t>
            </a:r>
          </a:p>
          <a:p>
            <a:pPr marL="812800" indent="-457200"/>
            <a:r>
              <a:rPr lang="en-AU" dirty="0" smtClean="0"/>
              <a:t>they were a director when the company incurred the debt; and</a:t>
            </a:r>
          </a:p>
          <a:p>
            <a:pPr marL="812800" indent="-457200"/>
            <a:r>
              <a:rPr lang="en-AU" dirty="0" smtClean="0"/>
              <a:t>the company was or became insolvent by incurring the debt; and</a:t>
            </a:r>
          </a:p>
          <a:p>
            <a:pPr marL="812800" indent="-457200"/>
            <a:r>
              <a:rPr lang="en-AU" dirty="0" smtClean="0"/>
              <a:t>there were reasonable grounds for suspecting insolvency at the time; and</a:t>
            </a:r>
          </a:p>
          <a:p>
            <a:pPr marL="812800" indent="-457200"/>
            <a:r>
              <a:rPr lang="en-AU" dirty="0" smtClean="0"/>
              <a:t>the director was aware of those grounds or a reasonable person in the directors position in similar circumstances would have been aware; and</a:t>
            </a:r>
          </a:p>
          <a:p>
            <a:pPr marL="812800" indent="-457200"/>
            <a:r>
              <a:rPr lang="en-AU" dirty="0" smtClean="0"/>
              <a:t>the director failed to prevent the company from incurring the debt</a:t>
            </a:r>
          </a:p>
          <a:p>
            <a:pPr marL="355600" indent="0">
              <a:buNone/>
            </a:pPr>
            <a:endParaRPr lang="en-AU" dirty="0" smtClean="0"/>
          </a:p>
        </p:txBody>
      </p:sp>
      <p:sp>
        <p:nvSpPr>
          <p:cNvPr id="4" name="Slide Number Placeholder 3"/>
          <p:cNvSpPr>
            <a:spLocks noGrp="1"/>
          </p:cNvSpPr>
          <p:nvPr>
            <p:ph type="sldNum" sz="quarter" idx="12"/>
          </p:nvPr>
        </p:nvSpPr>
        <p:spPr/>
        <p:txBody>
          <a:bodyPr/>
          <a:lstStyle/>
          <a:p>
            <a:fld id="{228855B0-D62E-9E44-B7EF-8E49D31AD382}" type="slidenum">
              <a:rPr lang="en-US" smtClean="0"/>
              <a:pPr/>
              <a:t>28</a:t>
            </a:fld>
            <a:endParaRPr lang="en-US" dirty="0"/>
          </a:p>
        </p:txBody>
      </p:sp>
    </p:spTree>
    <p:extLst>
      <p:ext uri="{BB962C8B-B14F-4D97-AF65-F5344CB8AC3E}">
        <p14:creationId xmlns:p14="http://schemas.microsoft.com/office/powerpoint/2010/main" val="20083408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357188" algn="l"/>
            <a:r>
              <a:rPr lang="en-US" dirty="0" smtClean="0"/>
              <a:t>Duty to Prevent Insolvent Trading</a:t>
            </a:r>
            <a:endParaRPr lang="en-US" dirty="0"/>
          </a:p>
        </p:txBody>
      </p:sp>
      <p:sp>
        <p:nvSpPr>
          <p:cNvPr id="3" name="Content Placeholder 2"/>
          <p:cNvSpPr>
            <a:spLocks noGrp="1"/>
          </p:cNvSpPr>
          <p:nvPr>
            <p:ph idx="1"/>
          </p:nvPr>
        </p:nvSpPr>
        <p:spPr/>
        <p:txBody>
          <a:bodyPr>
            <a:normAutofit fontScale="85000" lnSpcReduction="20000"/>
          </a:bodyPr>
          <a:lstStyle/>
          <a:p>
            <a:pPr marL="355600" indent="0">
              <a:buNone/>
            </a:pPr>
            <a:r>
              <a:rPr lang="en-AU" dirty="0" smtClean="0"/>
              <a:t>A director will have a defence to a breach of their duty to prevent insolvent trading if the director:</a:t>
            </a:r>
          </a:p>
          <a:p>
            <a:pPr marL="812800" indent="-457200"/>
            <a:r>
              <a:rPr lang="en-AU" dirty="0" smtClean="0"/>
              <a:t>expected on reasonable grounds the company would remain solvent; or</a:t>
            </a:r>
          </a:p>
          <a:p>
            <a:pPr marL="812800" indent="-457200"/>
            <a:r>
              <a:rPr lang="en-AU" dirty="0" smtClean="0"/>
              <a:t>reasonably relied on information supplied by somebody else that the company was solvent; or </a:t>
            </a:r>
          </a:p>
          <a:p>
            <a:pPr marL="812800" indent="-457200"/>
            <a:r>
              <a:rPr lang="en-AU" dirty="0" smtClean="0"/>
              <a:t>did not take part in the management of the company at the time the debt was incurred; or</a:t>
            </a:r>
          </a:p>
          <a:p>
            <a:pPr marL="812800" indent="-457200"/>
            <a:r>
              <a:rPr lang="en-AU" dirty="0" smtClean="0"/>
              <a:t>took all reasonable steps to prevent the company from incurring the debt</a:t>
            </a:r>
          </a:p>
          <a:p>
            <a:pPr marL="355600" indent="0">
              <a:buNone/>
            </a:pPr>
            <a:r>
              <a:rPr lang="en-AU" dirty="0" smtClean="0"/>
              <a:t>see </a:t>
            </a:r>
            <a:r>
              <a:rPr lang="en-AU" i="1" dirty="0" smtClean="0"/>
              <a:t>s.588H Corporations Act</a:t>
            </a:r>
          </a:p>
        </p:txBody>
      </p:sp>
      <p:sp>
        <p:nvSpPr>
          <p:cNvPr id="4" name="Slide Number Placeholder 3"/>
          <p:cNvSpPr>
            <a:spLocks noGrp="1"/>
          </p:cNvSpPr>
          <p:nvPr>
            <p:ph type="sldNum" sz="quarter" idx="12"/>
          </p:nvPr>
        </p:nvSpPr>
        <p:spPr/>
        <p:txBody>
          <a:bodyPr/>
          <a:lstStyle/>
          <a:p>
            <a:fld id="{228855B0-D62E-9E44-B7EF-8E49D31AD382}" type="slidenum">
              <a:rPr lang="en-US" smtClean="0"/>
              <a:pPr/>
              <a:t>29</a:t>
            </a:fld>
            <a:endParaRPr lang="en-US" dirty="0"/>
          </a:p>
        </p:txBody>
      </p:sp>
    </p:spTree>
    <p:extLst>
      <p:ext uri="{BB962C8B-B14F-4D97-AF65-F5344CB8AC3E}">
        <p14:creationId xmlns:p14="http://schemas.microsoft.com/office/powerpoint/2010/main" val="13972474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749408" y="4805608"/>
            <a:ext cx="7931224" cy="105980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sz="2000" b="1" dirty="0"/>
              <a:t>In groups, advise the NTC on the ethics of selling an item that you know could cause the buyer injury or death.</a:t>
            </a:r>
            <a:endParaRPr lang="en-US" sz="2000" b="1" dirty="0"/>
          </a:p>
        </p:txBody>
      </p:sp>
      <p:sp>
        <p:nvSpPr>
          <p:cNvPr id="3" name="Content Placeholder 2"/>
          <p:cNvSpPr>
            <a:spLocks noGrp="1"/>
          </p:cNvSpPr>
          <p:nvPr>
            <p:ph idx="1"/>
          </p:nvPr>
        </p:nvSpPr>
        <p:spPr>
          <a:xfrm>
            <a:off x="741957" y="2088926"/>
            <a:ext cx="7931224" cy="2906100"/>
          </a:xfrm>
        </p:spPr>
        <p:txBody>
          <a:bodyPr>
            <a:noAutofit/>
          </a:bodyPr>
          <a:lstStyle/>
          <a:p>
            <a:pPr marL="0" indent="0">
              <a:buNone/>
            </a:pPr>
            <a:r>
              <a:rPr lang="en-AU" sz="2000" dirty="0"/>
              <a:t>A recent review of the safety features of a new car built overseas and imported to Australia has revealed a design flaw that increases the likelihood of the car catching on fire if involved in a collision. </a:t>
            </a:r>
          </a:p>
          <a:p>
            <a:pPr marL="0" indent="0">
              <a:buNone/>
            </a:pPr>
            <a:r>
              <a:rPr lang="en-AU" sz="2000" dirty="0"/>
              <a:t>The car manufacturer is aware of the defect and has proposed that instead of recalling and repairing the cars they will set aside a sum of money to cover the cost of settlements for deaths, injuries, and vehicle burnouts.</a:t>
            </a:r>
          </a:p>
          <a:p>
            <a:pPr marL="0" indent="0">
              <a:buNone/>
            </a:pPr>
            <a:r>
              <a:rPr lang="en-AU" sz="2000" dirty="0"/>
              <a:t>The NTC seeks your advice.</a:t>
            </a:r>
          </a:p>
        </p:txBody>
      </p:sp>
      <p:sp>
        <p:nvSpPr>
          <p:cNvPr id="2" name="Title 1"/>
          <p:cNvSpPr>
            <a:spLocks noGrp="1"/>
          </p:cNvSpPr>
          <p:nvPr>
            <p:ph type="title"/>
          </p:nvPr>
        </p:nvSpPr>
        <p:spPr/>
        <p:txBody>
          <a:bodyPr/>
          <a:lstStyle/>
          <a:p>
            <a:pPr marL="265113"/>
            <a:r>
              <a:rPr lang="en-US" dirty="0" smtClean="0"/>
              <a:t>Small Group Challenge</a:t>
            </a:r>
            <a:endParaRPr lang="en-US" dirty="0"/>
          </a:p>
        </p:txBody>
      </p:sp>
      <p:sp>
        <p:nvSpPr>
          <p:cNvPr id="4" name="AutoShape 2" descr="Image result for roads and maritim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5" name="Content Placeholder 2"/>
          <p:cNvSpPr txBox="1">
            <a:spLocks/>
          </p:cNvSpPr>
          <p:nvPr/>
        </p:nvSpPr>
        <p:spPr>
          <a:xfrm>
            <a:off x="755576" y="1345068"/>
            <a:ext cx="7931224" cy="80191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sz="2000" dirty="0"/>
              <a:t>The National Transport Commission (NTC), an independent statutory body that develops road safety regulations, is facing a </a:t>
            </a:r>
            <a:r>
              <a:rPr lang="en-AU" sz="2000" dirty="0" smtClean="0"/>
              <a:t>dilemma …</a:t>
            </a:r>
            <a:endParaRPr lang="en-US" sz="2000" dirty="0" smtClean="0"/>
          </a:p>
        </p:txBody>
      </p:sp>
      <p:sp>
        <p:nvSpPr>
          <p:cNvPr id="6" name="Slide Number Placeholder 5"/>
          <p:cNvSpPr>
            <a:spLocks noGrp="1"/>
          </p:cNvSpPr>
          <p:nvPr>
            <p:ph type="sldNum" sz="quarter" idx="12"/>
          </p:nvPr>
        </p:nvSpPr>
        <p:spPr/>
        <p:txBody>
          <a:bodyPr/>
          <a:lstStyle/>
          <a:p>
            <a:fld id="{228855B0-D62E-9E44-B7EF-8E49D31AD382}" type="slidenum">
              <a:rPr lang="en-US" smtClean="0"/>
              <a:pPr/>
              <a:t>3</a:t>
            </a:fld>
            <a:endParaRPr lang="en-US" dirty="0"/>
          </a:p>
        </p:txBody>
      </p:sp>
    </p:spTree>
    <p:extLst>
      <p:ext uri="{BB962C8B-B14F-4D97-AF65-F5344CB8AC3E}">
        <p14:creationId xmlns:p14="http://schemas.microsoft.com/office/powerpoint/2010/main" val="37720198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57188" algn="l"/>
            <a:r>
              <a:rPr lang="en-US" dirty="0" smtClean="0"/>
              <a:t>Honesty</a:t>
            </a:r>
            <a:endParaRPr lang="en-US" dirty="0"/>
          </a:p>
        </p:txBody>
      </p:sp>
      <p:sp>
        <p:nvSpPr>
          <p:cNvPr id="3" name="Content Placeholder 2"/>
          <p:cNvSpPr>
            <a:spLocks noGrp="1"/>
          </p:cNvSpPr>
          <p:nvPr>
            <p:ph idx="1"/>
          </p:nvPr>
        </p:nvSpPr>
        <p:spPr/>
        <p:txBody>
          <a:bodyPr>
            <a:normAutofit lnSpcReduction="10000"/>
          </a:bodyPr>
          <a:lstStyle/>
          <a:p>
            <a:pPr marL="722313" indent="-368300"/>
            <a:r>
              <a:rPr lang="en-AU" dirty="0" smtClean="0"/>
              <a:t>Behaving honestly and fairly is also called acting in good faith</a:t>
            </a:r>
          </a:p>
          <a:p>
            <a:pPr marL="722313" indent="-368300"/>
            <a:r>
              <a:rPr lang="en-AU" dirty="0" smtClean="0"/>
              <a:t>Directors have a duty to act in good faith and in the best interests of the company:</a:t>
            </a:r>
          </a:p>
          <a:p>
            <a:pPr marL="715963" indent="-361950">
              <a:buNone/>
            </a:pPr>
            <a:r>
              <a:rPr lang="en-AU" dirty="0" smtClean="0"/>
              <a:t>	see </a:t>
            </a:r>
            <a:r>
              <a:rPr lang="en-AU" i="1" dirty="0" smtClean="0"/>
              <a:t>s.181(1)(a) Corporations Act</a:t>
            </a:r>
          </a:p>
          <a:p>
            <a:pPr marL="715963" indent="-361950"/>
            <a:r>
              <a:rPr lang="en-AU" dirty="0" smtClean="0"/>
              <a:t>The best interests of the company means the best interests of the shareholders as a collective group:</a:t>
            </a:r>
          </a:p>
          <a:p>
            <a:pPr marL="715963" indent="0">
              <a:buNone/>
            </a:pPr>
            <a:r>
              <a:rPr lang="en-AU" dirty="0" smtClean="0"/>
              <a:t>see </a:t>
            </a:r>
            <a:r>
              <a:rPr lang="en-AU" i="1" dirty="0" err="1" smtClean="0"/>
              <a:t>Greenhalgh</a:t>
            </a:r>
            <a:r>
              <a:rPr lang="en-AU" i="1" dirty="0" smtClean="0"/>
              <a:t> v </a:t>
            </a:r>
            <a:r>
              <a:rPr lang="en-AU" i="1" dirty="0" err="1" smtClean="0"/>
              <a:t>Arderne</a:t>
            </a:r>
            <a:r>
              <a:rPr lang="en-AU" i="1" dirty="0" smtClean="0"/>
              <a:t> Cinemas Ltd</a:t>
            </a:r>
          </a:p>
        </p:txBody>
      </p:sp>
      <p:sp>
        <p:nvSpPr>
          <p:cNvPr id="4" name="Slide Number Placeholder 3"/>
          <p:cNvSpPr>
            <a:spLocks noGrp="1"/>
          </p:cNvSpPr>
          <p:nvPr>
            <p:ph type="sldNum" sz="quarter" idx="12"/>
          </p:nvPr>
        </p:nvSpPr>
        <p:spPr/>
        <p:txBody>
          <a:bodyPr/>
          <a:lstStyle/>
          <a:p>
            <a:fld id="{228855B0-D62E-9E44-B7EF-8E49D31AD382}" type="slidenum">
              <a:rPr lang="en-US" smtClean="0"/>
              <a:pPr/>
              <a:t>4</a:t>
            </a:fld>
            <a:endParaRPr lang="en-US" dirty="0"/>
          </a:p>
        </p:txBody>
      </p:sp>
    </p:spTree>
    <p:extLst>
      <p:ext uri="{BB962C8B-B14F-4D97-AF65-F5344CB8AC3E}">
        <p14:creationId xmlns:p14="http://schemas.microsoft.com/office/powerpoint/2010/main" val="35029700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715963"/>
            <a:r>
              <a:rPr lang="en-AU" sz="4000" dirty="0" err="1"/>
              <a:t>Greenhalgh</a:t>
            </a:r>
            <a:r>
              <a:rPr lang="en-AU" sz="4000" dirty="0"/>
              <a:t> v </a:t>
            </a:r>
            <a:r>
              <a:rPr lang="en-AU" sz="4000" dirty="0" err="1"/>
              <a:t>Arderne</a:t>
            </a:r>
            <a:r>
              <a:rPr lang="en-AU" sz="4000" dirty="0"/>
              <a:t> Cinemas Ltd</a:t>
            </a:r>
            <a:endParaRPr lang="en-AU" dirty="0"/>
          </a:p>
        </p:txBody>
      </p:sp>
      <p:sp>
        <p:nvSpPr>
          <p:cNvPr id="3" name="Content Placeholder 2"/>
          <p:cNvSpPr>
            <a:spLocks noGrp="1"/>
          </p:cNvSpPr>
          <p:nvPr>
            <p:ph idx="1"/>
          </p:nvPr>
        </p:nvSpPr>
        <p:spPr/>
        <p:txBody>
          <a:bodyPr>
            <a:normAutofit fontScale="62500" lnSpcReduction="20000"/>
          </a:bodyPr>
          <a:lstStyle/>
          <a:p>
            <a:r>
              <a:rPr lang="en-AU" dirty="0" smtClean="0"/>
              <a:t>G was </a:t>
            </a:r>
            <a:r>
              <a:rPr lang="en-AU" dirty="0"/>
              <a:t>a minority </a:t>
            </a:r>
            <a:r>
              <a:rPr lang="en-AU" dirty="0" smtClean="0"/>
              <a:t>shareholder</a:t>
            </a:r>
          </a:p>
          <a:p>
            <a:r>
              <a:rPr lang="en-AU" dirty="0" smtClean="0"/>
              <a:t>The company had </a:t>
            </a:r>
            <a:r>
              <a:rPr lang="en-AU" dirty="0"/>
              <a:t>two classes of </a:t>
            </a:r>
            <a:r>
              <a:rPr lang="en-AU" dirty="0" smtClean="0"/>
              <a:t>shares </a:t>
            </a:r>
            <a:r>
              <a:rPr lang="en-AU" dirty="0" smtClean="0"/>
              <a:t>- each </a:t>
            </a:r>
            <a:r>
              <a:rPr lang="en-AU" dirty="0" err="1" smtClean="0"/>
              <a:t>hadone</a:t>
            </a:r>
            <a:r>
              <a:rPr lang="en-AU" dirty="0" smtClean="0"/>
              <a:t> </a:t>
            </a:r>
            <a:r>
              <a:rPr lang="en-AU" dirty="0" smtClean="0"/>
              <a:t>vote.</a:t>
            </a:r>
          </a:p>
          <a:p>
            <a:pPr lvl="1"/>
            <a:r>
              <a:rPr lang="en-AU" dirty="0" smtClean="0"/>
              <a:t>G had 2 shilling shares</a:t>
            </a:r>
          </a:p>
          <a:p>
            <a:pPr lvl="1"/>
            <a:r>
              <a:rPr lang="en-AU" dirty="0" smtClean="0"/>
              <a:t>M had 10 shilling shares</a:t>
            </a:r>
          </a:p>
          <a:p>
            <a:r>
              <a:rPr lang="en-AU" dirty="0" smtClean="0"/>
              <a:t>The company changed the 10 shilling shares into 5 </a:t>
            </a:r>
            <a:r>
              <a:rPr lang="en-AU" dirty="0" smtClean="0"/>
              <a:t>x </a:t>
            </a:r>
            <a:r>
              <a:rPr lang="en-AU" dirty="0"/>
              <a:t>two shilling </a:t>
            </a:r>
            <a:r>
              <a:rPr lang="en-AU" dirty="0" smtClean="0"/>
              <a:t>shares.</a:t>
            </a:r>
          </a:p>
          <a:p>
            <a:r>
              <a:rPr lang="en-AU" dirty="0" smtClean="0"/>
              <a:t>This meant that M now had over 75% of the shares.</a:t>
            </a:r>
            <a:endParaRPr lang="en-AU" dirty="0"/>
          </a:p>
          <a:p>
            <a:r>
              <a:rPr lang="en-AU" dirty="0" smtClean="0"/>
              <a:t>The company constitution stated "No </a:t>
            </a:r>
            <a:r>
              <a:rPr lang="en-AU" dirty="0"/>
              <a:t>shares in the company shall be transferred to a person not a member of the company so long as a member of the company may be willing to purchase such shares at a fair </a:t>
            </a:r>
            <a:r>
              <a:rPr lang="en-AU" dirty="0" smtClean="0"/>
              <a:t>value”.</a:t>
            </a:r>
            <a:endParaRPr lang="en-AU" dirty="0"/>
          </a:p>
          <a:p>
            <a:r>
              <a:rPr lang="en-AU" dirty="0"/>
              <a:t>The company changed its </a:t>
            </a:r>
            <a:r>
              <a:rPr lang="en-AU" dirty="0" smtClean="0"/>
              <a:t>constitution by </a:t>
            </a:r>
            <a:r>
              <a:rPr lang="en-AU" dirty="0"/>
              <a:t>special resolution </a:t>
            </a:r>
            <a:r>
              <a:rPr lang="en-AU" dirty="0" smtClean="0"/>
              <a:t>to allow shareholders </a:t>
            </a:r>
            <a:r>
              <a:rPr lang="en-AU" dirty="0"/>
              <a:t>to offer </a:t>
            </a:r>
            <a:r>
              <a:rPr lang="en-AU" dirty="0" smtClean="0"/>
              <a:t>shares </a:t>
            </a:r>
            <a:r>
              <a:rPr lang="en-AU" dirty="0"/>
              <a:t>to </a:t>
            </a:r>
            <a:r>
              <a:rPr lang="en-AU" dirty="0" smtClean="0"/>
              <a:t>members </a:t>
            </a:r>
            <a:r>
              <a:rPr lang="en-AU" dirty="0"/>
              <a:t>outside the company. </a:t>
            </a:r>
            <a:endParaRPr lang="en-AU" dirty="0" smtClean="0"/>
          </a:p>
          <a:p>
            <a:r>
              <a:rPr lang="en-AU" dirty="0" smtClean="0"/>
              <a:t>G </a:t>
            </a:r>
            <a:r>
              <a:rPr lang="en-AU" dirty="0" smtClean="0"/>
              <a:t>argued </a:t>
            </a:r>
            <a:r>
              <a:rPr lang="en-AU" dirty="0"/>
              <a:t>that the </a:t>
            </a:r>
            <a:r>
              <a:rPr lang="en-AU" dirty="0" smtClean="0"/>
              <a:t>constitutional change </a:t>
            </a:r>
            <a:r>
              <a:rPr lang="en-AU" dirty="0"/>
              <a:t>was invalid, a fraud on him and the other minority </a:t>
            </a:r>
            <a:r>
              <a:rPr lang="en-AU" dirty="0" smtClean="0"/>
              <a:t>shareholders.</a:t>
            </a:r>
            <a:endParaRPr lang="en-AU" dirty="0"/>
          </a:p>
        </p:txBody>
      </p:sp>
      <p:sp>
        <p:nvSpPr>
          <p:cNvPr id="4" name="Slide Number Placeholder 3"/>
          <p:cNvSpPr>
            <a:spLocks noGrp="1"/>
          </p:cNvSpPr>
          <p:nvPr>
            <p:ph type="sldNum" sz="quarter" idx="12"/>
          </p:nvPr>
        </p:nvSpPr>
        <p:spPr/>
        <p:txBody>
          <a:bodyPr/>
          <a:lstStyle/>
          <a:p>
            <a:fld id="{228855B0-D62E-9E44-B7EF-8E49D31AD382}" type="slidenum">
              <a:rPr lang="en-US" smtClean="0"/>
              <a:pPr/>
              <a:t>5</a:t>
            </a:fld>
            <a:endParaRPr lang="en-US" dirty="0"/>
          </a:p>
        </p:txBody>
      </p:sp>
    </p:spTree>
    <p:extLst>
      <p:ext uri="{BB962C8B-B14F-4D97-AF65-F5344CB8AC3E}">
        <p14:creationId xmlns:p14="http://schemas.microsoft.com/office/powerpoint/2010/main" val="2577908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715963"/>
            <a:r>
              <a:rPr lang="en-AU" sz="4000" dirty="0" err="1"/>
              <a:t>Greenhalgh</a:t>
            </a:r>
            <a:r>
              <a:rPr lang="en-AU" sz="4000" dirty="0"/>
              <a:t> v </a:t>
            </a:r>
            <a:r>
              <a:rPr lang="en-AU" sz="4000" dirty="0" err="1"/>
              <a:t>Arderne</a:t>
            </a:r>
            <a:r>
              <a:rPr lang="en-AU" sz="4000" dirty="0"/>
              <a:t> Cinemas Ltd</a:t>
            </a:r>
            <a:endParaRPr lang="en-AU" dirty="0"/>
          </a:p>
        </p:txBody>
      </p:sp>
      <p:sp>
        <p:nvSpPr>
          <p:cNvPr id="3" name="Content Placeholder 2"/>
          <p:cNvSpPr>
            <a:spLocks noGrp="1"/>
          </p:cNvSpPr>
          <p:nvPr>
            <p:ph idx="1"/>
          </p:nvPr>
        </p:nvSpPr>
        <p:spPr/>
        <p:txBody>
          <a:bodyPr>
            <a:normAutofit lnSpcReduction="10000"/>
          </a:bodyPr>
          <a:lstStyle/>
          <a:p>
            <a:pPr marL="0" indent="0">
              <a:buNone/>
            </a:pPr>
            <a:r>
              <a:rPr lang="en-AU" dirty="0" smtClean="0"/>
              <a:t>The court held:</a:t>
            </a:r>
          </a:p>
          <a:p>
            <a:r>
              <a:rPr lang="en-AU" dirty="0" smtClean="0"/>
              <a:t>It is permissible if the </a:t>
            </a:r>
            <a:r>
              <a:rPr lang="en-AU" dirty="0"/>
              <a:t>proposed alteration does not unfairly </a:t>
            </a:r>
            <a:r>
              <a:rPr lang="en-AU" dirty="0" smtClean="0"/>
              <a:t>discriminate and is passed in good faith.</a:t>
            </a:r>
          </a:p>
          <a:p>
            <a:r>
              <a:rPr lang="en-AU" dirty="0" smtClean="0"/>
              <a:t>The </a:t>
            </a:r>
            <a:r>
              <a:rPr lang="en-AU" dirty="0"/>
              <a:t>special resolution </a:t>
            </a:r>
            <a:r>
              <a:rPr lang="en-AU" dirty="0" smtClean="0"/>
              <a:t>would </a:t>
            </a:r>
            <a:r>
              <a:rPr lang="en-AU" dirty="0"/>
              <a:t>be </a:t>
            </a:r>
            <a:r>
              <a:rPr lang="en-AU" dirty="0" smtClean="0"/>
              <a:t>wrong if it discriminated </a:t>
            </a:r>
            <a:r>
              <a:rPr lang="en-AU" dirty="0"/>
              <a:t>between the majority shareholders and the minority shareholders, so as to give an </a:t>
            </a:r>
            <a:r>
              <a:rPr lang="en-AU" dirty="0" smtClean="0"/>
              <a:t>advantage to the majority only . </a:t>
            </a:r>
            <a:endParaRPr lang="en-AU" dirty="0"/>
          </a:p>
        </p:txBody>
      </p:sp>
      <p:sp>
        <p:nvSpPr>
          <p:cNvPr id="10" name="Slide Number Placeholder 9"/>
          <p:cNvSpPr>
            <a:spLocks noGrp="1"/>
          </p:cNvSpPr>
          <p:nvPr>
            <p:ph type="sldNum" sz="quarter" idx="12"/>
          </p:nvPr>
        </p:nvSpPr>
        <p:spPr/>
        <p:txBody>
          <a:bodyPr/>
          <a:lstStyle/>
          <a:p>
            <a:fld id="{228855B0-D62E-9E44-B7EF-8E49D31AD382}" type="slidenum">
              <a:rPr lang="en-US" smtClean="0"/>
              <a:pPr/>
              <a:t>6</a:t>
            </a:fld>
            <a:endParaRPr lang="en-US" dirty="0"/>
          </a:p>
        </p:txBody>
      </p:sp>
    </p:spTree>
    <p:extLst>
      <p:ext uri="{BB962C8B-B14F-4D97-AF65-F5344CB8AC3E}">
        <p14:creationId xmlns:p14="http://schemas.microsoft.com/office/powerpoint/2010/main" val="5667656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57188" algn="l"/>
            <a:r>
              <a:rPr lang="en-US" dirty="0" smtClean="0"/>
              <a:t>Proper purpose</a:t>
            </a:r>
            <a:endParaRPr lang="en-US" dirty="0"/>
          </a:p>
        </p:txBody>
      </p:sp>
      <p:sp>
        <p:nvSpPr>
          <p:cNvPr id="3" name="Content Placeholder 2"/>
          <p:cNvSpPr>
            <a:spLocks noGrp="1"/>
          </p:cNvSpPr>
          <p:nvPr>
            <p:ph idx="1"/>
          </p:nvPr>
        </p:nvSpPr>
        <p:spPr/>
        <p:txBody>
          <a:bodyPr>
            <a:normAutofit lnSpcReduction="10000"/>
          </a:bodyPr>
          <a:lstStyle/>
          <a:p>
            <a:pPr marL="722313" indent="-368300"/>
            <a:r>
              <a:rPr lang="en-AU" dirty="0" smtClean="0"/>
              <a:t>Directors have a duty to exercise their powers and discharge their duties for a proper purpose:</a:t>
            </a:r>
          </a:p>
          <a:p>
            <a:pPr marL="715963" indent="-361950">
              <a:buNone/>
            </a:pPr>
            <a:r>
              <a:rPr lang="en-AU" dirty="0" smtClean="0"/>
              <a:t>	see </a:t>
            </a:r>
            <a:r>
              <a:rPr lang="en-AU" i="1" dirty="0"/>
              <a:t>s.181(1)(a) Corporations </a:t>
            </a:r>
            <a:r>
              <a:rPr lang="en-AU" i="1" dirty="0" smtClean="0"/>
              <a:t>Act</a:t>
            </a:r>
          </a:p>
          <a:p>
            <a:pPr marL="715963" indent="-361950"/>
            <a:r>
              <a:rPr lang="en-AU" dirty="0" smtClean="0"/>
              <a:t>Directors breach this duty if they issue shares to create or destroy the voting power of majority shareholders:</a:t>
            </a:r>
          </a:p>
          <a:p>
            <a:pPr marL="715963" indent="-361950">
              <a:buNone/>
            </a:pPr>
            <a:r>
              <a:rPr lang="en-AU" dirty="0" smtClean="0"/>
              <a:t>	see </a:t>
            </a:r>
            <a:r>
              <a:rPr lang="en-AU" i="1" dirty="0" smtClean="0"/>
              <a:t>Howard Smith Ltd v </a:t>
            </a:r>
            <a:r>
              <a:rPr lang="en-AU" i="1" dirty="0" err="1" smtClean="0"/>
              <a:t>Ampol</a:t>
            </a:r>
            <a:r>
              <a:rPr lang="en-AU" i="1" dirty="0" smtClean="0"/>
              <a:t> Petroleum Ltd</a:t>
            </a:r>
            <a:endParaRPr lang="en-AU" dirty="0" smtClean="0"/>
          </a:p>
        </p:txBody>
      </p:sp>
      <p:sp>
        <p:nvSpPr>
          <p:cNvPr id="4" name="Slide Number Placeholder 3"/>
          <p:cNvSpPr>
            <a:spLocks noGrp="1"/>
          </p:cNvSpPr>
          <p:nvPr>
            <p:ph type="sldNum" sz="quarter" idx="12"/>
          </p:nvPr>
        </p:nvSpPr>
        <p:spPr/>
        <p:txBody>
          <a:bodyPr/>
          <a:lstStyle/>
          <a:p>
            <a:fld id="{228855B0-D62E-9E44-B7EF-8E49D31AD382}" type="slidenum">
              <a:rPr lang="en-US" smtClean="0"/>
              <a:pPr/>
              <a:t>7</a:t>
            </a:fld>
            <a:endParaRPr lang="en-US" dirty="0"/>
          </a:p>
        </p:txBody>
      </p:sp>
    </p:spTree>
    <p:extLst>
      <p:ext uri="{BB962C8B-B14F-4D97-AF65-F5344CB8AC3E}">
        <p14:creationId xmlns:p14="http://schemas.microsoft.com/office/powerpoint/2010/main" val="37547217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715963" indent="-361950"/>
            <a:r>
              <a:rPr lang="en-AU" sz="3600" dirty="0"/>
              <a:t>Howard Smith Ltd v </a:t>
            </a:r>
            <a:r>
              <a:rPr lang="en-AU" sz="3600" dirty="0" err="1"/>
              <a:t>Ampol</a:t>
            </a:r>
            <a:r>
              <a:rPr lang="en-AU" sz="3600" dirty="0"/>
              <a:t> Petroleum Ltd</a:t>
            </a:r>
            <a:endParaRPr lang="en-AU" dirty="0"/>
          </a:p>
        </p:txBody>
      </p:sp>
      <p:sp>
        <p:nvSpPr>
          <p:cNvPr id="3" name="Content Placeholder 2"/>
          <p:cNvSpPr>
            <a:spLocks noGrp="1"/>
          </p:cNvSpPr>
          <p:nvPr>
            <p:ph idx="1"/>
          </p:nvPr>
        </p:nvSpPr>
        <p:spPr/>
        <p:txBody>
          <a:bodyPr>
            <a:normAutofit fontScale="85000" lnSpcReduction="10000"/>
          </a:bodyPr>
          <a:lstStyle/>
          <a:p>
            <a:pPr marL="722313" indent="-368300"/>
            <a:r>
              <a:rPr lang="en-AU" dirty="0" smtClean="0"/>
              <a:t>RWM </a:t>
            </a:r>
            <a:r>
              <a:rPr lang="en-AU" dirty="0"/>
              <a:t>was </a:t>
            </a:r>
            <a:r>
              <a:rPr lang="en-AU" dirty="0" smtClean="0"/>
              <a:t>subject to a </a:t>
            </a:r>
            <a:r>
              <a:rPr lang="en-AU" dirty="0"/>
              <a:t>hostile takeover </a:t>
            </a:r>
            <a:r>
              <a:rPr lang="en-AU" dirty="0" smtClean="0"/>
              <a:t>bid by </a:t>
            </a:r>
            <a:r>
              <a:rPr lang="en-AU" dirty="0" err="1" smtClean="0"/>
              <a:t>Ampol</a:t>
            </a:r>
            <a:r>
              <a:rPr lang="en-AU" dirty="0" smtClean="0"/>
              <a:t>.</a:t>
            </a:r>
          </a:p>
          <a:p>
            <a:pPr marL="722313" indent="-368300"/>
            <a:r>
              <a:rPr lang="en-AU" dirty="0" err="1" smtClean="0"/>
              <a:t>Ampol</a:t>
            </a:r>
            <a:r>
              <a:rPr lang="en-AU" dirty="0" smtClean="0"/>
              <a:t> </a:t>
            </a:r>
            <a:r>
              <a:rPr lang="en-AU" dirty="0"/>
              <a:t>already controlled </a:t>
            </a:r>
            <a:r>
              <a:rPr lang="en-AU" dirty="0" smtClean="0"/>
              <a:t>55</a:t>
            </a:r>
            <a:r>
              <a:rPr lang="en-AU" dirty="0"/>
              <a:t>% of the shares. </a:t>
            </a:r>
            <a:endParaRPr lang="en-AU" dirty="0" smtClean="0"/>
          </a:p>
          <a:p>
            <a:pPr marL="722313" indent="-368300"/>
            <a:r>
              <a:rPr lang="en-AU" dirty="0"/>
              <a:t>Howard Smith </a:t>
            </a:r>
            <a:r>
              <a:rPr lang="en-AU" dirty="0" smtClean="0"/>
              <a:t>Ltd made a rival bid for RWM and offered </a:t>
            </a:r>
            <a:r>
              <a:rPr lang="en-AU" dirty="0"/>
              <a:t>employment to the </a:t>
            </a:r>
            <a:r>
              <a:rPr lang="en-AU" dirty="0" smtClean="0"/>
              <a:t>RWM directors</a:t>
            </a:r>
          </a:p>
          <a:p>
            <a:pPr marL="722313" indent="-368300"/>
            <a:r>
              <a:rPr lang="en-AU" dirty="0" smtClean="0"/>
              <a:t>The RWM directors issued </a:t>
            </a:r>
            <a:r>
              <a:rPr lang="en-AU" dirty="0"/>
              <a:t>$10m of new </a:t>
            </a:r>
            <a:r>
              <a:rPr lang="en-AU" dirty="0" smtClean="0"/>
              <a:t>shares which they </a:t>
            </a:r>
            <a:r>
              <a:rPr lang="en-AU" dirty="0"/>
              <a:t>said </a:t>
            </a:r>
            <a:r>
              <a:rPr lang="en-AU" dirty="0" smtClean="0"/>
              <a:t>was </a:t>
            </a:r>
            <a:r>
              <a:rPr lang="en-AU" dirty="0"/>
              <a:t>to finance the completion of two </a:t>
            </a:r>
            <a:r>
              <a:rPr lang="en-AU" dirty="0" smtClean="0"/>
              <a:t>tankers.</a:t>
            </a:r>
          </a:p>
          <a:p>
            <a:pPr marL="722313" indent="-368300"/>
            <a:r>
              <a:rPr lang="en-AU" dirty="0" smtClean="0"/>
              <a:t>The </a:t>
            </a:r>
            <a:r>
              <a:rPr lang="en-AU" dirty="0"/>
              <a:t>shares were given to Howard Smith </a:t>
            </a:r>
            <a:r>
              <a:rPr lang="en-AU" dirty="0" smtClean="0"/>
              <a:t>Ltd </a:t>
            </a:r>
            <a:r>
              <a:rPr lang="en-AU" dirty="0"/>
              <a:t>and that blocked </a:t>
            </a:r>
            <a:r>
              <a:rPr lang="en-AU" dirty="0" err="1"/>
              <a:t>Ampol’s</a:t>
            </a:r>
            <a:r>
              <a:rPr lang="en-AU" dirty="0"/>
              <a:t> rival bid.</a:t>
            </a:r>
            <a:endParaRPr lang="en-AU" dirty="0" smtClean="0"/>
          </a:p>
        </p:txBody>
      </p:sp>
      <p:sp>
        <p:nvSpPr>
          <p:cNvPr id="4" name="Slide Number Placeholder 3"/>
          <p:cNvSpPr>
            <a:spLocks noGrp="1"/>
          </p:cNvSpPr>
          <p:nvPr>
            <p:ph type="sldNum" sz="quarter" idx="12"/>
          </p:nvPr>
        </p:nvSpPr>
        <p:spPr/>
        <p:txBody>
          <a:bodyPr/>
          <a:lstStyle/>
          <a:p>
            <a:fld id="{228855B0-D62E-9E44-B7EF-8E49D31AD382}" type="slidenum">
              <a:rPr lang="en-US" smtClean="0"/>
              <a:pPr/>
              <a:t>8</a:t>
            </a:fld>
            <a:endParaRPr lang="en-US" dirty="0"/>
          </a:p>
        </p:txBody>
      </p:sp>
    </p:spTree>
    <p:extLst>
      <p:ext uri="{BB962C8B-B14F-4D97-AF65-F5344CB8AC3E}">
        <p14:creationId xmlns:p14="http://schemas.microsoft.com/office/powerpoint/2010/main" val="31308843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715963" indent="-361950"/>
            <a:r>
              <a:rPr lang="en-AU" sz="3600" dirty="0"/>
              <a:t>Howard Smith Ltd v </a:t>
            </a:r>
            <a:r>
              <a:rPr lang="en-AU" sz="3600" dirty="0" err="1"/>
              <a:t>Ampol</a:t>
            </a:r>
            <a:r>
              <a:rPr lang="en-AU" sz="3600" dirty="0"/>
              <a:t> Petroleum Ltd</a:t>
            </a:r>
            <a:endParaRPr lang="en-AU" dirty="0"/>
          </a:p>
        </p:txBody>
      </p:sp>
      <p:sp>
        <p:nvSpPr>
          <p:cNvPr id="3" name="Content Placeholder 2"/>
          <p:cNvSpPr>
            <a:spLocks noGrp="1"/>
          </p:cNvSpPr>
          <p:nvPr>
            <p:ph idx="1"/>
          </p:nvPr>
        </p:nvSpPr>
        <p:spPr/>
        <p:txBody>
          <a:bodyPr>
            <a:normAutofit fontScale="85000" lnSpcReduction="20000"/>
          </a:bodyPr>
          <a:lstStyle/>
          <a:p>
            <a:pPr marL="354013" indent="0">
              <a:buNone/>
            </a:pPr>
            <a:r>
              <a:rPr lang="en-AU" dirty="0" smtClean="0"/>
              <a:t>The court held:</a:t>
            </a:r>
          </a:p>
          <a:p>
            <a:pPr marL="722313" indent="-368300"/>
            <a:r>
              <a:rPr lang="en-AU" dirty="0" smtClean="0"/>
              <a:t>The directors’ </a:t>
            </a:r>
            <a:r>
              <a:rPr lang="en-AU" dirty="0"/>
              <a:t>argument that the tanker purchase was the dominant purpose was ‘unreal and unconvincing’. </a:t>
            </a:r>
            <a:endParaRPr lang="en-AU" dirty="0" smtClean="0"/>
          </a:p>
          <a:p>
            <a:pPr marL="722313" indent="-368300"/>
            <a:r>
              <a:rPr lang="en-AU" dirty="0" smtClean="0"/>
              <a:t>The power to issue shares must be used “bona fide” &amp; in </a:t>
            </a:r>
            <a:r>
              <a:rPr lang="en-AU" dirty="0"/>
              <a:t>the interests of the company</a:t>
            </a:r>
          </a:p>
          <a:p>
            <a:pPr marL="722313" indent="-368300"/>
            <a:r>
              <a:rPr lang="en-AU" dirty="0" smtClean="0"/>
              <a:t>The directors actions are not bona fide, even if in </a:t>
            </a:r>
            <a:r>
              <a:rPr lang="en-AU" dirty="0"/>
              <a:t>the interest of the </a:t>
            </a:r>
            <a:r>
              <a:rPr lang="en-AU" dirty="0" smtClean="0"/>
              <a:t>company, if they have a self-interest</a:t>
            </a:r>
          </a:p>
          <a:p>
            <a:pPr marL="722313" indent="-368300"/>
            <a:r>
              <a:rPr lang="en-AU" dirty="0"/>
              <a:t>The share issue was for an improper purpose</a:t>
            </a:r>
          </a:p>
          <a:p>
            <a:pPr marL="722313" indent="-368300"/>
            <a:r>
              <a:rPr lang="en-AU" dirty="0" smtClean="0"/>
              <a:t>It </a:t>
            </a:r>
            <a:r>
              <a:rPr lang="en-AU" dirty="0"/>
              <a:t>would be wrong for the court to substitute its </a:t>
            </a:r>
            <a:r>
              <a:rPr lang="en-AU" dirty="0" smtClean="0"/>
              <a:t>own opinion </a:t>
            </a:r>
            <a:r>
              <a:rPr lang="en-AU" dirty="0"/>
              <a:t>for that of the management</a:t>
            </a:r>
            <a:endParaRPr lang="en-AU" dirty="0" smtClean="0"/>
          </a:p>
        </p:txBody>
      </p:sp>
      <p:sp>
        <p:nvSpPr>
          <p:cNvPr id="4" name="Slide Number Placeholder 3"/>
          <p:cNvSpPr>
            <a:spLocks noGrp="1"/>
          </p:cNvSpPr>
          <p:nvPr>
            <p:ph type="sldNum" sz="quarter" idx="12"/>
          </p:nvPr>
        </p:nvSpPr>
        <p:spPr/>
        <p:txBody>
          <a:bodyPr/>
          <a:lstStyle/>
          <a:p>
            <a:fld id="{228855B0-D62E-9E44-B7EF-8E49D31AD382}" type="slidenum">
              <a:rPr lang="en-US" smtClean="0"/>
              <a:pPr/>
              <a:t>9</a:t>
            </a:fld>
            <a:endParaRPr lang="en-US" dirty="0"/>
          </a:p>
        </p:txBody>
      </p:sp>
    </p:spTree>
    <p:extLst>
      <p:ext uri="{BB962C8B-B14F-4D97-AF65-F5344CB8AC3E}">
        <p14:creationId xmlns:p14="http://schemas.microsoft.com/office/powerpoint/2010/main" val="2290313179"/>
      </p:ext>
    </p:extLst>
  </p:cSld>
  <p:clrMapOvr>
    <a:masterClrMapping/>
  </p:clrMapOvr>
  <p:timing>
    <p:tnLst>
      <p:par>
        <p:cTn id="1" dur="indefinite" restart="never" nodeType="tmRoot"/>
      </p:par>
    </p:tnLst>
  </p:timing>
</p:sld>
</file>

<file path=ppt/theme/theme1.xml><?xml version="1.0" encoding="utf-8"?>
<a:theme xmlns:a="http://schemas.openxmlformats.org/drawingml/2006/main" name="K_KBS_PowerPoint_2015042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K_KBS_PowerPoint_20150424 [Read-Only]" id="{396F0CE7-CC32-4EE6-9226-7B1DF616916B}" vid="{7CEA13C7-FA89-4A3A-BADD-27694C180DB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K_KBS_PowerPoint_20150424</Template>
  <TotalTime>32441</TotalTime>
  <Words>1907</Words>
  <Application>Microsoft Office PowerPoint</Application>
  <PresentationFormat>On-screen Show (4:3)</PresentationFormat>
  <Paragraphs>207</Paragraphs>
  <Slides>29</Slides>
  <Notes>27</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Arial Narrow</vt:lpstr>
      <vt:lpstr>Calibri</vt:lpstr>
      <vt:lpstr>K_KBS_PowerPoint_20150424</vt:lpstr>
      <vt:lpstr>Directors Duties</vt:lpstr>
      <vt:lpstr>Small Group Discussion</vt:lpstr>
      <vt:lpstr>Small Group Challenge</vt:lpstr>
      <vt:lpstr>Honesty</vt:lpstr>
      <vt:lpstr>Greenhalgh v Arderne Cinemas Ltd</vt:lpstr>
      <vt:lpstr>Greenhalgh v Arderne Cinemas Ltd</vt:lpstr>
      <vt:lpstr>Proper purpose</vt:lpstr>
      <vt:lpstr>Howard Smith Ltd v Ampol Petroleum Ltd</vt:lpstr>
      <vt:lpstr>Howard Smith Ltd v Ampol Petroleum Ltd</vt:lpstr>
      <vt:lpstr>Small Group Discussion</vt:lpstr>
      <vt:lpstr>E.T.: The Extra-Terrestrial</vt:lpstr>
      <vt:lpstr>Small Group Challenge</vt:lpstr>
      <vt:lpstr>Care, Skill and Diligence</vt:lpstr>
      <vt:lpstr>Care, Skill and Diligence</vt:lpstr>
      <vt:lpstr>Daniels v Anderson</vt:lpstr>
      <vt:lpstr>Daniels v Anderson</vt:lpstr>
      <vt:lpstr>Business Judgement Rule</vt:lpstr>
      <vt:lpstr>Reliance</vt:lpstr>
      <vt:lpstr>Conflict of Interest</vt:lpstr>
      <vt:lpstr>Small Group Challenge</vt:lpstr>
      <vt:lpstr>Small Group Challenge</vt:lpstr>
      <vt:lpstr>Conflict of Interest</vt:lpstr>
      <vt:lpstr>Conflict of Interest</vt:lpstr>
      <vt:lpstr>Small Group Discussion</vt:lpstr>
      <vt:lpstr>Small Group Challenge</vt:lpstr>
      <vt:lpstr>Creditor Protection</vt:lpstr>
      <vt:lpstr>Duty to Prevent Insolvent Trading</vt:lpstr>
      <vt:lpstr>Duty to Prevent Insolvent Trading</vt:lpstr>
      <vt:lpstr>Duty to Prevent Insolvent Trading</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Here</dc:title>
  <dc:creator>Natalie Murphy</dc:creator>
  <cp:lastModifiedBy>Guy</cp:lastModifiedBy>
  <cp:revision>276</cp:revision>
  <dcterms:created xsi:type="dcterms:W3CDTF">2015-04-24T09:41:14Z</dcterms:created>
  <dcterms:modified xsi:type="dcterms:W3CDTF">2019-02-04T08:12:50Z</dcterms:modified>
</cp:coreProperties>
</file>