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363" r:id="rId3"/>
    <p:sldId id="350" r:id="rId4"/>
    <p:sldId id="357" r:id="rId5"/>
    <p:sldId id="351" r:id="rId6"/>
    <p:sldId id="352" r:id="rId7"/>
    <p:sldId id="353" r:id="rId8"/>
    <p:sldId id="361" r:id="rId9"/>
    <p:sldId id="362" r:id="rId10"/>
    <p:sldId id="354" r:id="rId11"/>
    <p:sldId id="360" r:id="rId12"/>
    <p:sldId id="314" r:id="rId13"/>
    <p:sldId id="355" r:id="rId14"/>
    <p:sldId id="358" r:id="rId15"/>
    <p:sldId id="359" r:id="rId16"/>
    <p:sldId id="35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BA06"/>
    <a:srgbClr val="10F81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62" autoAdjust="0"/>
  </p:normalViewPr>
  <p:slideViewPr>
    <p:cSldViewPr snapToGrid="0" snapToObjects="1">
      <p:cViewPr varScale="1">
        <p:scale>
          <a:sx n="106" d="100"/>
          <a:sy n="106" d="100"/>
        </p:scale>
        <p:origin x="168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CA27D4-6CE5-4B31-B959-185B7371AD5E}" type="datetimeFigureOut">
              <a:rPr lang="en-AU" smtClean="0"/>
              <a:t>21/08/2017</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5D600-1EF8-4790-B1D7-C14F4C41A122}" type="slidenum">
              <a:rPr lang="en-AU" smtClean="0"/>
              <a:t>‹#›</a:t>
            </a:fld>
            <a:endParaRPr lang="en-AU" dirty="0"/>
          </a:p>
        </p:txBody>
      </p:sp>
    </p:spTree>
    <p:extLst>
      <p:ext uri="{BB962C8B-B14F-4D97-AF65-F5344CB8AC3E}">
        <p14:creationId xmlns:p14="http://schemas.microsoft.com/office/powerpoint/2010/main" val="202027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a:t>
            </a:fld>
            <a:endParaRPr lang="en-AU" dirty="0"/>
          </a:p>
        </p:txBody>
      </p:sp>
    </p:spTree>
    <p:extLst>
      <p:ext uri="{BB962C8B-B14F-4D97-AF65-F5344CB8AC3E}">
        <p14:creationId xmlns:p14="http://schemas.microsoft.com/office/powerpoint/2010/main" val="65680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6</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7</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10</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12</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16</a:t>
            </a:fld>
            <a:endParaRPr lang="en-AU" dirty="0"/>
          </a:p>
        </p:txBody>
      </p:sp>
    </p:spTree>
    <p:extLst>
      <p:ext uri="{BB962C8B-B14F-4D97-AF65-F5344CB8AC3E}">
        <p14:creationId xmlns:p14="http://schemas.microsoft.com/office/powerpoint/2010/main" val="3637968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D20899-E8F7-824C-A505-994355AC0AC4}" type="datetimeFigureOut">
              <a:rPr lang="en-US" smtClean="0"/>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3816640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20899-E8F7-824C-A505-994355AC0AC4}" type="datetimeFigureOut">
              <a:rPr lang="en-US" smtClean="0"/>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12015178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D20899-E8F7-824C-A505-994355AC0AC4}" type="datetimeFigureOut">
              <a:rPr lang="en-US" smtClean="0"/>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38475635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D20899-E8F7-824C-A505-994355AC0AC4}" type="datetimeFigureOut">
              <a:rPr lang="en-US" smtClean="0"/>
              <a:t>8/21/2017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10729469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D20899-E8F7-824C-A505-994355AC0AC4}" type="datetimeFigureOut">
              <a:rPr lang="en-US" smtClean="0"/>
              <a:t>8/21/2017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23213234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20899-E8F7-824C-A505-994355AC0AC4}" type="datetimeFigureOut">
              <a:rPr lang="en-US" smtClean="0"/>
              <a:t>8/21/2017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855B0-D62E-9E44-B7EF-8E49D31AD382}" type="slidenum">
              <a:rPr lang="en-US" smtClean="0"/>
              <a:t>‹#›</a:t>
            </a:fld>
            <a:endParaRPr lang="en-US" dirty="0"/>
          </a:p>
        </p:txBody>
      </p:sp>
    </p:spTree>
    <p:extLst>
      <p:ext uri="{BB962C8B-B14F-4D97-AF65-F5344CB8AC3E}">
        <p14:creationId xmlns:p14="http://schemas.microsoft.com/office/powerpoint/2010/main" val="2746729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289769" y="1817224"/>
            <a:ext cx="5686425" cy="967567"/>
          </a:xfrm>
          <a:noFill/>
        </p:spPr>
        <p:txBody>
          <a:bodyPr>
            <a:normAutofit/>
          </a:bodyPr>
          <a:lstStyle/>
          <a:p>
            <a:pPr algn="l"/>
            <a:r>
              <a:rPr lang="en-US" dirty="0" smtClean="0">
                <a:solidFill>
                  <a:srgbClr val="000090"/>
                </a:solidFill>
                <a:latin typeface="Arial"/>
                <a:cs typeface="Arial"/>
              </a:rPr>
              <a:t>Negligence - Revision</a:t>
            </a:r>
            <a:endParaRPr lang="en-US" dirty="0">
              <a:solidFill>
                <a:srgbClr val="000090"/>
              </a:solidFill>
              <a:latin typeface="Arial"/>
              <a:cs typeface="Arial"/>
            </a:endParaRPr>
          </a:p>
        </p:txBody>
      </p:sp>
      <p:sp>
        <p:nvSpPr>
          <p:cNvPr id="5" name="Rectangle 4"/>
          <p:cNvSpPr>
            <a:spLocks noChangeArrowheads="1"/>
          </p:cNvSpPr>
          <p:nvPr/>
        </p:nvSpPr>
        <p:spPr bwMode="auto">
          <a:xfrm>
            <a:off x="3289769" y="3886200"/>
            <a:ext cx="4295775"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20000"/>
              </a:spcBef>
            </a:pPr>
            <a:r>
              <a:rPr lang="en-US" sz="1600" dirty="0" smtClean="0">
                <a:solidFill>
                  <a:srgbClr val="000090"/>
                </a:solidFill>
                <a:latin typeface="Arial"/>
                <a:cs typeface="Arial"/>
              </a:rPr>
              <a:t>Week 5 Lecture</a:t>
            </a:r>
            <a:endParaRPr lang="en-US" sz="1600" dirty="0">
              <a:solidFill>
                <a:srgbClr val="000090"/>
              </a:solidFill>
              <a:latin typeface="Arial"/>
              <a:cs typeface="Arial"/>
            </a:endParaRPr>
          </a:p>
          <a:p>
            <a:pPr>
              <a:spcBef>
                <a:spcPct val="20000"/>
              </a:spcBef>
            </a:pPr>
            <a:endParaRPr lang="en-US" sz="1600" dirty="0">
              <a:solidFill>
                <a:srgbClr val="000090"/>
              </a:solidFill>
              <a:latin typeface="Arial"/>
              <a:cs typeface="Arial"/>
            </a:endParaRPr>
          </a:p>
        </p:txBody>
      </p:sp>
      <p:sp>
        <p:nvSpPr>
          <p:cNvPr id="12" name="Rectangle 3"/>
          <p:cNvSpPr>
            <a:spLocks noGrp="1" noChangeArrowheads="1"/>
          </p:cNvSpPr>
          <p:nvPr>
            <p:ph type="subTitle" idx="1"/>
          </p:nvPr>
        </p:nvSpPr>
        <p:spPr>
          <a:xfrm>
            <a:off x="3289769" y="2860381"/>
            <a:ext cx="6035675" cy="904875"/>
          </a:xfrm>
          <a:noFill/>
        </p:spPr>
        <p:txBody>
          <a:bodyPr>
            <a:normAutofit fontScale="92500" lnSpcReduction="10000"/>
          </a:bodyPr>
          <a:lstStyle/>
          <a:p>
            <a:pPr algn="l"/>
            <a:endParaRPr lang="en-US" sz="2800" dirty="0" smtClean="0">
              <a:solidFill>
                <a:srgbClr val="00AEEF"/>
              </a:solidFill>
              <a:latin typeface="Arial"/>
              <a:cs typeface="Arial"/>
            </a:endParaRPr>
          </a:p>
          <a:p>
            <a:pPr algn="l"/>
            <a:r>
              <a:rPr lang="en-US" sz="2800" dirty="0" smtClean="0">
                <a:solidFill>
                  <a:srgbClr val="00AEEF"/>
                </a:solidFill>
                <a:latin typeface="Arial"/>
                <a:cs typeface="Arial"/>
              </a:rPr>
              <a:t>BUS107 Commercial Law</a:t>
            </a:r>
            <a:endParaRPr lang="en-US" sz="2800" dirty="0">
              <a:solidFill>
                <a:srgbClr val="00AEEF"/>
              </a:solidFill>
              <a:latin typeface="Arial"/>
              <a:cs typeface="Arial"/>
            </a:endParaRPr>
          </a:p>
          <a:p>
            <a:pPr algn="l"/>
            <a:endParaRPr lang="en-US" sz="2800" dirty="0">
              <a:solidFill>
                <a:srgbClr val="00AEEF"/>
              </a:solidFill>
              <a:latin typeface="Arial"/>
              <a:cs typeface="Arial"/>
            </a:endParaRPr>
          </a:p>
        </p:txBody>
      </p:sp>
    </p:spTree>
    <p:extLst>
      <p:ext uri="{BB962C8B-B14F-4D97-AF65-F5344CB8AC3E}">
        <p14:creationId xmlns:p14="http://schemas.microsoft.com/office/powerpoint/2010/main" val="2568201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Remoteness</a:t>
            </a:r>
            <a:endParaRPr lang="en-US" dirty="0"/>
          </a:p>
        </p:txBody>
      </p:sp>
      <p:sp>
        <p:nvSpPr>
          <p:cNvPr id="3" name="Content Placeholder 2"/>
          <p:cNvSpPr>
            <a:spLocks noGrp="1"/>
          </p:cNvSpPr>
          <p:nvPr>
            <p:ph idx="1"/>
          </p:nvPr>
        </p:nvSpPr>
        <p:spPr/>
        <p:txBody>
          <a:bodyPr>
            <a:normAutofit fontScale="92500" lnSpcReduction="20000"/>
          </a:bodyPr>
          <a:lstStyle/>
          <a:p>
            <a:pPr marL="722313" indent="-368300"/>
            <a:r>
              <a:rPr lang="en-AU" dirty="0"/>
              <a:t>To be recoverable the losses </a:t>
            </a:r>
            <a:r>
              <a:rPr lang="en-AU" dirty="0" smtClean="0"/>
              <a:t>incurred must actually be caused </a:t>
            </a:r>
            <a:r>
              <a:rPr lang="en-AU" dirty="0"/>
              <a:t>by the negligent </a:t>
            </a:r>
            <a:r>
              <a:rPr lang="en-AU" dirty="0" smtClean="0"/>
              <a:t>act and not be too remote</a:t>
            </a:r>
            <a:endParaRPr lang="en-AU" dirty="0"/>
          </a:p>
          <a:p>
            <a:pPr marL="722313" indent="-368300"/>
            <a:r>
              <a:rPr lang="en-AU" dirty="0" smtClean="0"/>
              <a:t>This means that the damage must not only be a direct consequence of the negligent act, but must have also been reasonably forseeable: see </a:t>
            </a:r>
            <a:r>
              <a:rPr lang="en-AU" i="1" dirty="0" smtClean="0"/>
              <a:t>Overseas Tankship (UK) Ltd v The Miller Steamship Co Pty Ltd</a:t>
            </a:r>
            <a:endParaRPr lang="en-AU" b="1" i="1" dirty="0" smtClean="0"/>
          </a:p>
          <a:p>
            <a:pPr marL="722313" indent="-368300"/>
            <a:r>
              <a:rPr lang="en-AU" dirty="0" smtClean="0"/>
              <a:t>Would it be reasonably forseeable to a ship’s engineer that furnace oil spilled into the harbour might catch on fire? </a:t>
            </a:r>
            <a:endParaRPr lang="en-AU" dirty="0"/>
          </a:p>
        </p:txBody>
      </p:sp>
    </p:spTree>
    <p:extLst>
      <p:ext uri="{BB962C8B-B14F-4D97-AF65-F5344CB8AC3E}">
        <p14:creationId xmlns:p14="http://schemas.microsoft.com/office/powerpoint/2010/main" val="364988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600" i="1" dirty="0"/>
              <a:t>Overseas Tankship (UK) Ltd v The Miller Steamship Co Pty </a:t>
            </a:r>
            <a:r>
              <a:rPr lang="en-AU" sz="3600" i="1" dirty="0" smtClean="0"/>
              <a:t>Ltd</a:t>
            </a:r>
            <a:endParaRPr lang="en-AU" sz="3600" dirty="0"/>
          </a:p>
        </p:txBody>
      </p:sp>
      <p:sp>
        <p:nvSpPr>
          <p:cNvPr id="3" name="Content Placeholder 2"/>
          <p:cNvSpPr>
            <a:spLocks noGrp="1"/>
          </p:cNvSpPr>
          <p:nvPr>
            <p:ph idx="1"/>
          </p:nvPr>
        </p:nvSpPr>
        <p:spPr/>
        <p:txBody>
          <a:bodyPr>
            <a:normAutofit fontScale="70000" lnSpcReduction="20000"/>
          </a:bodyPr>
          <a:lstStyle/>
          <a:p>
            <a:r>
              <a:rPr lang="en-AU" dirty="0"/>
              <a:t>The </a:t>
            </a:r>
            <a:r>
              <a:rPr lang="en-AU" dirty="0" smtClean="0"/>
              <a:t>defendant’s crew carelessly </a:t>
            </a:r>
            <a:r>
              <a:rPr lang="en-AU" dirty="0"/>
              <a:t>allowed a large quantity of oil spill into Sydney </a:t>
            </a:r>
            <a:r>
              <a:rPr lang="en-AU" dirty="0" smtClean="0"/>
              <a:t>Harbour from the defendant’s ship.</a:t>
            </a:r>
            <a:endParaRPr lang="en-AU" dirty="0"/>
          </a:p>
          <a:p>
            <a:r>
              <a:rPr lang="en-AU" dirty="0"/>
              <a:t>The oil settled around a wharf where the </a:t>
            </a:r>
            <a:r>
              <a:rPr lang="en-AU" dirty="0" smtClean="0"/>
              <a:t>plaintiff’s </a:t>
            </a:r>
            <a:r>
              <a:rPr lang="en-AU" dirty="0"/>
              <a:t>ships were moored.</a:t>
            </a:r>
          </a:p>
          <a:p>
            <a:r>
              <a:rPr lang="en-AU" dirty="0"/>
              <a:t>The oil caught fire when molten metal fell onto some cotton waste floating on the oil.</a:t>
            </a:r>
          </a:p>
          <a:p>
            <a:r>
              <a:rPr lang="en-AU" dirty="0"/>
              <a:t>The fire destroyed the plaintiffs ships.</a:t>
            </a:r>
          </a:p>
          <a:p>
            <a:pPr marL="0" indent="0">
              <a:buNone/>
            </a:pPr>
            <a:r>
              <a:rPr lang="en-AU" dirty="0"/>
              <a:t>The court held that:</a:t>
            </a:r>
          </a:p>
          <a:p>
            <a:r>
              <a:rPr lang="en-AU" dirty="0" smtClean="0"/>
              <a:t>The </a:t>
            </a:r>
            <a:r>
              <a:rPr lang="en-AU" dirty="0"/>
              <a:t>ships engineer </a:t>
            </a:r>
            <a:r>
              <a:rPr lang="en-AU" dirty="0" smtClean="0"/>
              <a:t>of the defendant’s ship ought to </a:t>
            </a:r>
            <a:r>
              <a:rPr lang="en-AU" dirty="0"/>
              <a:t>have known that </a:t>
            </a:r>
            <a:r>
              <a:rPr lang="en-AU" dirty="0" smtClean="0"/>
              <a:t>furnace oil on </a:t>
            </a:r>
            <a:r>
              <a:rPr lang="en-AU" dirty="0"/>
              <a:t>water had caught fire before.</a:t>
            </a:r>
          </a:p>
          <a:p>
            <a:r>
              <a:rPr lang="en-AU" dirty="0"/>
              <a:t>Once fire was reasonably foreseeable, </a:t>
            </a:r>
            <a:r>
              <a:rPr lang="en-AU" dirty="0" smtClean="0"/>
              <a:t>the </a:t>
            </a:r>
            <a:r>
              <a:rPr lang="en-AU" dirty="0"/>
              <a:t>possibility of damage to ships in the vicinity was also reasonably foreseeable.</a:t>
            </a:r>
          </a:p>
          <a:p>
            <a:r>
              <a:rPr lang="en-AU" dirty="0"/>
              <a:t>The defendant was held liable.</a:t>
            </a:r>
          </a:p>
        </p:txBody>
      </p:sp>
    </p:spTree>
    <p:extLst>
      <p:ext uri="{BB962C8B-B14F-4D97-AF65-F5344CB8AC3E}">
        <p14:creationId xmlns:p14="http://schemas.microsoft.com/office/powerpoint/2010/main" val="3818023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Voluntary Assumption of </a:t>
            </a:r>
            <a:r>
              <a:rPr lang="en-US" dirty="0"/>
              <a:t>R</a:t>
            </a:r>
            <a:r>
              <a:rPr lang="en-US" dirty="0" smtClean="0"/>
              <a:t>isk</a:t>
            </a:r>
            <a:endParaRPr lang="en-US" dirty="0"/>
          </a:p>
        </p:txBody>
      </p:sp>
      <p:sp>
        <p:nvSpPr>
          <p:cNvPr id="3" name="Content Placeholder 2"/>
          <p:cNvSpPr>
            <a:spLocks noGrp="1"/>
          </p:cNvSpPr>
          <p:nvPr>
            <p:ph idx="1"/>
          </p:nvPr>
        </p:nvSpPr>
        <p:spPr/>
        <p:txBody>
          <a:bodyPr>
            <a:normAutofit/>
          </a:bodyPr>
          <a:lstStyle/>
          <a:p>
            <a:pPr marL="814388" indent="-457200">
              <a:buFont typeface="Arial" panose="020B0604020202020204" pitchFamily="34" charset="0"/>
              <a:buChar char="•"/>
            </a:pPr>
            <a:r>
              <a:rPr lang="en-AU" dirty="0" smtClean="0"/>
              <a:t>We cannot blame or sue others for injuries sustained where we have understood and accepted the risks involved</a:t>
            </a:r>
            <a:endParaRPr lang="en-AU" dirty="0"/>
          </a:p>
          <a:p>
            <a:pPr marL="814388" indent="-457200">
              <a:buFont typeface="Arial" panose="020B0604020202020204" pitchFamily="34" charset="0"/>
              <a:buChar char="•"/>
            </a:pPr>
            <a:r>
              <a:rPr lang="en-AU" dirty="0" smtClean="0"/>
              <a:t>Voluntary assumption of risk is a complete defence to an action in negligence</a:t>
            </a:r>
            <a:endParaRPr lang="en-AU" dirty="0"/>
          </a:p>
        </p:txBody>
      </p:sp>
    </p:spTree>
    <p:extLst>
      <p:ext uri="{BB962C8B-B14F-4D97-AF65-F5344CB8AC3E}">
        <p14:creationId xmlns:p14="http://schemas.microsoft.com/office/powerpoint/2010/main" val="131347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Contributory </a:t>
            </a:r>
            <a:r>
              <a:rPr lang="en-US" dirty="0"/>
              <a:t>N</a:t>
            </a:r>
            <a:r>
              <a:rPr lang="en-US" dirty="0" smtClean="0"/>
              <a:t>egligence</a:t>
            </a:r>
            <a:endParaRPr lang="en-US" dirty="0"/>
          </a:p>
        </p:txBody>
      </p:sp>
      <p:sp>
        <p:nvSpPr>
          <p:cNvPr id="3" name="Content Placeholder 2"/>
          <p:cNvSpPr>
            <a:spLocks noGrp="1"/>
          </p:cNvSpPr>
          <p:nvPr>
            <p:ph idx="1"/>
          </p:nvPr>
        </p:nvSpPr>
        <p:spPr/>
        <p:txBody>
          <a:bodyPr>
            <a:normAutofit fontScale="92500"/>
          </a:bodyPr>
          <a:lstStyle/>
          <a:p>
            <a:pPr marL="814388" indent="-457200">
              <a:buFont typeface="Arial" panose="020B0604020202020204" pitchFamily="34" charset="0"/>
              <a:buChar char="•"/>
            </a:pPr>
            <a:r>
              <a:rPr lang="en-AU" dirty="0" smtClean="0"/>
              <a:t>Where a person is also careless regarding their own safety the court will apportion the negligence between the plaintiff and the defendant and award damages accordingly: see </a:t>
            </a:r>
            <a:r>
              <a:rPr lang="en-AU" i="1" dirty="0" smtClean="0"/>
              <a:t>Imbree v McNeilly</a:t>
            </a:r>
            <a:endParaRPr lang="en-AU" i="1" dirty="0"/>
          </a:p>
          <a:p>
            <a:pPr marL="814388" indent="-457200">
              <a:buFont typeface="Arial" panose="020B0604020202020204" pitchFamily="34" charset="0"/>
              <a:buChar char="•"/>
            </a:pPr>
            <a:r>
              <a:rPr lang="en-AU" dirty="0" smtClean="0"/>
              <a:t>If you cross the road carelessly and get hit by a car being driven carelessly then your own negligence will have contributed to your damages</a:t>
            </a:r>
            <a:endParaRPr lang="en-AU" dirty="0"/>
          </a:p>
        </p:txBody>
      </p:sp>
    </p:spTree>
    <p:extLst>
      <p:ext uri="{BB962C8B-B14F-4D97-AF65-F5344CB8AC3E}">
        <p14:creationId xmlns:p14="http://schemas.microsoft.com/office/powerpoint/2010/main" val="215533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err="1"/>
              <a:t>Imbree</a:t>
            </a:r>
            <a:r>
              <a:rPr lang="en-AU" dirty="0"/>
              <a:t> v </a:t>
            </a:r>
            <a:r>
              <a:rPr lang="en-AU" dirty="0" err="1" smtClean="0"/>
              <a:t>McNeilly</a:t>
            </a:r>
            <a:endParaRPr lang="en-AU" dirty="0"/>
          </a:p>
        </p:txBody>
      </p:sp>
      <p:sp>
        <p:nvSpPr>
          <p:cNvPr id="3" name="Content Placeholder 2"/>
          <p:cNvSpPr>
            <a:spLocks noGrp="1"/>
          </p:cNvSpPr>
          <p:nvPr>
            <p:ph idx="1"/>
          </p:nvPr>
        </p:nvSpPr>
        <p:spPr/>
        <p:txBody>
          <a:bodyPr>
            <a:normAutofit fontScale="77500" lnSpcReduction="20000"/>
          </a:bodyPr>
          <a:lstStyle/>
          <a:p>
            <a:r>
              <a:rPr lang="en-AU" dirty="0"/>
              <a:t>The plaintiff was injured in a motor </a:t>
            </a:r>
            <a:r>
              <a:rPr lang="en-AU" dirty="0" smtClean="0"/>
              <a:t>accident</a:t>
            </a:r>
          </a:p>
          <a:p>
            <a:r>
              <a:rPr lang="en-AU" dirty="0" smtClean="0"/>
              <a:t>The </a:t>
            </a:r>
            <a:r>
              <a:rPr lang="en-AU" dirty="0"/>
              <a:t>plaintiff </a:t>
            </a:r>
            <a:r>
              <a:rPr lang="en-AU" dirty="0" smtClean="0"/>
              <a:t>was </a:t>
            </a:r>
            <a:r>
              <a:rPr lang="en-AU" dirty="0"/>
              <a:t>“supervising” the defendant driver.</a:t>
            </a:r>
          </a:p>
          <a:p>
            <a:r>
              <a:rPr lang="en-AU" dirty="0"/>
              <a:t>The defendant driver was 16 years of age and had just obtained a </a:t>
            </a:r>
            <a:r>
              <a:rPr lang="en-AU" dirty="0" smtClean="0"/>
              <a:t>learner’s permit.</a:t>
            </a:r>
          </a:p>
          <a:p>
            <a:r>
              <a:rPr lang="en-AU" dirty="0" smtClean="0"/>
              <a:t>The </a:t>
            </a:r>
            <a:r>
              <a:rPr lang="en-AU" dirty="0"/>
              <a:t>plaintiff knew that he was inexperienced. </a:t>
            </a:r>
          </a:p>
          <a:p>
            <a:r>
              <a:rPr lang="en-AU" dirty="0" smtClean="0"/>
              <a:t>The </a:t>
            </a:r>
            <a:r>
              <a:rPr lang="en-AU" dirty="0"/>
              <a:t>defendant </a:t>
            </a:r>
            <a:r>
              <a:rPr lang="en-AU" dirty="0" smtClean="0"/>
              <a:t>attempted </a:t>
            </a:r>
            <a:r>
              <a:rPr lang="en-AU" dirty="0"/>
              <a:t>to steer the vehicle </a:t>
            </a:r>
            <a:r>
              <a:rPr lang="en-AU" dirty="0" smtClean="0"/>
              <a:t>to avoid tyre </a:t>
            </a:r>
            <a:r>
              <a:rPr lang="en-AU" dirty="0"/>
              <a:t>debris on the </a:t>
            </a:r>
            <a:r>
              <a:rPr lang="en-AU" dirty="0" smtClean="0"/>
              <a:t>road.</a:t>
            </a:r>
          </a:p>
          <a:p>
            <a:r>
              <a:rPr lang="en-AU" dirty="0" smtClean="0"/>
              <a:t>Despite </a:t>
            </a:r>
            <a:r>
              <a:rPr lang="en-AU" dirty="0"/>
              <a:t>the plaintiff yelling at him to brake, the defendant </a:t>
            </a:r>
            <a:r>
              <a:rPr lang="en-AU" dirty="0" smtClean="0"/>
              <a:t>turned </a:t>
            </a:r>
            <a:r>
              <a:rPr lang="en-AU" dirty="0"/>
              <a:t>sharply to the left and accelerated, causing the vehicle to roll.</a:t>
            </a:r>
          </a:p>
          <a:p>
            <a:r>
              <a:rPr lang="en-AU" dirty="0"/>
              <a:t>The plaintiff suffered spinal injuries in the accident and was rendered a tetraplegic</a:t>
            </a:r>
            <a:r>
              <a:rPr lang="en-AU" dirty="0" smtClean="0"/>
              <a:t>.</a:t>
            </a:r>
            <a:endParaRPr lang="en-AU" dirty="0"/>
          </a:p>
        </p:txBody>
      </p:sp>
    </p:spTree>
    <p:extLst>
      <p:ext uri="{BB962C8B-B14F-4D97-AF65-F5344CB8AC3E}">
        <p14:creationId xmlns:p14="http://schemas.microsoft.com/office/powerpoint/2010/main" val="2395053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err="1"/>
              <a:t>Imbree</a:t>
            </a:r>
            <a:r>
              <a:rPr lang="en-AU" dirty="0"/>
              <a:t> v </a:t>
            </a:r>
            <a:r>
              <a:rPr lang="en-AU" dirty="0" err="1" smtClean="0"/>
              <a:t>McNeilly</a:t>
            </a:r>
            <a:endParaRPr lang="en-AU" dirty="0"/>
          </a:p>
        </p:txBody>
      </p:sp>
      <p:sp>
        <p:nvSpPr>
          <p:cNvPr id="3" name="Content Placeholder 2"/>
          <p:cNvSpPr>
            <a:spLocks noGrp="1"/>
          </p:cNvSpPr>
          <p:nvPr>
            <p:ph idx="1"/>
          </p:nvPr>
        </p:nvSpPr>
        <p:spPr/>
        <p:txBody>
          <a:bodyPr>
            <a:normAutofit fontScale="70000" lnSpcReduction="20000"/>
          </a:bodyPr>
          <a:lstStyle/>
          <a:p>
            <a:pPr marL="0" indent="0">
              <a:buNone/>
            </a:pPr>
            <a:r>
              <a:rPr lang="en-AU" dirty="0" smtClean="0"/>
              <a:t>The court held</a:t>
            </a:r>
            <a:endParaRPr lang="en-AU" dirty="0"/>
          </a:p>
          <a:p>
            <a:pPr lvl="0"/>
            <a:r>
              <a:rPr lang="en-AU" dirty="0"/>
              <a:t>An inexperienced driver owes the same standard of care as any other person driving a motor vehicle – to take reasonable care to avoid injury to others. </a:t>
            </a:r>
          </a:p>
          <a:p>
            <a:pPr lvl="0"/>
            <a:r>
              <a:rPr lang="en-AU" dirty="0"/>
              <a:t>The obligation to drive to the standard of a reasonable driver is not to be qualified by reference to the holding of a licence or by reference to the driver’s level of experience.</a:t>
            </a:r>
          </a:p>
          <a:p>
            <a:pPr lvl="0"/>
            <a:r>
              <a:rPr lang="en-AU" dirty="0"/>
              <a:t>Inexperience remains relevant to the assessment of contributory negligence.</a:t>
            </a:r>
          </a:p>
          <a:p>
            <a:pPr lvl="0"/>
            <a:r>
              <a:rPr lang="en-AU" dirty="0"/>
              <a:t>The plaintiff was found to be contributorily negligent due to his failure, having observed the debris on the road, to instruct the </a:t>
            </a:r>
            <a:r>
              <a:rPr lang="en-AU" dirty="0" smtClean="0"/>
              <a:t>defendant.</a:t>
            </a:r>
          </a:p>
          <a:p>
            <a:pPr lvl="0"/>
            <a:r>
              <a:rPr lang="en-AU" dirty="0" smtClean="0"/>
              <a:t>The </a:t>
            </a:r>
            <a:r>
              <a:rPr lang="en-AU" dirty="0"/>
              <a:t>plaintiff’s responsibility for the accident was not insignificant and was assessed at 30%.</a:t>
            </a:r>
          </a:p>
        </p:txBody>
      </p:sp>
    </p:spTree>
    <p:extLst>
      <p:ext uri="{BB962C8B-B14F-4D97-AF65-F5344CB8AC3E}">
        <p14:creationId xmlns:p14="http://schemas.microsoft.com/office/powerpoint/2010/main" val="185177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Civil Liability Acts</a:t>
            </a:r>
            <a:endParaRPr lang="en-US" dirty="0"/>
          </a:p>
        </p:txBody>
      </p:sp>
      <p:sp>
        <p:nvSpPr>
          <p:cNvPr id="3" name="Content Placeholder 2"/>
          <p:cNvSpPr>
            <a:spLocks noGrp="1"/>
          </p:cNvSpPr>
          <p:nvPr>
            <p:ph idx="1"/>
          </p:nvPr>
        </p:nvSpPr>
        <p:spPr/>
        <p:txBody>
          <a:bodyPr>
            <a:normAutofit lnSpcReduction="10000"/>
          </a:bodyPr>
          <a:lstStyle/>
          <a:p>
            <a:pPr marL="814388" indent="-457200">
              <a:buFont typeface="Arial" panose="020B0604020202020204" pitchFamily="34" charset="0"/>
              <a:buChar char="•"/>
            </a:pPr>
            <a:r>
              <a:rPr lang="en-AU" dirty="0" smtClean="0"/>
              <a:t>Claims for personal injuries under the common law of negligence have now been limited by the Civil Liability Acts</a:t>
            </a:r>
            <a:endParaRPr lang="en-AU" dirty="0"/>
          </a:p>
          <a:p>
            <a:pPr marL="814388" indent="-457200">
              <a:buFont typeface="Arial" panose="020B0604020202020204" pitchFamily="34" charset="0"/>
              <a:buChar char="•"/>
            </a:pPr>
            <a:r>
              <a:rPr lang="en-AU" dirty="0" smtClean="0"/>
              <a:t>This legislation promotes personal responsibility</a:t>
            </a:r>
          </a:p>
          <a:p>
            <a:pPr marL="814388" indent="-457200">
              <a:buFont typeface="Arial" panose="020B0604020202020204" pitchFamily="34" charset="0"/>
              <a:buChar char="•"/>
            </a:pPr>
            <a:r>
              <a:rPr lang="en-AU" dirty="0" smtClean="0"/>
              <a:t>The Civil Liability Acts place a statutory cap on general damages for claims for personal injury and death around $400,000-$500,000</a:t>
            </a:r>
            <a:endParaRPr lang="en-AU" dirty="0"/>
          </a:p>
        </p:txBody>
      </p:sp>
    </p:spTree>
    <p:extLst>
      <p:ext uri="{BB962C8B-B14F-4D97-AF65-F5344CB8AC3E}">
        <p14:creationId xmlns:p14="http://schemas.microsoft.com/office/powerpoint/2010/main" val="243134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Elements of Negligence</a:t>
            </a:r>
            <a:endParaRPr lang="en-US" dirty="0"/>
          </a:p>
        </p:txBody>
      </p:sp>
      <p:sp>
        <p:nvSpPr>
          <p:cNvPr id="3" name="Content Placeholder 2"/>
          <p:cNvSpPr>
            <a:spLocks noGrp="1"/>
          </p:cNvSpPr>
          <p:nvPr>
            <p:ph idx="1"/>
          </p:nvPr>
        </p:nvSpPr>
        <p:spPr/>
        <p:txBody>
          <a:bodyPr>
            <a:normAutofit/>
          </a:bodyPr>
          <a:lstStyle/>
          <a:p>
            <a:pPr marL="868363" indent="-514350">
              <a:buFont typeface="+mj-lt"/>
              <a:buAutoNum type="arabicPeriod"/>
            </a:pPr>
            <a:r>
              <a:rPr lang="en-AU" dirty="0" smtClean="0"/>
              <a:t>Duty of Care</a:t>
            </a:r>
          </a:p>
          <a:p>
            <a:pPr marL="868363" indent="-514350">
              <a:buFont typeface="+mj-lt"/>
              <a:buAutoNum type="arabicPeriod"/>
            </a:pPr>
            <a:r>
              <a:rPr lang="en-AU" sz="3200" dirty="0" smtClean="0"/>
              <a:t>Standard of Care</a:t>
            </a:r>
          </a:p>
          <a:p>
            <a:pPr marL="868363" indent="-514350">
              <a:buFont typeface="+mj-lt"/>
              <a:buAutoNum type="arabicPeriod"/>
            </a:pPr>
            <a:r>
              <a:rPr lang="en-AU" dirty="0" smtClean="0"/>
              <a:t>Causation &amp; Remoteness</a:t>
            </a:r>
          </a:p>
          <a:p>
            <a:pPr marL="868363" indent="-514350">
              <a:buFont typeface="+mj-lt"/>
              <a:buAutoNum type="arabicPeriod"/>
            </a:pPr>
            <a:r>
              <a:rPr lang="en-AU" sz="3200" dirty="0" smtClean="0"/>
              <a:t>Voluntary Assumption of Risk</a:t>
            </a:r>
          </a:p>
          <a:p>
            <a:pPr marL="868363" indent="-514350">
              <a:buFont typeface="+mj-lt"/>
              <a:buAutoNum type="arabicPeriod"/>
            </a:pPr>
            <a:r>
              <a:rPr lang="en-AU" dirty="0" smtClean="0"/>
              <a:t>Contributory Negligence</a:t>
            </a:r>
          </a:p>
          <a:p>
            <a:pPr marL="868363" indent="-514350">
              <a:buFont typeface="+mj-lt"/>
              <a:buAutoNum type="arabicPeriod"/>
            </a:pPr>
            <a:r>
              <a:rPr lang="en-AU" dirty="0" smtClean="0"/>
              <a:t>Civil Liability Acts</a:t>
            </a:r>
            <a:endParaRPr lang="en-US" sz="3200" dirty="0"/>
          </a:p>
        </p:txBody>
      </p:sp>
    </p:spTree>
    <p:extLst>
      <p:ext uri="{BB962C8B-B14F-4D97-AF65-F5344CB8AC3E}">
        <p14:creationId xmlns:p14="http://schemas.microsoft.com/office/powerpoint/2010/main" val="91638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Who is your neighbour?</a:t>
            </a:r>
            <a:endParaRPr lang="en-US" dirty="0"/>
          </a:p>
        </p:txBody>
      </p:sp>
      <p:sp>
        <p:nvSpPr>
          <p:cNvPr id="3" name="Content Placeholder 2"/>
          <p:cNvSpPr>
            <a:spLocks noGrp="1"/>
          </p:cNvSpPr>
          <p:nvPr>
            <p:ph idx="1"/>
          </p:nvPr>
        </p:nvSpPr>
        <p:spPr/>
        <p:txBody>
          <a:bodyPr>
            <a:normAutofit/>
          </a:bodyPr>
          <a:lstStyle/>
          <a:p>
            <a:pPr marL="354013" indent="0">
              <a:buNone/>
            </a:pPr>
            <a:r>
              <a:rPr lang="en-AU" dirty="0" smtClean="0"/>
              <a:t>When you are about to do something …</a:t>
            </a:r>
          </a:p>
          <a:p>
            <a:pPr marL="354013" indent="0">
              <a:buNone/>
            </a:pPr>
            <a:r>
              <a:rPr lang="en-AU" dirty="0" smtClean="0"/>
              <a:t>… or not do something …</a:t>
            </a:r>
            <a:endParaRPr lang="en-AU" sz="3200" dirty="0" smtClean="0"/>
          </a:p>
          <a:p>
            <a:pPr marL="354013" indent="0">
              <a:buNone/>
            </a:pPr>
            <a:r>
              <a:rPr lang="en-AU" dirty="0" smtClean="0"/>
              <a:t>… any person that may be affected …</a:t>
            </a:r>
          </a:p>
          <a:p>
            <a:pPr marL="354013" indent="0">
              <a:buNone/>
            </a:pPr>
            <a:r>
              <a:rPr lang="en-AU" dirty="0" smtClean="0"/>
              <a:t>… that you should consider their wellbeing before you act …</a:t>
            </a:r>
          </a:p>
          <a:p>
            <a:pPr marL="354013" indent="0">
              <a:buNone/>
            </a:pPr>
            <a:r>
              <a:rPr lang="en-AU" sz="3200" dirty="0" smtClean="0"/>
              <a:t>… is your </a:t>
            </a:r>
            <a:r>
              <a:rPr lang="en-AU" sz="3200" b="1" i="1" dirty="0" smtClean="0"/>
              <a:t>neighbour</a:t>
            </a:r>
          </a:p>
          <a:p>
            <a:pPr marL="354013" indent="0">
              <a:buNone/>
            </a:pPr>
            <a:r>
              <a:rPr lang="en-AU" dirty="0" smtClean="0"/>
              <a:t>: see </a:t>
            </a:r>
            <a:r>
              <a:rPr lang="en-AU" i="1" dirty="0" smtClean="0"/>
              <a:t>Donoghue v Stevenson </a:t>
            </a:r>
            <a:endParaRPr lang="en-US" sz="3200" i="1" dirty="0"/>
          </a:p>
        </p:txBody>
      </p:sp>
    </p:spTree>
    <p:extLst>
      <p:ext uri="{BB962C8B-B14F-4D97-AF65-F5344CB8AC3E}">
        <p14:creationId xmlns:p14="http://schemas.microsoft.com/office/powerpoint/2010/main" val="232294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Donoghue v </a:t>
            </a:r>
            <a:r>
              <a:rPr lang="en-AU" b="1" dirty="0" smtClean="0"/>
              <a:t>Stevenson</a:t>
            </a:r>
            <a:br>
              <a:rPr lang="en-AU" b="1" dirty="0" smtClean="0"/>
            </a:br>
            <a:r>
              <a:rPr lang="en-AU" sz="3100" b="1" dirty="0" smtClean="0"/>
              <a:t>[1932</a:t>
            </a:r>
            <a:r>
              <a:rPr lang="en-AU" sz="3100" b="1" dirty="0"/>
              <a:t>] AC </a:t>
            </a:r>
            <a:r>
              <a:rPr lang="en-AU" sz="3100" b="1" dirty="0" smtClean="0"/>
              <a:t>562</a:t>
            </a:r>
            <a:endParaRPr lang="en-AU" sz="3100" dirty="0"/>
          </a:p>
        </p:txBody>
      </p:sp>
      <p:sp>
        <p:nvSpPr>
          <p:cNvPr id="3" name="Content Placeholder 2"/>
          <p:cNvSpPr>
            <a:spLocks noGrp="1"/>
          </p:cNvSpPr>
          <p:nvPr>
            <p:ph idx="1"/>
          </p:nvPr>
        </p:nvSpPr>
        <p:spPr/>
        <p:txBody>
          <a:bodyPr>
            <a:normAutofit lnSpcReduction="10000"/>
          </a:bodyPr>
          <a:lstStyle/>
          <a:p>
            <a:pPr marL="0" indent="0">
              <a:buNone/>
            </a:pPr>
            <a:r>
              <a:rPr lang="en-AU" dirty="0" smtClean="0"/>
              <a:t>You </a:t>
            </a:r>
            <a:r>
              <a:rPr lang="en-AU" dirty="0"/>
              <a:t>must take reasonable care to </a:t>
            </a:r>
            <a:r>
              <a:rPr lang="en-AU" dirty="0" smtClean="0"/>
              <a:t>avoid:</a:t>
            </a:r>
          </a:p>
          <a:p>
            <a:r>
              <a:rPr lang="en-AU" dirty="0" smtClean="0"/>
              <a:t>acts </a:t>
            </a:r>
            <a:r>
              <a:rPr lang="en-AU" dirty="0"/>
              <a:t>or </a:t>
            </a:r>
            <a:r>
              <a:rPr lang="en-AU" dirty="0" smtClean="0"/>
              <a:t>omissions</a:t>
            </a:r>
          </a:p>
          <a:p>
            <a:r>
              <a:rPr lang="en-AU" dirty="0" smtClean="0"/>
              <a:t>which </a:t>
            </a:r>
            <a:r>
              <a:rPr lang="en-AU" dirty="0"/>
              <a:t>you can reasonably foresee would be likely to </a:t>
            </a:r>
            <a:r>
              <a:rPr lang="en-AU" dirty="0" smtClean="0"/>
              <a:t>injure </a:t>
            </a:r>
          </a:p>
          <a:p>
            <a:r>
              <a:rPr lang="en-AU" dirty="0" smtClean="0"/>
              <a:t>a person </a:t>
            </a:r>
            <a:r>
              <a:rPr lang="en-AU" dirty="0"/>
              <a:t>who </a:t>
            </a:r>
            <a:r>
              <a:rPr lang="en-AU" dirty="0" smtClean="0"/>
              <a:t>is so </a:t>
            </a:r>
            <a:r>
              <a:rPr lang="en-AU" dirty="0"/>
              <a:t>closely and directly affected by </a:t>
            </a:r>
            <a:r>
              <a:rPr lang="en-AU" dirty="0" smtClean="0"/>
              <a:t>your act </a:t>
            </a:r>
            <a:r>
              <a:rPr lang="en-AU" dirty="0"/>
              <a:t>that </a:t>
            </a:r>
            <a:r>
              <a:rPr lang="en-AU" dirty="0" smtClean="0"/>
              <a:t>you </a:t>
            </a:r>
            <a:r>
              <a:rPr lang="en-AU" dirty="0"/>
              <a:t>ought reasonably to have them in contemplation as being so affected when </a:t>
            </a:r>
            <a:r>
              <a:rPr lang="en-AU" dirty="0" smtClean="0"/>
              <a:t>you direct your mind </a:t>
            </a:r>
            <a:r>
              <a:rPr lang="en-AU" dirty="0"/>
              <a:t>to the acts or </a:t>
            </a:r>
            <a:r>
              <a:rPr lang="en-AU" dirty="0" smtClean="0"/>
              <a:t>omissions</a:t>
            </a:r>
            <a:endParaRPr lang="en-AU" dirty="0"/>
          </a:p>
        </p:txBody>
      </p:sp>
    </p:spTree>
    <p:extLst>
      <p:ext uri="{BB962C8B-B14F-4D97-AF65-F5344CB8AC3E}">
        <p14:creationId xmlns:p14="http://schemas.microsoft.com/office/powerpoint/2010/main" val="2164157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Recognised duties of care</a:t>
            </a:r>
            <a:endParaRPr lang="en-US" dirty="0"/>
          </a:p>
        </p:txBody>
      </p:sp>
      <p:sp>
        <p:nvSpPr>
          <p:cNvPr id="3" name="Content Placeholder 2"/>
          <p:cNvSpPr>
            <a:spLocks noGrp="1"/>
          </p:cNvSpPr>
          <p:nvPr>
            <p:ph idx="1"/>
          </p:nvPr>
        </p:nvSpPr>
        <p:spPr/>
        <p:txBody>
          <a:bodyPr>
            <a:normAutofit/>
          </a:bodyPr>
          <a:lstStyle/>
          <a:p>
            <a:pPr marL="722313" indent="-368300"/>
            <a:r>
              <a:rPr lang="en-AU" dirty="0" smtClean="0"/>
              <a:t>Authorities – government, police</a:t>
            </a:r>
          </a:p>
          <a:p>
            <a:pPr marL="722313" indent="-368300"/>
            <a:r>
              <a:rPr lang="en-AU" dirty="0" smtClean="0"/>
              <a:t>Builders – to clients, homeowners</a:t>
            </a:r>
          </a:p>
          <a:p>
            <a:pPr marL="722313" indent="-368300"/>
            <a:r>
              <a:rPr lang="en-AU" dirty="0" smtClean="0"/>
              <a:t>Drivers – to passengers, road users</a:t>
            </a:r>
          </a:p>
          <a:p>
            <a:pPr marL="711200" indent="-347663"/>
            <a:r>
              <a:rPr lang="en-AU" dirty="0" smtClean="0"/>
              <a:t>Manufacturers – to consumers</a:t>
            </a:r>
          </a:p>
          <a:p>
            <a:pPr marL="711200" indent="-347663"/>
            <a:r>
              <a:rPr lang="en-AU" dirty="0" smtClean="0"/>
              <a:t>Advisers – to those relying on advice</a:t>
            </a:r>
          </a:p>
          <a:p>
            <a:pPr marL="711200" indent="-347663"/>
            <a:r>
              <a:rPr lang="en-AU" dirty="0" smtClean="0"/>
              <a:t>Occupiers – to visitors, tenants</a:t>
            </a:r>
            <a:endParaRPr lang="en-AU" dirty="0"/>
          </a:p>
        </p:txBody>
      </p:sp>
    </p:spTree>
    <p:extLst>
      <p:ext uri="{BB962C8B-B14F-4D97-AF65-F5344CB8AC3E}">
        <p14:creationId xmlns:p14="http://schemas.microsoft.com/office/powerpoint/2010/main" val="237504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Standard of Care</a:t>
            </a:r>
            <a:endParaRPr lang="en-US" dirty="0"/>
          </a:p>
        </p:txBody>
      </p:sp>
      <p:sp>
        <p:nvSpPr>
          <p:cNvPr id="3" name="Content Placeholder 2"/>
          <p:cNvSpPr>
            <a:spLocks noGrp="1"/>
          </p:cNvSpPr>
          <p:nvPr>
            <p:ph idx="1"/>
          </p:nvPr>
        </p:nvSpPr>
        <p:spPr/>
        <p:txBody>
          <a:bodyPr>
            <a:normAutofit fontScale="92500"/>
          </a:bodyPr>
          <a:lstStyle/>
          <a:p>
            <a:pPr marL="900113" indent="-536575"/>
            <a:r>
              <a:rPr lang="en-AU" dirty="0"/>
              <a:t>We are expected to take reasonable precautions to prevent our actions from causing injury to other </a:t>
            </a:r>
            <a:r>
              <a:rPr lang="en-AU" dirty="0" smtClean="0"/>
              <a:t>people</a:t>
            </a:r>
            <a:endParaRPr lang="en-AU" dirty="0"/>
          </a:p>
          <a:p>
            <a:pPr marL="900113" indent="-536575"/>
            <a:r>
              <a:rPr lang="en-AU" dirty="0" smtClean="0"/>
              <a:t>Your actions will fail to meet the standard of care and breach your duty of care to your neighbour if the risk of injury was reasonably forseeable, not insignificant, and you failed to take reasonable precautions: see </a:t>
            </a:r>
            <a:r>
              <a:rPr lang="en-AU" i="1" dirty="0" smtClean="0"/>
              <a:t>Civil Liability Acts</a:t>
            </a:r>
            <a:endParaRPr lang="en-AU" i="1" dirty="0"/>
          </a:p>
        </p:txBody>
      </p:sp>
    </p:spTree>
    <p:extLst>
      <p:ext uri="{BB962C8B-B14F-4D97-AF65-F5344CB8AC3E}">
        <p14:creationId xmlns:p14="http://schemas.microsoft.com/office/powerpoint/2010/main" val="3493395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Causation</a:t>
            </a:r>
            <a:endParaRPr lang="en-US" dirty="0"/>
          </a:p>
        </p:txBody>
      </p:sp>
      <p:sp>
        <p:nvSpPr>
          <p:cNvPr id="3" name="Content Placeholder 2"/>
          <p:cNvSpPr>
            <a:spLocks noGrp="1"/>
          </p:cNvSpPr>
          <p:nvPr>
            <p:ph idx="1"/>
          </p:nvPr>
        </p:nvSpPr>
        <p:spPr/>
        <p:txBody>
          <a:bodyPr>
            <a:normAutofit/>
          </a:bodyPr>
          <a:lstStyle/>
          <a:p>
            <a:pPr marL="722313" indent="-368300"/>
            <a:r>
              <a:rPr lang="en-AU" dirty="0"/>
              <a:t>To be recoverable </a:t>
            </a:r>
            <a:r>
              <a:rPr lang="en-AU" dirty="0" smtClean="0"/>
              <a:t>from the defendant the </a:t>
            </a:r>
            <a:r>
              <a:rPr lang="en-AU" dirty="0"/>
              <a:t>losses </a:t>
            </a:r>
            <a:r>
              <a:rPr lang="en-AU" dirty="0" smtClean="0"/>
              <a:t>incurred must actually be caused </a:t>
            </a:r>
            <a:r>
              <a:rPr lang="en-AU" dirty="0"/>
              <a:t>by the negligent </a:t>
            </a:r>
            <a:r>
              <a:rPr lang="en-AU" dirty="0" smtClean="0"/>
              <a:t>act</a:t>
            </a:r>
          </a:p>
          <a:p>
            <a:pPr marL="722313" indent="-368300"/>
            <a:r>
              <a:rPr lang="en-AU" dirty="0" smtClean="0"/>
              <a:t>We can ask the question, </a:t>
            </a:r>
            <a:r>
              <a:rPr lang="en-AU" dirty="0"/>
              <a:t>‘If the negligent act had never happened would the plaintiff have suffered a loss?’ </a:t>
            </a:r>
            <a:endParaRPr lang="en-AU" dirty="0" smtClean="0"/>
          </a:p>
          <a:p>
            <a:pPr marL="722313" indent="-368300"/>
            <a:r>
              <a:rPr lang="en-AU" dirty="0" smtClean="0"/>
              <a:t>This is called the ‘but for’ test: </a:t>
            </a:r>
          </a:p>
          <a:p>
            <a:pPr marL="711200" indent="-357188">
              <a:buNone/>
            </a:pPr>
            <a:r>
              <a:rPr lang="en-AU" dirty="0"/>
              <a:t>	</a:t>
            </a:r>
            <a:r>
              <a:rPr lang="en-AU" dirty="0" smtClean="0"/>
              <a:t>see </a:t>
            </a:r>
            <a:r>
              <a:rPr lang="en-AU" i="1" dirty="0" smtClean="0"/>
              <a:t>Cork v Kirby MacLean</a:t>
            </a:r>
            <a:endParaRPr lang="en-AU" b="1" i="1" dirty="0" smtClean="0"/>
          </a:p>
          <a:p>
            <a:pPr marL="354013" indent="0">
              <a:buNone/>
            </a:pPr>
            <a:endParaRPr lang="en-AU" dirty="0"/>
          </a:p>
        </p:txBody>
      </p:sp>
    </p:spTree>
    <p:extLst>
      <p:ext uri="{BB962C8B-B14F-4D97-AF65-F5344CB8AC3E}">
        <p14:creationId xmlns:p14="http://schemas.microsoft.com/office/powerpoint/2010/main" val="2793670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Cork v Kirby Maclean </a:t>
            </a:r>
            <a:r>
              <a:rPr lang="en-AU" b="1" dirty="0" smtClean="0"/>
              <a:t>Ltd</a:t>
            </a:r>
            <a:br>
              <a:rPr lang="en-AU" b="1" dirty="0" smtClean="0"/>
            </a:br>
            <a:r>
              <a:rPr lang="en-AU" sz="3100" b="1" dirty="0" smtClean="0"/>
              <a:t>[1952</a:t>
            </a:r>
            <a:r>
              <a:rPr lang="en-AU" sz="3100" b="1" dirty="0"/>
              <a:t>] 1 All ER </a:t>
            </a:r>
            <a:r>
              <a:rPr lang="en-AU" sz="3100" b="1" dirty="0" smtClean="0"/>
              <a:t>1064</a:t>
            </a:r>
            <a:endParaRPr lang="en-AU" sz="3100" dirty="0"/>
          </a:p>
        </p:txBody>
      </p:sp>
      <p:sp>
        <p:nvSpPr>
          <p:cNvPr id="3" name="Content Placeholder 2"/>
          <p:cNvSpPr>
            <a:spLocks noGrp="1"/>
          </p:cNvSpPr>
          <p:nvPr>
            <p:ph idx="1"/>
          </p:nvPr>
        </p:nvSpPr>
        <p:spPr/>
        <p:txBody>
          <a:bodyPr>
            <a:normAutofit fontScale="70000" lnSpcReduction="20000"/>
          </a:bodyPr>
          <a:lstStyle/>
          <a:p>
            <a:r>
              <a:rPr lang="en-AU" dirty="0"/>
              <a:t>C was working on a narrow platform 23 feet above the floor of a factory. There were no guard rails. He had an epileptic fit and fell to his death. He knew he was epileptic, but his employers did not.</a:t>
            </a:r>
          </a:p>
          <a:p>
            <a:r>
              <a:rPr lang="en-AU" dirty="0"/>
              <a:t>His employers were clearly in breach of their duty of care to him, as guard rails should have been fitted. However, they argued that they did not cause his death: they said that the epilepsy killed him.</a:t>
            </a:r>
          </a:p>
          <a:p>
            <a:pPr marL="0" indent="0">
              <a:buNone/>
            </a:pPr>
            <a:r>
              <a:rPr lang="en-AU" b="1" dirty="0"/>
              <a:t>Rule</a:t>
            </a:r>
            <a:endParaRPr lang="en-AU" dirty="0"/>
          </a:p>
          <a:p>
            <a:r>
              <a:rPr lang="en-AU" dirty="0"/>
              <a:t>If the damage would not have happened but for D’s breach of duty (the lack of guard rails), then D’s breach is the cause of that damage.</a:t>
            </a:r>
          </a:p>
          <a:p>
            <a:r>
              <a:rPr lang="en-AU" dirty="0"/>
              <a:t>Conversely, if the damage would have occurred in any event, then the breach of duty cannot be said to be the cause of C’s damage</a:t>
            </a:r>
            <a:r>
              <a:rPr lang="en-AU" dirty="0" smtClean="0"/>
              <a:t>.</a:t>
            </a:r>
            <a:endParaRPr lang="en-AU" dirty="0"/>
          </a:p>
        </p:txBody>
      </p:sp>
    </p:spTree>
    <p:extLst>
      <p:ext uri="{BB962C8B-B14F-4D97-AF65-F5344CB8AC3E}">
        <p14:creationId xmlns:p14="http://schemas.microsoft.com/office/powerpoint/2010/main" val="1378956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Cork v Kirby Maclean </a:t>
            </a:r>
            <a:r>
              <a:rPr lang="en-AU" b="1" dirty="0" smtClean="0"/>
              <a:t>Ltd</a:t>
            </a:r>
            <a:br>
              <a:rPr lang="en-AU" b="1" dirty="0" smtClean="0"/>
            </a:br>
            <a:r>
              <a:rPr lang="en-AU" sz="3100" b="1" dirty="0" smtClean="0"/>
              <a:t>[1952</a:t>
            </a:r>
            <a:r>
              <a:rPr lang="en-AU" sz="3100" b="1" dirty="0"/>
              <a:t>] 1 All ER </a:t>
            </a:r>
            <a:r>
              <a:rPr lang="en-AU" sz="3100" b="1" dirty="0" smtClean="0"/>
              <a:t>1064</a:t>
            </a:r>
            <a:endParaRPr lang="en-AU" sz="3100" dirty="0"/>
          </a:p>
        </p:txBody>
      </p:sp>
      <p:sp>
        <p:nvSpPr>
          <p:cNvPr id="3" name="Content Placeholder 2"/>
          <p:cNvSpPr>
            <a:spLocks noGrp="1"/>
          </p:cNvSpPr>
          <p:nvPr>
            <p:ph idx="1"/>
          </p:nvPr>
        </p:nvSpPr>
        <p:spPr/>
        <p:txBody>
          <a:bodyPr>
            <a:normAutofit fontScale="85000" lnSpcReduction="10000"/>
          </a:bodyPr>
          <a:lstStyle/>
          <a:p>
            <a:pPr marL="0" indent="0">
              <a:buNone/>
            </a:pPr>
            <a:r>
              <a:rPr lang="en-AU" dirty="0" smtClean="0"/>
              <a:t>The court held:</a:t>
            </a:r>
            <a:endParaRPr lang="en-AU" dirty="0"/>
          </a:p>
          <a:p>
            <a:r>
              <a:rPr lang="en-AU" dirty="0" smtClean="0"/>
              <a:t>If </a:t>
            </a:r>
            <a:r>
              <a:rPr lang="en-AU" dirty="0"/>
              <a:t>the guard rails had been in place then C would probably have survived – he would still have had a fit, but would not have fallen to his </a:t>
            </a:r>
            <a:r>
              <a:rPr lang="en-AU" dirty="0" smtClean="0"/>
              <a:t>death.</a:t>
            </a:r>
          </a:p>
          <a:p>
            <a:r>
              <a:rPr lang="en-AU" dirty="0" smtClean="0"/>
              <a:t>Therefore</a:t>
            </a:r>
            <a:r>
              <a:rPr lang="en-AU" dirty="0"/>
              <a:t>, C (or rather his widow) proved that his employer’s breach was the factual cause of his </a:t>
            </a:r>
            <a:r>
              <a:rPr lang="en-AU" dirty="0" smtClean="0"/>
              <a:t>death.</a:t>
            </a:r>
          </a:p>
          <a:p>
            <a:r>
              <a:rPr lang="en-AU" dirty="0" smtClean="0"/>
              <a:t>There </a:t>
            </a:r>
            <a:r>
              <a:rPr lang="en-AU" dirty="0"/>
              <a:t>were no intervening events which could be regarded as having broken the chain of causation, so legal causation was also established.</a:t>
            </a:r>
          </a:p>
          <a:p>
            <a:endParaRPr lang="en-AU" dirty="0"/>
          </a:p>
        </p:txBody>
      </p:sp>
    </p:spTree>
    <p:extLst>
      <p:ext uri="{BB962C8B-B14F-4D97-AF65-F5344CB8AC3E}">
        <p14:creationId xmlns:p14="http://schemas.microsoft.com/office/powerpoint/2010/main" val="478281993"/>
      </p:ext>
    </p:extLst>
  </p:cSld>
  <p:clrMapOvr>
    <a:masterClrMapping/>
  </p:clrMapOvr>
</p:sld>
</file>

<file path=ppt/theme/theme1.xml><?xml version="1.0" encoding="utf-8"?>
<a:theme xmlns:a="http://schemas.openxmlformats.org/drawingml/2006/main" name="K_KBS_PowerPoint_201504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_KBS_PowerPoint_20150424 [Read-Only]" id="{396F0CE7-CC32-4EE6-9226-7B1DF616916B}" vid="{7CEA13C7-FA89-4A3A-BADD-27694C180D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K_KBS_PowerPoint_20150424</Template>
  <TotalTime>14910</TotalTime>
  <Words>1097</Words>
  <Application>Microsoft Office PowerPoint</Application>
  <PresentationFormat>On-screen Show (4:3)</PresentationFormat>
  <Paragraphs>96</Paragraphs>
  <Slides>16</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K_KBS_PowerPoint_20150424</vt:lpstr>
      <vt:lpstr>Negligence - Revision</vt:lpstr>
      <vt:lpstr>Elements of Negligence</vt:lpstr>
      <vt:lpstr>Who is your neighbour?</vt:lpstr>
      <vt:lpstr>Donoghue v Stevenson [1932] AC 562</vt:lpstr>
      <vt:lpstr>Recognised duties of care</vt:lpstr>
      <vt:lpstr>Standard of Care</vt:lpstr>
      <vt:lpstr>Causation</vt:lpstr>
      <vt:lpstr>Cork v Kirby Maclean Ltd [1952] 1 All ER 1064</vt:lpstr>
      <vt:lpstr>Cork v Kirby Maclean Ltd [1952] 1 All ER 1064</vt:lpstr>
      <vt:lpstr>Remoteness</vt:lpstr>
      <vt:lpstr>Overseas Tankship (UK) Ltd v The Miller Steamship Co Pty Ltd</vt:lpstr>
      <vt:lpstr>Voluntary Assumption of Risk</vt:lpstr>
      <vt:lpstr>Contributory Negligence</vt:lpstr>
      <vt:lpstr>Imbree v McNeilly</vt:lpstr>
      <vt:lpstr>Imbree v McNeilly</vt:lpstr>
      <vt:lpstr>Civil Liability Acts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Natalie Murphy</dc:creator>
  <cp:lastModifiedBy>Guy</cp:lastModifiedBy>
  <cp:revision>178</cp:revision>
  <dcterms:created xsi:type="dcterms:W3CDTF">2015-04-24T09:41:14Z</dcterms:created>
  <dcterms:modified xsi:type="dcterms:W3CDTF">2017-08-21T11:20:25Z</dcterms:modified>
</cp:coreProperties>
</file>