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96" r:id="rId3"/>
    <p:sldId id="306" r:id="rId4"/>
    <p:sldId id="307" r:id="rId5"/>
    <p:sldId id="305" r:id="rId6"/>
    <p:sldId id="309" r:id="rId7"/>
    <p:sldId id="310"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9AF6"/>
    <a:srgbClr val="1E2A80"/>
    <a:srgbClr val="24329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CA27D4-6CE5-4B31-B959-185B7371AD5E}" type="datetimeFigureOut">
              <a:rPr lang="en-AU" smtClean="0"/>
              <a:t>3/03/2017</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D5D600-1EF8-4790-B1D7-C14F4C41A122}" type="slidenum">
              <a:rPr lang="en-AU" smtClean="0"/>
              <a:t>‹#›</a:t>
            </a:fld>
            <a:endParaRPr lang="en-AU" dirty="0"/>
          </a:p>
        </p:txBody>
      </p:sp>
    </p:spTree>
    <p:extLst>
      <p:ext uri="{BB962C8B-B14F-4D97-AF65-F5344CB8AC3E}">
        <p14:creationId xmlns:p14="http://schemas.microsoft.com/office/powerpoint/2010/main" val="2020270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3</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4</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5</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6</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7</a:t>
            </a:fld>
            <a:endParaRPr lang="en-AU" dirty="0"/>
          </a:p>
        </p:txBody>
      </p:sp>
    </p:spTree>
    <p:extLst>
      <p:ext uri="{BB962C8B-B14F-4D97-AF65-F5344CB8AC3E}">
        <p14:creationId xmlns:p14="http://schemas.microsoft.com/office/powerpoint/2010/main" val="3637968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D20899-E8F7-824C-A505-994355AC0AC4}" type="datetimeFigureOut">
              <a:rPr lang="en-US" smtClean="0"/>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3816640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D20899-E8F7-824C-A505-994355AC0AC4}" type="datetimeFigureOut">
              <a:rPr lang="en-US" smtClean="0"/>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12015178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D20899-E8F7-824C-A505-994355AC0AC4}" type="datetimeFigureOut">
              <a:rPr lang="en-US" smtClean="0"/>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384756350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D20899-E8F7-824C-A505-994355AC0AC4}" type="datetimeFigureOut">
              <a:rPr lang="en-US" smtClean="0"/>
              <a:t>3/3/2017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10729469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D20899-E8F7-824C-A505-994355AC0AC4}" type="datetimeFigureOut">
              <a:rPr lang="en-US" smtClean="0"/>
              <a:t>3/3/2017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232132343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D20899-E8F7-824C-A505-994355AC0AC4}" type="datetimeFigureOut">
              <a:rPr lang="en-US" smtClean="0"/>
              <a:t>3/3/2017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8855B0-D62E-9E44-B7EF-8E49D31AD382}" type="slidenum">
              <a:rPr lang="en-US" smtClean="0"/>
              <a:t>‹#›</a:t>
            </a:fld>
            <a:endParaRPr lang="en-US" dirty="0"/>
          </a:p>
        </p:txBody>
      </p:sp>
    </p:spTree>
    <p:extLst>
      <p:ext uri="{BB962C8B-B14F-4D97-AF65-F5344CB8AC3E}">
        <p14:creationId xmlns:p14="http://schemas.microsoft.com/office/powerpoint/2010/main" val="2746729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3289769" y="1817224"/>
            <a:ext cx="5686425" cy="967567"/>
          </a:xfrm>
          <a:noFill/>
        </p:spPr>
        <p:txBody>
          <a:bodyPr>
            <a:normAutofit fontScale="90000"/>
          </a:bodyPr>
          <a:lstStyle/>
          <a:p>
            <a:pPr algn="l"/>
            <a:r>
              <a:rPr lang="en-US" dirty="0" smtClean="0">
                <a:solidFill>
                  <a:srgbClr val="000090"/>
                </a:solidFill>
                <a:latin typeface="Arial"/>
                <a:cs typeface="Arial"/>
              </a:rPr>
              <a:t>The Australian Legal System</a:t>
            </a:r>
            <a:endParaRPr lang="en-US" dirty="0">
              <a:solidFill>
                <a:srgbClr val="000090"/>
              </a:solidFill>
              <a:latin typeface="Arial"/>
              <a:cs typeface="Arial"/>
            </a:endParaRPr>
          </a:p>
        </p:txBody>
      </p:sp>
      <p:sp>
        <p:nvSpPr>
          <p:cNvPr id="5" name="Rectangle 4"/>
          <p:cNvSpPr>
            <a:spLocks noChangeArrowheads="1"/>
          </p:cNvSpPr>
          <p:nvPr/>
        </p:nvSpPr>
        <p:spPr bwMode="auto">
          <a:xfrm>
            <a:off x="3289769" y="3886200"/>
            <a:ext cx="4295775"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spcBef>
                <a:spcPct val="20000"/>
              </a:spcBef>
            </a:pPr>
            <a:r>
              <a:rPr lang="en-US" sz="1600" dirty="0" smtClean="0">
                <a:solidFill>
                  <a:srgbClr val="000090"/>
                </a:solidFill>
                <a:latin typeface="Arial"/>
                <a:cs typeface="Arial"/>
              </a:rPr>
              <a:t>Week 1 Tutorial</a:t>
            </a:r>
            <a:endParaRPr lang="en-US" sz="1600" dirty="0">
              <a:solidFill>
                <a:srgbClr val="000090"/>
              </a:solidFill>
              <a:latin typeface="Arial"/>
              <a:cs typeface="Arial"/>
            </a:endParaRPr>
          </a:p>
          <a:p>
            <a:pPr>
              <a:spcBef>
                <a:spcPct val="20000"/>
              </a:spcBef>
            </a:pPr>
            <a:endParaRPr lang="en-US" sz="1600" dirty="0">
              <a:solidFill>
                <a:srgbClr val="000090"/>
              </a:solidFill>
              <a:latin typeface="Arial"/>
              <a:cs typeface="Arial"/>
            </a:endParaRPr>
          </a:p>
        </p:txBody>
      </p:sp>
      <p:sp>
        <p:nvSpPr>
          <p:cNvPr id="12" name="Rectangle 3"/>
          <p:cNvSpPr>
            <a:spLocks noGrp="1" noChangeArrowheads="1"/>
          </p:cNvSpPr>
          <p:nvPr>
            <p:ph type="subTitle" idx="1"/>
          </p:nvPr>
        </p:nvSpPr>
        <p:spPr>
          <a:xfrm>
            <a:off x="3289769" y="2860381"/>
            <a:ext cx="6035675" cy="904875"/>
          </a:xfrm>
          <a:noFill/>
        </p:spPr>
        <p:txBody>
          <a:bodyPr>
            <a:normAutofit fontScale="92500" lnSpcReduction="10000"/>
          </a:bodyPr>
          <a:lstStyle/>
          <a:p>
            <a:pPr algn="l"/>
            <a:endParaRPr lang="en-US" sz="2800" dirty="0" smtClean="0">
              <a:solidFill>
                <a:srgbClr val="00AEEF"/>
              </a:solidFill>
              <a:latin typeface="Arial"/>
              <a:cs typeface="Arial"/>
            </a:endParaRPr>
          </a:p>
          <a:p>
            <a:pPr algn="l"/>
            <a:r>
              <a:rPr lang="en-US" sz="2800" dirty="0" smtClean="0">
                <a:solidFill>
                  <a:srgbClr val="00AEEF"/>
                </a:solidFill>
                <a:latin typeface="Arial"/>
                <a:cs typeface="Arial"/>
              </a:rPr>
              <a:t>BUS107 Commercial Law</a:t>
            </a:r>
            <a:endParaRPr lang="en-US" sz="2800" dirty="0">
              <a:solidFill>
                <a:srgbClr val="00AEEF"/>
              </a:solidFill>
              <a:latin typeface="Arial"/>
              <a:cs typeface="Arial"/>
            </a:endParaRPr>
          </a:p>
          <a:p>
            <a:pPr algn="l"/>
            <a:endParaRPr lang="en-US" sz="2800" dirty="0">
              <a:solidFill>
                <a:srgbClr val="00AEEF"/>
              </a:solidFill>
              <a:latin typeface="Arial"/>
              <a:cs typeface="Arial"/>
            </a:endParaRPr>
          </a:p>
        </p:txBody>
      </p:sp>
    </p:spTree>
    <p:extLst>
      <p:ext uri="{BB962C8B-B14F-4D97-AF65-F5344CB8AC3E}">
        <p14:creationId xmlns:p14="http://schemas.microsoft.com/office/powerpoint/2010/main" val="2568201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960759"/>
            <a:ext cx="7931224" cy="505572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tabLst>
                <a:tab pos="185738" algn="l"/>
              </a:tabLst>
            </a:pPr>
            <a:r>
              <a:rPr lang="en-AU" sz="1800" dirty="0" smtClean="0"/>
              <a:t>	Today </a:t>
            </a:r>
            <a:r>
              <a:rPr lang="en-AU" sz="1800" dirty="0"/>
              <a:t>is your first day as an intern at the prestigious consulting firm </a:t>
            </a:r>
            <a:r>
              <a:rPr lang="en-AU" sz="1800" dirty="0" smtClean="0"/>
              <a:t>Farnsworth &amp; Partners. </a:t>
            </a:r>
            <a:r>
              <a:rPr lang="en-AU" sz="1800" dirty="0"/>
              <a:t>The firm is renowned for troubleshooting a wide range of business issues for corporate and high net worth clients. Your new manager, </a:t>
            </a:r>
            <a:r>
              <a:rPr lang="en-AU" sz="1800" dirty="0" smtClean="0"/>
              <a:t>Fergus Black, </a:t>
            </a:r>
            <a:r>
              <a:rPr lang="en-AU" sz="1800" dirty="0"/>
              <a:t>pulls you out of induction training to speak with you. </a:t>
            </a:r>
          </a:p>
          <a:p>
            <a:pPr marL="0" indent="0">
              <a:buNone/>
              <a:tabLst>
                <a:tab pos="185738" algn="l"/>
              </a:tabLst>
            </a:pPr>
            <a:r>
              <a:rPr lang="en-AU" sz="1800" dirty="0"/>
              <a:t>	He seems flustered.</a:t>
            </a:r>
          </a:p>
          <a:p>
            <a:pPr marL="0" indent="0">
              <a:buNone/>
              <a:tabLst>
                <a:tab pos="185738" algn="l"/>
              </a:tabLst>
            </a:pPr>
            <a:r>
              <a:rPr lang="en-AU" sz="1800" dirty="0"/>
              <a:t>	‘You studied Commercial Law at Kaplan, right?’ he asks.</a:t>
            </a:r>
          </a:p>
          <a:p>
            <a:pPr marL="0" indent="0">
              <a:buNone/>
              <a:tabLst>
                <a:tab pos="185738" algn="l"/>
              </a:tabLst>
            </a:pPr>
            <a:r>
              <a:rPr lang="en-AU" sz="1800" dirty="0"/>
              <a:t>	‘Yes.’ you reply.</a:t>
            </a:r>
          </a:p>
          <a:p>
            <a:pPr marL="0" indent="0">
              <a:buNone/>
              <a:tabLst>
                <a:tab pos="185738" algn="l"/>
              </a:tabLst>
            </a:pPr>
            <a:r>
              <a:rPr lang="en-AU" sz="1800" dirty="0"/>
              <a:t>	‘Perfect! You can help me. Let’s go.’</a:t>
            </a:r>
          </a:p>
          <a:p>
            <a:pPr marL="0" indent="0">
              <a:buNone/>
              <a:tabLst>
                <a:tab pos="185738" algn="l"/>
              </a:tabLst>
            </a:pPr>
            <a:r>
              <a:rPr lang="en-AU" sz="1800" dirty="0"/>
              <a:t>	</a:t>
            </a:r>
            <a:r>
              <a:rPr lang="en-AU" sz="1800" dirty="0" smtClean="0"/>
              <a:t>Fergus </a:t>
            </a:r>
            <a:r>
              <a:rPr lang="en-AU" sz="1800" dirty="0"/>
              <a:t>leads you to his office and introduces you to </a:t>
            </a:r>
            <a:r>
              <a:rPr lang="en-AU" sz="1800" dirty="0" smtClean="0"/>
              <a:t>Violet Shae, the </a:t>
            </a:r>
            <a:r>
              <a:rPr lang="en-AU" sz="1800" dirty="0"/>
              <a:t>President of the Australian Vocational Educators Association (</a:t>
            </a:r>
            <a:r>
              <a:rPr lang="en-AU" sz="1800" dirty="0" smtClean="0"/>
              <a:t>AVEA). She is in an </a:t>
            </a:r>
            <a:r>
              <a:rPr lang="en-AU" sz="1800" dirty="0"/>
              <a:t>obvious state of distress. You sit down as she explains her problem.</a:t>
            </a:r>
          </a:p>
          <a:p>
            <a:pPr marL="0" indent="0">
              <a:buNone/>
              <a:tabLst>
                <a:tab pos="185738" algn="l"/>
              </a:tabLst>
            </a:pPr>
            <a:r>
              <a:rPr lang="en-AU" sz="1800" dirty="0"/>
              <a:t>	‘I have many enemies amongst the AVEA delegates. They’ve wanted to terminate </a:t>
            </a:r>
            <a:r>
              <a:rPr lang="en-AU" sz="1800" dirty="0" smtClean="0"/>
              <a:t>my presidency </a:t>
            </a:r>
            <a:r>
              <a:rPr lang="en-AU" sz="1800" dirty="0"/>
              <a:t>for some </a:t>
            </a:r>
            <a:r>
              <a:rPr lang="en-AU" sz="1800" dirty="0" smtClean="0"/>
              <a:t>time because</a:t>
            </a:r>
            <a:r>
              <a:rPr lang="en-AU" sz="1800" dirty="0"/>
              <a:t>, well frankly, </a:t>
            </a:r>
            <a:r>
              <a:rPr lang="en-AU" sz="1800" dirty="0" smtClean="0"/>
              <a:t>because I’m </a:t>
            </a:r>
            <a:r>
              <a:rPr lang="en-AU" sz="1800" dirty="0"/>
              <a:t>a woman. And now it seems I’ve gone and given them a legitimate reason to get rid of me.’ 	</a:t>
            </a:r>
          </a:p>
        </p:txBody>
      </p:sp>
    </p:spTree>
    <p:extLst>
      <p:ext uri="{BB962C8B-B14F-4D97-AF65-F5344CB8AC3E}">
        <p14:creationId xmlns:p14="http://schemas.microsoft.com/office/powerpoint/2010/main" val="2867858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960759"/>
            <a:ext cx="7931224" cy="505572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tabLst>
                <a:tab pos="185738" algn="l"/>
              </a:tabLst>
            </a:pPr>
            <a:r>
              <a:rPr lang="en-AU" sz="1800" dirty="0"/>
              <a:t>	</a:t>
            </a:r>
            <a:r>
              <a:rPr lang="en-AU" sz="1800" dirty="0" smtClean="0"/>
              <a:t>Violet </a:t>
            </a:r>
            <a:r>
              <a:rPr lang="en-AU" sz="1800" dirty="0" smtClean="0"/>
              <a:t>is visibly shaken and upset</a:t>
            </a:r>
            <a:r>
              <a:rPr lang="en-AU" sz="1800" dirty="0" smtClean="0"/>
              <a:t>.</a:t>
            </a:r>
            <a:endParaRPr lang="en-AU" sz="1800" dirty="0"/>
          </a:p>
          <a:p>
            <a:pPr marL="0" indent="0">
              <a:buNone/>
              <a:tabLst>
                <a:tab pos="185738" algn="l"/>
              </a:tabLst>
            </a:pPr>
            <a:r>
              <a:rPr lang="en-AU" sz="1800" dirty="0" smtClean="0"/>
              <a:t>	‘</a:t>
            </a:r>
            <a:r>
              <a:rPr lang="en-AU" sz="1800" dirty="0"/>
              <a:t>It’s OK. We’re here to help,’ </a:t>
            </a:r>
            <a:r>
              <a:rPr lang="en-AU" sz="1800" dirty="0" smtClean="0"/>
              <a:t>Fergus reassures </a:t>
            </a:r>
            <a:r>
              <a:rPr lang="en-AU" sz="1800" dirty="0"/>
              <a:t>her. ‘Tell us what happened.’</a:t>
            </a:r>
          </a:p>
          <a:p>
            <a:pPr marL="0" indent="0">
              <a:buNone/>
              <a:tabLst>
                <a:tab pos="185738" algn="l"/>
              </a:tabLst>
            </a:pPr>
            <a:r>
              <a:rPr lang="en-AU" sz="1800" dirty="0"/>
              <a:t>	‘Last Thursday the Commonwealth Parliament passed a new statute called the </a:t>
            </a:r>
            <a:r>
              <a:rPr lang="en-AU" sz="1800" i="1" dirty="0"/>
              <a:t>Workplace Training Act</a:t>
            </a:r>
            <a:r>
              <a:rPr lang="en-AU" sz="1800" dirty="0"/>
              <a:t>. The legislation introduces a new licensing regime for people the </a:t>
            </a:r>
            <a:r>
              <a:rPr lang="en-AU" sz="1800" dirty="0" smtClean="0"/>
              <a:t>Act </a:t>
            </a:r>
            <a:r>
              <a:rPr lang="en-AU" sz="1800" dirty="0"/>
              <a:t>defines as </a:t>
            </a:r>
            <a:r>
              <a:rPr lang="en-AU" sz="1800" i="1" dirty="0"/>
              <a:t>‘workplace trainers’</a:t>
            </a:r>
            <a:r>
              <a:rPr lang="en-AU" sz="1800" dirty="0"/>
              <a:t> that will cost our members thousands of dollars a year to comply </a:t>
            </a:r>
            <a:r>
              <a:rPr lang="en-AU" sz="1800" dirty="0" smtClean="0"/>
              <a:t>with. </a:t>
            </a:r>
            <a:r>
              <a:rPr lang="en-AU" sz="1800" dirty="0"/>
              <a:t>The new laws were open to public consultation late last year </a:t>
            </a:r>
            <a:r>
              <a:rPr lang="en-AU" sz="1800" dirty="0" smtClean="0"/>
              <a:t>but I overlooked this. </a:t>
            </a:r>
            <a:r>
              <a:rPr lang="en-AU" sz="1800" dirty="0"/>
              <a:t>Now the delegates blame me personally </a:t>
            </a:r>
            <a:r>
              <a:rPr lang="en-AU" sz="1800" dirty="0" smtClean="0"/>
              <a:t>for failing </a:t>
            </a:r>
            <a:r>
              <a:rPr lang="en-AU" sz="1800" dirty="0"/>
              <a:t>to prepare and </a:t>
            </a:r>
            <a:r>
              <a:rPr lang="en-AU" sz="1800" dirty="0" smtClean="0"/>
              <a:t>lodge </a:t>
            </a:r>
            <a:r>
              <a:rPr lang="en-AU" sz="1800" dirty="0"/>
              <a:t>a </a:t>
            </a:r>
            <a:r>
              <a:rPr lang="en-AU" sz="1800" dirty="0" smtClean="0"/>
              <a:t>submission </a:t>
            </a:r>
            <a:r>
              <a:rPr lang="en-AU" sz="1800" dirty="0"/>
              <a:t>opposing the new legislation.’</a:t>
            </a:r>
          </a:p>
          <a:p>
            <a:pPr marL="0" indent="0">
              <a:buNone/>
              <a:tabLst>
                <a:tab pos="185738" algn="l"/>
              </a:tabLst>
            </a:pPr>
            <a:r>
              <a:rPr lang="en-AU" sz="1800" dirty="0"/>
              <a:t>	‘You came to the right place, </a:t>
            </a:r>
            <a:r>
              <a:rPr lang="en-AU" sz="1800" dirty="0" smtClean="0"/>
              <a:t>Violet. </a:t>
            </a:r>
            <a:r>
              <a:rPr lang="en-AU" sz="1800" dirty="0"/>
              <a:t>We’re going to fix this.’ </a:t>
            </a:r>
            <a:r>
              <a:rPr lang="en-AU" sz="1800" dirty="0" smtClean="0"/>
              <a:t>Fergus </a:t>
            </a:r>
            <a:r>
              <a:rPr lang="en-AU" sz="1800" dirty="0"/>
              <a:t>flashes you a nervous glance</a:t>
            </a:r>
            <a:r>
              <a:rPr lang="en-AU" sz="1800" dirty="0" smtClean="0"/>
              <a:t>.</a:t>
            </a:r>
            <a:endParaRPr lang="en-AU" sz="1800" dirty="0"/>
          </a:p>
          <a:p>
            <a:pPr marL="0" indent="0">
              <a:buNone/>
              <a:tabLst>
                <a:tab pos="185738" algn="l"/>
              </a:tabLst>
            </a:pPr>
            <a:r>
              <a:rPr lang="en-AU" sz="1800" dirty="0"/>
              <a:t>	You sense that this is a defining moment in your </a:t>
            </a:r>
            <a:r>
              <a:rPr lang="en-AU" sz="1800" dirty="0" smtClean="0"/>
              <a:t>fledgling professional </a:t>
            </a:r>
            <a:r>
              <a:rPr lang="en-AU" sz="1800" dirty="0"/>
              <a:t>career…</a:t>
            </a:r>
          </a:p>
        </p:txBody>
      </p:sp>
    </p:spTree>
    <p:extLst>
      <p:ext uri="{BB962C8B-B14F-4D97-AF65-F5344CB8AC3E}">
        <p14:creationId xmlns:p14="http://schemas.microsoft.com/office/powerpoint/2010/main" val="1665785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1013767"/>
            <a:ext cx="3965612" cy="252786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200" b="1" dirty="0" smtClean="0"/>
              <a:t>Group One</a:t>
            </a:r>
            <a:endParaRPr lang="en-AU" sz="1200" dirty="0"/>
          </a:p>
          <a:p>
            <a:pPr marL="0" indent="0">
              <a:buNone/>
            </a:pPr>
            <a:r>
              <a:rPr lang="en-AU" sz="1200" dirty="0"/>
              <a:t>In your group, prepare a solution to </a:t>
            </a:r>
            <a:r>
              <a:rPr lang="en-AU" sz="1200" dirty="0" smtClean="0"/>
              <a:t>Violet’s </a:t>
            </a:r>
            <a:r>
              <a:rPr lang="en-AU" sz="1200" dirty="0"/>
              <a:t>issue. Focus the following</a:t>
            </a:r>
            <a:r>
              <a:rPr lang="en-AU" sz="1200" dirty="0" smtClean="0"/>
              <a:t>:</a:t>
            </a:r>
            <a:endParaRPr lang="en-AU" sz="1200" dirty="0"/>
          </a:p>
          <a:p>
            <a:pPr marL="265113" indent="-173038"/>
            <a:r>
              <a:rPr lang="en-AU" sz="1200" dirty="0"/>
              <a:t>Explain that statutory law can be changed</a:t>
            </a:r>
          </a:p>
          <a:p>
            <a:pPr marL="265113" indent="-173038"/>
            <a:r>
              <a:rPr lang="en-AU" sz="1200" dirty="0"/>
              <a:t>Discuss how parliamentary members can be lobbied to amend or repeal legislation</a:t>
            </a:r>
          </a:p>
          <a:p>
            <a:pPr marL="265113" indent="-173038"/>
            <a:r>
              <a:rPr lang="en-AU" sz="1200" dirty="0"/>
              <a:t>Devise a strategy for the AVEA to use its members to lobby parliament to repeal the </a:t>
            </a:r>
            <a:r>
              <a:rPr lang="en-AU" sz="1200" i="1" dirty="0"/>
              <a:t>Workplace Training Act</a:t>
            </a:r>
            <a:r>
              <a:rPr lang="en-AU" sz="1200" dirty="0"/>
              <a:t> </a:t>
            </a:r>
          </a:p>
        </p:txBody>
      </p:sp>
      <p:sp>
        <p:nvSpPr>
          <p:cNvPr id="6" name="Content Placeholder 2"/>
          <p:cNvSpPr txBox="1">
            <a:spLocks/>
          </p:cNvSpPr>
          <p:nvPr/>
        </p:nvSpPr>
        <p:spPr>
          <a:xfrm>
            <a:off x="4873588" y="1013767"/>
            <a:ext cx="3965612" cy="252786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200" b="1" dirty="0" smtClean="0"/>
              <a:t>Group Two</a:t>
            </a:r>
            <a:endParaRPr lang="en-AU" sz="1200" dirty="0"/>
          </a:p>
          <a:p>
            <a:pPr marL="0" indent="0">
              <a:buNone/>
            </a:pPr>
            <a:r>
              <a:rPr lang="en-AU" sz="1200" dirty="0"/>
              <a:t>In your group, prepare a solution to </a:t>
            </a:r>
            <a:r>
              <a:rPr lang="en-AU" sz="1200" dirty="0" smtClean="0"/>
              <a:t>Violet’s </a:t>
            </a:r>
            <a:r>
              <a:rPr lang="en-AU" sz="1200" dirty="0"/>
              <a:t>issue. Focus on the following</a:t>
            </a:r>
            <a:r>
              <a:rPr lang="en-AU" sz="1200" dirty="0" smtClean="0"/>
              <a:t>:</a:t>
            </a:r>
            <a:endParaRPr lang="en-AU" sz="1200" dirty="0"/>
          </a:p>
          <a:p>
            <a:pPr marL="265113" indent="-173038"/>
            <a:r>
              <a:rPr lang="en-AU" sz="1200" dirty="0"/>
              <a:t>Explain that the legislature, executive, and judiciary are separate arms of government under the doctrine of separation of powers</a:t>
            </a:r>
          </a:p>
          <a:p>
            <a:pPr marL="265113" indent="-173038"/>
            <a:r>
              <a:rPr lang="en-AU" sz="1200" dirty="0"/>
              <a:t>Discuss who it will be that actually administers the new law</a:t>
            </a:r>
          </a:p>
          <a:p>
            <a:pPr marL="265113" indent="-173038"/>
            <a:r>
              <a:rPr lang="en-AU" sz="1200" dirty="0"/>
              <a:t>Devise a strategy for the AVEA to work with this administrator to minimise the impact and cost of the new legislation on AVEA members</a:t>
            </a:r>
          </a:p>
        </p:txBody>
      </p:sp>
      <p:sp>
        <p:nvSpPr>
          <p:cNvPr id="7" name="Content Placeholder 2"/>
          <p:cNvSpPr txBox="1">
            <a:spLocks/>
          </p:cNvSpPr>
          <p:nvPr/>
        </p:nvSpPr>
        <p:spPr>
          <a:xfrm>
            <a:off x="755576" y="3588013"/>
            <a:ext cx="3965612" cy="252786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200" b="1" dirty="0" smtClean="0"/>
              <a:t>Group Three</a:t>
            </a:r>
            <a:endParaRPr lang="en-AU" sz="1200" b="1" dirty="0"/>
          </a:p>
          <a:p>
            <a:pPr marL="0" indent="0">
              <a:buNone/>
            </a:pPr>
            <a:r>
              <a:rPr lang="en-AU" sz="1200" dirty="0"/>
              <a:t>In your group, prepare a solution to </a:t>
            </a:r>
            <a:r>
              <a:rPr lang="en-AU" sz="1200" dirty="0" smtClean="0"/>
              <a:t>Violet’s </a:t>
            </a:r>
            <a:r>
              <a:rPr lang="en-AU" sz="1200" dirty="0"/>
              <a:t>issue. Focus on the following</a:t>
            </a:r>
            <a:r>
              <a:rPr lang="en-AU" sz="1200" dirty="0" smtClean="0"/>
              <a:t>:</a:t>
            </a:r>
            <a:endParaRPr lang="en-AU" sz="1200" dirty="0"/>
          </a:p>
          <a:p>
            <a:pPr marL="265113" indent="-173038"/>
            <a:r>
              <a:rPr lang="en-AU" sz="1200" dirty="0"/>
              <a:t>Explain that Australia has a federal system of government with a Commonwealth Constitution that limits the law making powers of the Commonwealth Parliament</a:t>
            </a:r>
          </a:p>
          <a:p>
            <a:pPr marL="265113" indent="-173038"/>
            <a:r>
              <a:rPr lang="en-AU" sz="1200" dirty="0"/>
              <a:t>Discuss which institution can hear and determine challenges to the constitutional validity of new laws introduced by the Commonwealth Parliament   </a:t>
            </a:r>
          </a:p>
          <a:p>
            <a:pPr marL="265113" indent="-173038"/>
            <a:r>
              <a:rPr lang="en-AU" sz="1200" dirty="0"/>
              <a:t>Devise a strategy for the AVEA to challenge the constitutional validity of the </a:t>
            </a:r>
            <a:r>
              <a:rPr lang="en-AU" sz="1200" i="1" dirty="0"/>
              <a:t>Workplace Training Act</a:t>
            </a:r>
            <a:endParaRPr lang="en-AU" sz="1200" dirty="0"/>
          </a:p>
        </p:txBody>
      </p:sp>
      <p:sp>
        <p:nvSpPr>
          <p:cNvPr id="8" name="Content Placeholder 2"/>
          <p:cNvSpPr txBox="1">
            <a:spLocks/>
          </p:cNvSpPr>
          <p:nvPr/>
        </p:nvSpPr>
        <p:spPr>
          <a:xfrm>
            <a:off x="4873588" y="3588013"/>
            <a:ext cx="3965612" cy="252786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200" b="1" dirty="0" smtClean="0"/>
              <a:t>Group Four</a:t>
            </a:r>
            <a:endParaRPr lang="en-AU" sz="1200" dirty="0"/>
          </a:p>
          <a:p>
            <a:pPr marL="0" indent="0">
              <a:buNone/>
            </a:pPr>
            <a:r>
              <a:rPr lang="en-AU" sz="1200" dirty="0"/>
              <a:t>In your group, prepare a solution to </a:t>
            </a:r>
            <a:r>
              <a:rPr lang="en-AU" sz="1200" dirty="0" smtClean="0"/>
              <a:t>Violet’s </a:t>
            </a:r>
            <a:r>
              <a:rPr lang="en-AU" sz="1200" dirty="0"/>
              <a:t>issue. Focus on the following</a:t>
            </a:r>
            <a:r>
              <a:rPr lang="en-AU" sz="1200" dirty="0" smtClean="0"/>
              <a:t>:  </a:t>
            </a:r>
            <a:endParaRPr lang="en-AU" sz="1200" dirty="0"/>
          </a:p>
          <a:p>
            <a:pPr marL="265113" indent="-173038"/>
            <a:r>
              <a:rPr lang="en-AU" sz="1200" dirty="0"/>
              <a:t>Explain that statutory provisions are interpreted by following the common law rules of interpretation and the </a:t>
            </a:r>
            <a:r>
              <a:rPr lang="en-AU" sz="1200" i="1" dirty="0"/>
              <a:t>Acts Interpretation Act</a:t>
            </a:r>
            <a:r>
              <a:rPr lang="en-AU" sz="1200" dirty="0"/>
              <a:t> </a:t>
            </a:r>
          </a:p>
          <a:p>
            <a:pPr marL="265113" indent="-173038"/>
            <a:r>
              <a:rPr lang="en-AU" sz="1200" dirty="0"/>
              <a:t>Discuss what type of people the </a:t>
            </a:r>
            <a:r>
              <a:rPr lang="en-AU" sz="1200" i="1" dirty="0"/>
              <a:t>Workplace Training Act</a:t>
            </a:r>
            <a:r>
              <a:rPr lang="en-AU" sz="1200" dirty="0"/>
              <a:t> applies to and whether this definitely includes AVEA members</a:t>
            </a:r>
          </a:p>
          <a:p>
            <a:pPr marL="265113" indent="-173038"/>
            <a:r>
              <a:rPr lang="en-AU" sz="1200" dirty="0"/>
              <a:t>Devise a strategy for the AVEA to determine the correct interpretation and application of the </a:t>
            </a:r>
            <a:r>
              <a:rPr lang="en-AU" sz="1200" i="1" dirty="0"/>
              <a:t>Workplace Training Act</a:t>
            </a:r>
            <a:endParaRPr lang="en-AU" sz="1200" dirty="0"/>
          </a:p>
        </p:txBody>
      </p:sp>
      <p:grpSp>
        <p:nvGrpSpPr>
          <p:cNvPr id="22" name="Group 21"/>
          <p:cNvGrpSpPr/>
          <p:nvPr/>
        </p:nvGrpSpPr>
        <p:grpSpPr>
          <a:xfrm>
            <a:off x="702567" y="1027019"/>
            <a:ext cx="4027055" cy="2375273"/>
            <a:chOff x="755576" y="1013768"/>
            <a:chExt cx="3965612" cy="2339032"/>
          </a:xfrm>
        </p:grpSpPr>
        <p:sp>
          <p:nvSpPr>
            <p:cNvPr id="23" name="Rounded Rectangle 22"/>
            <p:cNvSpPr/>
            <p:nvPr/>
          </p:nvSpPr>
          <p:spPr>
            <a:xfrm>
              <a:off x="755576" y="1013768"/>
              <a:ext cx="3965612" cy="2339032"/>
            </a:xfrm>
            <a:prstGeom prst="roundRect">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24" name="TextBox 23"/>
            <p:cNvSpPr txBox="1"/>
            <p:nvPr/>
          </p:nvSpPr>
          <p:spPr>
            <a:xfrm>
              <a:off x="1598695" y="1921674"/>
              <a:ext cx="2279374" cy="523220"/>
            </a:xfrm>
            <a:prstGeom prst="rect">
              <a:avLst/>
            </a:prstGeom>
            <a:noFill/>
          </p:spPr>
          <p:txBody>
            <a:bodyPr wrap="square" rtlCol="0">
              <a:spAutoFit/>
            </a:bodyPr>
            <a:lstStyle/>
            <a:p>
              <a:pPr algn="ctr"/>
              <a:r>
                <a:rPr lang="en-AU" sz="2800" b="1" dirty="0" smtClean="0">
                  <a:solidFill>
                    <a:schemeClr val="bg1"/>
                  </a:solidFill>
                </a:rPr>
                <a:t>Group One</a:t>
              </a:r>
              <a:endParaRPr lang="en-AU" sz="2800" b="1" dirty="0">
                <a:solidFill>
                  <a:schemeClr val="bg1"/>
                </a:solidFill>
              </a:endParaRPr>
            </a:p>
          </p:txBody>
        </p:sp>
      </p:grpSp>
      <p:grpSp>
        <p:nvGrpSpPr>
          <p:cNvPr id="25" name="Group 24"/>
          <p:cNvGrpSpPr/>
          <p:nvPr/>
        </p:nvGrpSpPr>
        <p:grpSpPr>
          <a:xfrm>
            <a:off x="4848890" y="1027019"/>
            <a:ext cx="4027055" cy="2375273"/>
            <a:chOff x="755576" y="1013768"/>
            <a:chExt cx="3965612" cy="2339032"/>
          </a:xfrm>
        </p:grpSpPr>
        <p:sp>
          <p:nvSpPr>
            <p:cNvPr id="26" name="Rounded Rectangle 25"/>
            <p:cNvSpPr/>
            <p:nvPr/>
          </p:nvSpPr>
          <p:spPr>
            <a:xfrm>
              <a:off x="755576" y="1013768"/>
              <a:ext cx="3965612" cy="2339032"/>
            </a:xfrm>
            <a:prstGeom prst="roundRect">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27" name="TextBox 26"/>
            <p:cNvSpPr txBox="1"/>
            <p:nvPr/>
          </p:nvSpPr>
          <p:spPr>
            <a:xfrm>
              <a:off x="1598695" y="1921674"/>
              <a:ext cx="2279374" cy="523220"/>
            </a:xfrm>
            <a:prstGeom prst="rect">
              <a:avLst/>
            </a:prstGeom>
            <a:noFill/>
          </p:spPr>
          <p:txBody>
            <a:bodyPr wrap="square" rtlCol="0">
              <a:spAutoFit/>
            </a:bodyPr>
            <a:lstStyle/>
            <a:p>
              <a:pPr algn="ctr"/>
              <a:r>
                <a:rPr lang="en-AU" sz="2800" b="1" dirty="0" smtClean="0">
                  <a:solidFill>
                    <a:schemeClr val="bg1"/>
                  </a:solidFill>
                </a:rPr>
                <a:t>Group Two</a:t>
              </a:r>
              <a:endParaRPr lang="en-AU" sz="2800" b="1" dirty="0">
                <a:solidFill>
                  <a:schemeClr val="bg1"/>
                </a:solidFill>
              </a:endParaRPr>
            </a:p>
          </p:txBody>
        </p:sp>
      </p:grpSp>
      <p:grpSp>
        <p:nvGrpSpPr>
          <p:cNvPr id="28" name="Group 27"/>
          <p:cNvGrpSpPr/>
          <p:nvPr/>
        </p:nvGrpSpPr>
        <p:grpSpPr>
          <a:xfrm>
            <a:off x="702566" y="3588013"/>
            <a:ext cx="4027055" cy="2375273"/>
            <a:chOff x="755576" y="1013768"/>
            <a:chExt cx="3965612" cy="2339032"/>
          </a:xfrm>
        </p:grpSpPr>
        <p:sp>
          <p:nvSpPr>
            <p:cNvPr id="29" name="Rounded Rectangle 28"/>
            <p:cNvSpPr/>
            <p:nvPr/>
          </p:nvSpPr>
          <p:spPr>
            <a:xfrm>
              <a:off x="755576" y="1013768"/>
              <a:ext cx="3965612" cy="2339032"/>
            </a:xfrm>
            <a:prstGeom prst="roundRect">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30" name="TextBox 29"/>
            <p:cNvSpPr txBox="1"/>
            <p:nvPr/>
          </p:nvSpPr>
          <p:spPr>
            <a:xfrm>
              <a:off x="1598695" y="1921674"/>
              <a:ext cx="2419178" cy="515237"/>
            </a:xfrm>
            <a:prstGeom prst="rect">
              <a:avLst/>
            </a:prstGeom>
            <a:noFill/>
          </p:spPr>
          <p:txBody>
            <a:bodyPr wrap="square" rtlCol="0">
              <a:spAutoFit/>
            </a:bodyPr>
            <a:lstStyle/>
            <a:p>
              <a:pPr algn="ctr"/>
              <a:r>
                <a:rPr lang="en-AU" sz="2800" b="1" dirty="0" smtClean="0">
                  <a:solidFill>
                    <a:schemeClr val="bg1"/>
                  </a:solidFill>
                </a:rPr>
                <a:t>Group Three</a:t>
              </a:r>
              <a:endParaRPr lang="en-AU" sz="2800" b="1" dirty="0">
                <a:solidFill>
                  <a:schemeClr val="bg1"/>
                </a:solidFill>
              </a:endParaRPr>
            </a:p>
          </p:txBody>
        </p:sp>
      </p:grpSp>
      <p:grpSp>
        <p:nvGrpSpPr>
          <p:cNvPr id="31" name="Group 30"/>
          <p:cNvGrpSpPr/>
          <p:nvPr/>
        </p:nvGrpSpPr>
        <p:grpSpPr>
          <a:xfrm>
            <a:off x="4838649" y="3588012"/>
            <a:ext cx="4027055" cy="2375273"/>
            <a:chOff x="781676" y="1013768"/>
            <a:chExt cx="3965612" cy="2339032"/>
          </a:xfrm>
        </p:grpSpPr>
        <p:sp>
          <p:nvSpPr>
            <p:cNvPr id="32" name="Rounded Rectangle 31"/>
            <p:cNvSpPr/>
            <p:nvPr/>
          </p:nvSpPr>
          <p:spPr>
            <a:xfrm>
              <a:off x="781676" y="1013768"/>
              <a:ext cx="3965612" cy="2339032"/>
            </a:xfrm>
            <a:prstGeom prst="roundRect">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33" name="TextBox 32"/>
            <p:cNvSpPr txBox="1"/>
            <p:nvPr/>
          </p:nvSpPr>
          <p:spPr>
            <a:xfrm>
              <a:off x="1598695" y="1921674"/>
              <a:ext cx="2279374" cy="523220"/>
            </a:xfrm>
            <a:prstGeom prst="rect">
              <a:avLst/>
            </a:prstGeom>
            <a:noFill/>
          </p:spPr>
          <p:txBody>
            <a:bodyPr wrap="square" rtlCol="0">
              <a:spAutoFit/>
            </a:bodyPr>
            <a:lstStyle/>
            <a:p>
              <a:pPr algn="ctr"/>
              <a:r>
                <a:rPr lang="en-AU" sz="2800" b="1" dirty="0" smtClean="0">
                  <a:solidFill>
                    <a:schemeClr val="bg1"/>
                  </a:solidFill>
                </a:rPr>
                <a:t>Group Four</a:t>
              </a:r>
              <a:endParaRPr lang="en-AU" sz="2800" b="1" dirty="0">
                <a:solidFill>
                  <a:schemeClr val="bg1"/>
                </a:solidFill>
              </a:endParaRPr>
            </a:p>
          </p:txBody>
        </p:sp>
      </p:grpSp>
    </p:spTree>
    <p:extLst>
      <p:ext uri="{BB962C8B-B14F-4D97-AF65-F5344CB8AC3E}">
        <p14:creationId xmlns:p14="http://schemas.microsoft.com/office/powerpoint/2010/main" val="3286580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2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1146287"/>
            <a:ext cx="7931224" cy="505572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tabLst>
                <a:tab pos="185738" algn="l"/>
              </a:tabLst>
            </a:pPr>
            <a:r>
              <a:rPr lang="en-AU" sz="1700" dirty="0" smtClean="0"/>
              <a:t>	Fergus and Violet </a:t>
            </a:r>
            <a:r>
              <a:rPr lang="en-AU" sz="1700" dirty="0"/>
              <a:t>both appear very impressed by your subject matter knowledge and presentation skills.</a:t>
            </a:r>
          </a:p>
          <a:p>
            <a:pPr marL="0" indent="0">
              <a:buNone/>
              <a:tabLst>
                <a:tab pos="185738" algn="l"/>
              </a:tabLst>
            </a:pPr>
            <a:r>
              <a:rPr lang="en-AU" sz="1700" dirty="0"/>
              <a:t>	‘I thank you for your advice,’ </a:t>
            </a:r>
            <a:r>
              <a:rPr lang="en-AU" sz="1700" dirty="0" smtClean="0"/>
              <a:t>Violet </a:t>
            </a:r>
            <a:r>
              <a:rPr lang="en-AU" sz="1700" dirty="0"/>
              <a:t>smiles. ‘But it may be too late for me.’</a:t>
            </a:r>
          </a:p>
          <a:p>
            <a:pPr marL="0" indent="0">
              <a:buNone/>
              <a:tabLst>
                <a:tab pos="185738" algn="l"/>
              </a:tabLst>
            </a:pPr>
            <a:r>
              <a:rPr lang="en-AU" sz="1700" dirty="0"/>
              <a:t>	‘What are you talking about?’ </a:t>
            </a:r>
            <a:r>
              <a:rPr lang="en-AU" sz="1700" dirty="0" smtClean="0"/>
              <a:t>Fergus </a:t>
            </a:r>
            <a:r>
              <a:rPr lang="en-AU" sz="1700" dirty="0"/>
              <a:t>asks her.</a:t>
            </a:r>
          </a:p>
          <a:p>
            <a:pPr marL="0" indent="0">
              <a:buNone/>
              <a:tabLst>
                <a:tab pos="185738" algn="l"/>
              </a:tabLst>
            </a:pPr>
            <a:r>
              <a:rPr lang="en-AU" sz="1700" dirty="0"/>
              <a:t>	‘The delegates have convened a special meeting this morning to pass a resolution removing me as their President.’</a:t>
            </a:r>
          </a:p>
          <a:p>
            <a:pPr marL="0" indent="0">
              <a:buNone/>
              <a:tabLst>
                <a:tab pos="185738" algn="l"/>
              </a:tabLst>
            </a:pPr>
            <a:r>
              <a:rPr lang="en-AU" sz="1700" dirty="0"/>
              <a:t>	‘Then we will ensure that resolution does not pass.’</a:t>
            </a:r>
          </a:p>
          <a:p>
            <a:pPr marL="0" indent="0">
              <a:buNone/>
              <a:tabLst>
                <a:tab pos="185738" algn="l"/>
              </a:tabLst>
            </a:pPr>
            <a:r>
              <a:rPr lang="en-AU" sz="1700" dirty="0"/>
              <a:t>	‘How?’</a:t>
            </a:r>
          </a:p>
          <a:p>
            <a:pPr marL="0" indent="0">
              <a:buNone/>
              <a:tabLst>
                <a:tab pos="185738" algn="l"/>
              </a:tabLst>
            </a:pPr>
            <a:r>
              <a:rPr lang="en-AU" sz="1700" dirty="0"/>
              <a:t>	‘By coming to that meeting with you and presenting our strategy for dealing with the legislation to the delegates directly.’ </a:t>
            </a:r>
            <a:r>
              <a:rPr lang="en-AU" sz="1700" dirty="0" smtClean="0"/>
              <a:t>Fergus </a:t>
            </a:r>
            <a:r>
              <a:rPr lang="en-AU" sz="1700" dirty="0"/>
              <a:t>replies.</a:t>
            </a:r>
          </a:p>
          <a:p>
            <a:pPr marL="0" indent="0">
              <a:buNone/>
              <a:tabLst>
                <a:tab pos="185738" algn="l"/>
              </a:tabLst>
            </a:pPr>
            <a:r>
              <a:rPr lang="en-AU" sz="1700" dirty="0"/>
              <a:t>	‘Do you really think you’ll be able to change their minds?’ </a:t>
            </a:r>
            <a:r>
              <a:rPr lang="en-AU" sz="1700" dirty="0" smtClean="0"/>
              <a:t>Violet </a:t>
            </a:r>
            <a:r>
              <a:rPr lang="en-AU" sz="1700" dirty="0"/>
              <a:t>asks hopefully.</a:t>
            </a:r>
          </a:p>
          <a:p>
            <a:pPr marL="0" indent="0">
              <a:buNone/>
              <a:tabLst>
                <a:tab pos="185738" algn="l"/>
              </a:tabLst>
            </a:pPr>
            <a:r>
              <a:rPr lang="en-AU" sz="1700" dirty="0"/>
              <a:t>	‘Not me</a:t>
            </a:r>
            <a:r>
              <a:rPr lang="en-AU" sz="1700" dirty="0" smtClean="0"/>
              <a:t>.’</a:t>
            </a:r>
            <a:endParaRPr lang="en-AU" sz="1700" dirty="0"/>
          </a:p>
          <a:p>
            <a:pPr marL="0" indent="0">
              <a:buNone/>
              <a:tabLst>
                <a:tab pos="185738" algn="l"/>
              </a:tabLst>
            </a:pPr>
            <a:r>
              <a:rPr lang="en-AU" sz="1700" dirty="0"/>
              <a:t>	</a:t>
            </a:r>
            <a:r>
              <a:rPr lang="en-AU" sz="1700" dirty="0" smtClean="0"/>
              <a:t>Fergus and Violet both </a:t>
            </a:r>
            <a:r>
              <a:rPr lang="en-AU" sz="1700" dirty="0"/>
              <a:t>turn </a:t>
            </a:r>
            <a:r>
              <a:rPr lang="en-AU" sz="1700" dirty="0" smtClean="0"/>
              <a:t>and look </a:t>
            </a:r>
            <a:r>
              <a:rPr lang="en-AU" sz="1700" dirty="0"/>
              <a:t>at you.</a:t>
            </a:r>
          </a:p>
          <a:p>
            <a:pPr marL="0" indent="0">
              <a:buNone/>
              <a:tabLst>
                <a:tab pos="185738" algn="l"/>
              </a:tabLst>
            </a:pPr>
            <a:endParaRPr lang="en-AU" sz="1700" dirty="0"/>
          </a:p>
        </p:txBody>
      </p:sp>
      <p:sp>
        <p:nvSpPr>
          <p:cNvPr id="7" name="Content Placeholder 2"/>
          <p:cNvSpPr txBox="1">
            <a:spLocks/>
          </p:cNvSpPr>
          <p:nvPr/>
        </p:nvSpPr>
        <p:spPr>
          <a:xfrm>
            <a:off x="755576" y="5380351"/>
            <a:ext cx="7931224" cy="7288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tabLst>
                <a:tab pos="185738" algn="l"/>
              </a:tabLst>
            </a:pPr>
            <a:r>
              <a:rPr lang="en-AU" sz="1700" b="1" dirty="0" smtClean="0"/>
              <a:t>	Restructure </a:t>
            </a:r>
            <a:r>
              <a:rPr lang="en-AU" sz="1700" b="1" dirty="0"/>
              <a:t>your </a:t>
            </a:r>
            <a:r>
              <a:rPr lang="en-AU" sz="1700" b="1" dirty="0" smtClean="0"/>
              <a:t>solution </a:t>
            </a:r>
            <a:r>
              <a:rPr lang="en-AU" sz="1700" b="1" dirty="0"/>
              <a:t>into a </a:t>
            </a:r>
            <a:r>
              <a:rPr lang="en-AU" sz="1700" b="1" dirty="0" smtClean="0"/>
              <a:t>written presentation </a:t>
            </a:r>
            <a:r>
              <a:rPr lang="en-AU" sz="1700" b="1" dirty="0"/>
              <a:t>to the AVEA </a:t>
            </a:r>
            <a:r>
              <a:rPr lang="en-AU" sz="1700" b="1" dirty="0" smtClean="0"/>
              <a:t>	delegates </a:t>
            </a:r>
            <a:r>
              <a:rPr lang="en-AU" sz="1700" b="1" dirty="0"/>
              <a:t>at </a:t>
            </a:r>
            <a:r>
              <a:rPr lang="en-AU" sz="1700" b="1" dirty="0" smtClean="0"/>
              <a:t>their </a:t>
            </a:r>
            <a:r>
              <a:rPr lang="en-AU" sz="1700" b="1" dirty="0"/>
              <a:t>special meeting</a:t>
            </a:r>
            <a:r>
              <a:rPr lang="en-AU" sz="1700" b="1" dirty="0" smtClean="0"/>
              <a:t>.</a:t>
            </a:r>
            <a:endParaRPr lang="en-AU" sz="1700" b="1" dirty="0"/>
          </a:p>
        </p:txBody>
      </p:sp>
    </p:spTree>
    <p:extLst>
      <p:ext uri="{BB962C8B-B14F-4D97-AF65-F5344CB8AC3E}">
        <p14:creationId xmlns:p14="http://schemas.microsoft.com/office/powerpoint/2010/main" val="3311035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1146286"/>
            <a:ext cx="7931224" cy="4022061"/>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tabLst>
                <a:tab pos="185738" algn="l"/>
              </a:tabLst>
            </a:pPr>
            <a:r>
              <a:rPr lang="en-AU" sz="1800" dirty="0" smtClean="0"/>
              <a:t>	‘</a:t>
            </a:r>
            <a:r>
              <a:rPr lang="en-AU" sz="1800" dirty="0"/>
              <a:t>Before we vote on our next matter the President has requested a brief audience with the delegation.’</a:t>
            </a:r>
          </a:p>
          <a:p>
            <a:pPr marL="0" indent="0">
              <a:buNone/>
              <a:tabLst>
                <a:tab pos="185738" algn="l"/>
              </a:tabLst>
            </a:pPr>
            <a:r>
              <a:rPr lang="en-AU" sz="1800" dirty="0"/>
              <a:t>	</a:t>
            </a:r>
            <a:r>
              <a:rPr lang="en-AU" sz="1800" dirty="0" smtClean="0"/>
              <a:t>Violet approaches </a:t>
            </a:r>
            <a:r>
              <a:rPr lang="en-AU" sz="1800" dirty="0"/>
              <a:t>the podium and adjusts the microphone. </a:t>
            </a:r>
          </a:p>
          <a:p>
            <a:pPr marL="0" indent="0">
              <a:buNone/>
              <a:tabLst>
                <a:tab pos="185738" algn="l"/>
              </a:tabLst>
            </a:pPr>
            <a:r>
              <a:rPr lang="en-AU" sz="1800" dirty="0"/>
              <a:t>	‘Thank you Mr Chairman. Firstly, I wish to formally apologise to you, delegates of the AVEA, for failing to properly use my position to prevent the enactment of the </a:t>
            </a:r>
            <a:r>
              <a:rPr lang="en-AU" sz="1800" i="1" dirty="0"/>
              <a:t>Workplace Training Act. </a:t>
            </a:r>
            <a:r>
              <a:rPr lang="en-AU" sz="1800" dirty="0"/>
              <a:t>I am truly sorry. But before you vote to remove me as your President I want to let you know that we still have options available to take action against the new legislation. I have brought with me today a representative from </a:t>
            </a:r>
            <a:r>
              <a:rPr lang="en-AU" sz="1800" dirty="0" smtClean="0"/>
              <a:t>Farnsworth &amp; Partners </a:t>
            </a:r>
            <a:r>
              <a:rPr lang="en-AU" sz="1800" dirty="0"/>
              <a:t>who will now present those options to you.’</a:t>
            </a:r>
          </a:p>
          <a:p>
            <a:pPr marL="0" indent="0">
              <a:buNone/>
              <a:tabLst>
                <a:tab pos="185738" algn="l"/>
              </a:tabLst>
            </a:pPr>
            <a:r>
              <a:rPr lang="en-AU" sz="1800" dirty="0"/>
              <a:t>	</a:t>
            </a:r>
            <a:r>
              <a:rPr lang="en-AU" sz="1800" dirty="0" smtClean="0"/>
              <a:t>Violet </a:t>
            </a:r>
            <a:r>
              <a:rPr lang="en-AU" sz="1800" dirty="0"/>
              <a:t>motions for you to come up and give your presentation. </a:t>
            </a:r>
            <a:r>
              <a:rPr lang="en-AU" sz="1800" dirty="0" smtClean="0"/>
              <a:t>Fergus </a:t>
            </a:r>
            <a:r>
              <a:rPr lang="en-AU" sz="1800" dirty="0"/>
              <a:t>gives you an anxious nod</a:t>
            </a:r>
            <a:r>
              <a:rPr lang="en-AU" sz="1800" dirty="0" smtClean="0"/>
              <a:t>.</a:t>
            </a:r>
          </a:p>
          <a:p>
            <a:pPr marL="0" indent="0">
              <a:buNone/>
              <a:tabLst>
                <a:tab pos="185738" algn="l"/>
              </a:tabLst>
            </a:pPr>
            <a:r>
              <a:rPr lang="en-AU" sz="1800" dirty="0" smtClean="0"/>
              <a:t>	You </a:t>
            </a:r>
            <a:r>
              <a:rPr lang="en-AU" sz="1800" dirty="0"/>
              <a:t>take a deep breath as you look out from the podium at the cold faces staring up at you …</a:t>
            </a:r>
          </a:p>
          <a:p>
            <a:pPr marL="0" indent="0">
              <a:buNone/>
              <a:tabLst>
                <a:tab pos="185738" algn="l"/>
              </a:tabLst>
            </a:pPr>
            <a:endParaRPr lang="en-AU" sz="1800" dirty="0"/>
          </a:p>
          <a:p>
            <a:pPr marL="0" indent="0">
              <a:buNone/>
              <a:tabLst>
                <a:tab pos="185738" algn="l"/>
              </a:tabLst>
            </a:pPr>
            <a:endParaRPr lang="en-AU" sz="1700" dirty="0"/>
          </a:p>
        </p:txBody>
      </p:sp>
      <p:sp>
        <p:nvSpPr>
          <p:cNvPr id="7" name="Content Placeholder 2"/>
          <p:cNvSpPr txBox="1">
            <a:spLocks/>
          </p:cNvSpPr>
          <p:nvPr/>
        </p:nvSpPr>
        <p:spPr>
          <a:xfrm>
            <a:off x="755576" y="5208075"/>
            <a:ext cx="7931224" cy="7288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tabLst>
                <a:tab pos="185738" algn="l"/>
              </a:tabLst>
            </a:pPr>
            <a:r>
              <a:rPr lang="en-AU" sz="1800" b="1" dirty="0" smtClean="0"/>
              <a:t>	Deliver </a:t>
            </a:r>
            <a:r>
              <a:rPr lang="en-AU" sz="1800" b="1" dirty="0"/>
              <a:t>your presentation to the AVEA delegates.</a:t>
            </a:r>
          </a:p>
        </p:txBody>
      </p:sp>
    </p:spTree>
    <p:extLst>
      <p:ext uri="{BB962C8B-B14F-4D97-AF65-F5344CB8AC3E}">
        <p14:creationId xmlns:p14="http://schemas.microsoft.com/office/powerpoint/2010/main" val="187482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1146286"/>
            <a:ext cx="7931224" cy="402206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tabLst>
                <a:tab pos="185738" algn="l"/>
              </a:tabLst>
            </a:pPr>
            <a:r>
              <a:rPr lang="en-AU" sz="1800" dirty="0" smtClean="0"/>
              <a:t>	</a:t>
            </a:r>
            <a:r>
              <a:rPr lang="en-AU" sz="1800" dirty="0"/>
              <a:t>The Chairman clears his throat.</a:t>
            </a:r>
          </a:p>
          <a:p>
            <a:pPr marL="0" indent="0">
              <a:buNone/>
              <a:tabLst>
                <a:tab pos="185738" algn="l"/>
              </a:tabLst>
            </a:pPr>
            <a:r>
              <a:rPr lang="en-AU" sz="1800" dirty="0"/>
              <a:t>	‘Thank you Mrs President and thank you to your consultant for that presentation. We will now cast our votes by show of hands on Meeting Agenda Item 1, the motion to remove Mrs </a:t>
            </a:r>
            <a:r>
              <a:rPr lang="en-AU" sz="1800" dirty="0" smtClean="0"/>
              <a:t>Violet Shae </a:t>
            </a:r>
            <a:r>
              <a:rPr lang="en-AU" sz="1800" dirty="0"/>
              <a:t>as President of the AVEA. All those in favour of the motion please raise your hands. Thank you. All those against the motion please raise your hands. Thank you.’</a:t>
            </a:r>
          </a:p>
          <a:p>
            <a:pPr marL="0" indent="0">
              <a:buNone/>
              <a:tabLst>
                <a:tab pos="185738" algn="l"/>
              </a:tabLst>
            </a:pPr>
            <a:r>
              <a:rPr lang="en-AU" sz="1800" dirty="0"/>
              <a:t>	The Chairman removes his reading glasses.</a:t>
            </a:r>
          </a:p>
          <a:p>
            <a:pPr marL="0" indent="0">
              <a:buNone/>
              <a:tabLst>
                <a:tab pos="185738" algn="l"/>
              </a:tabLst>
            </a:pPr>
            <a:r>
              <a:rPr lang="en-AU" sz="1800" dirty="0"/>
              <a:t>	‘The motion is …’</a:t>
            </a:r>
          </a:p>
          <a:p>
            <a:pPr marL="0" indent="0">
              <a:buNone/>
              <a:tabLst>
                <a:tab pos="185738" algn="l"/>
              </a:tabLst>
            </a:pPr>
            <a:endParaRPr lang="en-AU" sz="1800" dirty="0"/>
          </a:p>
          <a:p>
            <a:pPr marL="0" indent="0">
              <a:buNone/>
              <a:tabLst>
                <a:tab pos="185738" algn="l"/>
              </a:tabLst>
            </a:pPr>
            <a:endParaRPr lang="en-AU" sz="1700" dirty="0"/>
          </a:p>
        </p:txBody>
      </p:sp>
    </p:spTree>
    <p:extLst>
      <p:ext uri="{BB962C8B-B14F-4D97-AF65-F5344CB8AC3E}">
        <p14:creationId xmlns:p14="http://schemas.microsoft.com/office/powerpoint/2010/main" val="1370770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K_KBS_PowerPoint_2015042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K_KBS_PowerPoint_20150424 [Read-Only]" id="{396F0CE7-CC32-4EE6-9226-7B1DF616916B}" vid="{7CEA13C7-FA89-4A3A-BADD-27694C180D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K_KBS_PowerPoint_20150424</Template>
  <TotalTime>1457</TotalTime>
  <Words>303</Words>
  <Application>Microsoft Office PowerPoint</Application>
  <PresentationFormat>On-screen Show (4:3)</PresentationFormat>
  <Paragraphs>67</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K_KBS_PowerPoint_20150424</vt:lpstr>
      <vt:lpstr>The Australian Legal System</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Natalie Murphy</dc:creator>
  <cp:lastModifiedBy>Adam Murphy</cp:lastModifiedBy>
  <cp:revision>95</cp:revision>
  <dcterms:created xsi:type="dcterms:W3CDTF">2015-04-24T09:41:14Z</dcterms:created>
  <dcterms:modified xsi:type="dcterms:W3CDTF">2017-03-03T01:18:30Z</dcterms:modified>
</cp:coreProperties>
</file>