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96" r:id="rId3"/>
    <p:sldId id="306" r:id="rId4"/>
    <p:sldId id="307" r:id="rId5"/>
    <p:sldId id="305" r:id="rId6"/>
    <p:sldId id="309" r:id="rId7"/>
    <p:sldId id="31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9AF6"/>
    <a:srgbClr val="1E2A80"/>
    <a:srgbClr val="2432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3/03/2017</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7</a:t>
            </a:fld>
            <a:endParaRPr lang="en-AU" dirty="0"/>
          </a:p>
        </p:txBody>
      </p:sp>
    </p:spTree>
    <p:extLst>
      <p:ext uri="{BB962C8B-B14F-4D97-AF65-F5344CB8AC3E}">
        <p14:creationId xmlns:p14="http://schemas.microsoft.com/office/powerpoint/2010/main" val="363796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0899-E8F7-824C-A505-994355AC0AC4}" type="datetimeFigureOut">
              <a:rPr lang="en-US" smtClean="0"/>
              <a:t>3/3/2017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855B0-D62E-9E44-B7EF-8E49D31AD382}" type="slidenum">
              <a:rPr lang="en-US" smtClean="0"/>
              <a:t>‹#›</a:t>
            </a:fld>
            <a:endParaRPr lang="en-US" dirty="0"/>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289769" y="1817224"/>
            <a:ext cx="5686425" cy="967567"/>
          </a:xfrm>
          <a:noFill/>
        </p:spPr>
        <p:txBody>
          <a:bodyPr>
            <a:normAutofit fontScale="90000"/>
          </a:bodyPr>
          <a:lstStyle/>
          <a:p>
            <a:pPr algn="l"/>
            <a:r>
              <a:rPr lang="en-US" dirty="0" smtClean="0">
                <a:solidFill>
                  <a:srgbClr val="000090"/>
                </a:solidFill>
                <a:latin typeface="Arial"/>
                <a:cs typeface="Arial"/>
              </a:rPr>
              <a:t>Contract Law: </a:t>
            </a:r>
            <a:br>
              <a:rPr lang="en-US" dirty="0" smtClean="0">
                <a:solidFill>
                  <a:srgbClr val="000090"/>
                </a:solidFill>
                <a:latin typeface="Arial"/>
                <a:cs typeface="Arial"/>
              </a:rPr>
            </a:br>
            <a:r>
              <a:rPr lang="en-US" dirty="0" smtClean="0">
                <a:solidFill>
                  <a:srgbClr val="000090"/>
                </a:solidFill>
                <a:latin typeface="Arial"/>
                <a:cs typeface="Arial"/>
              </a:rPr>
              <a:t>Essential Elements 1</a:t>
            </a:r>
            <a:endParaRPr lang="en-US" dirty="0">
              <a:solidFill>
                <a:srgbClr val="000090"/>
              </a:solidFill>
              <a:latin typeface="Arial"/>
              <a:cs typeface="Arial"/>
            </a:endParaRPr>
          </a:p>
        </p:txBody>
      </p:sp>
      <p:sp>
        <p:nvSpPr>
          <p:cNvPr id="5" name="Rectangle 4"/>
          <p:cNvSpPr>
            <a:spLocks noChangeArrowheads="1"/>
          </p:cNvSpPr>
          <p:nvPr/>
        </p:nvSpPr>
        <p:spPr bwMode="auto">
          <a:xfrm>
            <a:off x="3289769"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Week 2 Tutorial</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89769"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960759"/>
            <a:ext cx="7931224" cy="505572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700" dirty="0" smtClean="0"/>
              <a:t>	</a:t>
            </a:r>
            <a:r>
              <a:rPr lang="en-AU" sz="1700" dirty="0"/>
              <a:t>‘</a:t>
            </a:r>
            <a:r>
              <a:rPr lang="en-AU" sz="1700" dirty="0" smtClean="0"/>
              <a:t>You’re </a:t>
            </a:r>
            <a:r>
              <a:rPr lang="en-AU" sz="1700" dirty="0"/>
              <a:t>too young to be a </a:t>
            </a:r>
            <a:r>
              <a:rPr lang="en-AU" sz="1700" dirty="0" smtClean="0"/>
              <a:t>consultant,’ </a:t>
            </a:r>
            <a:r>
              <a:rPr lang="en-AU" sz="1700" dirty="0"/>
              <a:t>Rory </a:t>
            </a:r>
            <a:r>
              <a:rPr lang="en-AU" sz="1700" dirty="0" smtClean="0"/>
              <a:t>Huntley, </a:t>
            </a:r>
            <a:r>
              <a:rPr lang="en-AU" sz="1700" dirty="0"/>
              <a:t>longstanding client </a:t>
            </a:r>
            <a:r>
              <a:rPr lang="en-AU" sz="1700" dirty="0" smtClean="0"/>
              <a:t>of Farnsworth &amp; Partners, </a:t>
            </a:r>
            <a:r>
              <a:rPr lang="en-AU" sz="1700" dirty="0"/>
              <a:t>looks you up and down with suspicion.</a:t>
            </a:r>
          </a:p>
          <a:p>
            <a:pPr marL="0" indent="0">
              <a:buNone/>
              <a:tabLst>
                <a:tab pos="185738" algn="l"/>
              </a:tabLst>
            </a:pPr>
            <a:r>
              <a:rPr lang="en-AU" sz="1700" dirty="0"/>
              <a:t>	‘This is the intern that saved </a:t>
            </a:r>
            <a:r>
              <a:rPr lang="en-AU" sz="1700" dirty="0" smtClean="0"/>
              <a:t>Violet Shae </a:t>
            </a:r>
            <a:r>
              <a:rPr lang="en-AU" sz="1700" dirty="0"/>
              <a:t>at the AVEA meeting last </a:t>
            </a:r>
            <a:r>
              <a:rPr lang="en-AU" sz="1700" dirty="0" smtClean="0"/>
              <a:t>month,’ Fergus says. </a:t>
            </a:r>
            <a:r>
              <a:rPr lang="en-AU" sz="1700" dirty="0"/>
              <a:t>‘Hence the promotion.’</a:t>
            </a:r>
          </a:p>
          <a:p>
            <a:pPr marL="0" indent="0">
              <a:buNone/>
              <a:tabLst>
                <a:tab pos="185738" algn="l"/>
              </a:tabLst>
            </a:pPr>
            <a:r>
              <a:rPr lang="en-AU" sz="1700" dirty="0"/>
              <a:t>	</a:t>
            </a:r>
            <a:r>
              <a:rPr lang="en-AU" sz="1700" dirty="0" smtClean="0"/>
              <a:t>‘Well, well… so you </a:t>
            </a:r>
            <a:r>
              <a:rPr lang="en-AU" sz="1700" dirty="0"/>
              <a:t>can save an industry association president. But can you save a major industrial construction company?’ Rory asks you.</a:t>
            </a:r>
          </a:p>
          <a:p>
            <a:pPr marL="0" indent="0">
              <a:buNone/>
              <a:tabLst>
                <a:tab pos="185738" algn="l"/>
              </a:tabLst>
            </a:pPr>
            <a:r>
              <a:rPr lang="en-AU" sz="1700" dirty="0"/>
              <a:t>	‘What’s happened?’ </a:t>
            </a:r>
            <a:r>
              <a:rPr lang="en-AU" sz="1700" dirty="0" smtClean="0"/>
              <a:t>Fergus </a:t>
            </a:r>
            <a:r>
              <a:rPr lang="en-AU" sz="1700" dirty="0"/>
              <a:t>suddenly looks nervous.</a:t>
            </a:r>
          </a:p>
          <a:p>
            <a:pPr marL="0" indent="0">
              <a:buNone/>
              <a:tabLst>
                <a:tab pos="185738" algn="l"/>
              </a:tabLst>
            </a:pPr>
            <a:r>
              <a:rPr lang="en-AU" sz="1700" dirty="0"/>
              <a:t>	‘A month ago I came to </a:t>
            </a:r>
            <a:r>
              <a:rPr lang="en-AU" sz="1700" dirty="0" smtClean="0"/>
              <a:t>you Fergus </a:t>
            </a:r>
            <a:r>
              <a:rPr lang="en-AU" sz="1700" dirty="0"/>
              <a:t>with my concerns about my company, </a:t>
            </a:r>
            <a:r>
              <a:rPr lang="en-AU" sz="1700" dirty="0" smtClean="0"/>
              <a:t>Landcorp </a:t>
            </a:r>
            <a:r>
              <a:rPr lang="en-AU" sz="1700" dirty="0"/>
              <a:t>Ltd, being close to insolvency. You advised me to appoint a voluntary administrator to buy enough time to </a:t>
            </a:r>
            <a:r>
              <a:rPr lang="en-AU" sz="1700" dirty="0" smtClean="0"/>
              <a:t>sign up </a:t>
            </a:r>
            <a:r>
              <a:rPr lang="en-AU" sz="1700" dirty="0"/>
              <a:t>new clients and </a:t>
            </a:r>
            <a:r>
              <a:rPr lang="en-AU" sz="1700" dirty="0" smtClean="0"/>
              <a:t>return Landcorp to </a:t>
            </a:r>
            <a:r>
              <a:rPr lang="en-AU" sz="1700" dirty="0"/>
              <a:t>solvency.’</a:t>
            </a:r>
          </a:p>
          <a:p>
            <a:pPr marL="0" indent="0">
              <a:buNone/>
              <a:tabLst>
                <a:tab pos="185738" algn="l"/>
              </a:tabLst>
            </a:pPr>
            <a:r>
              <a:rPr lang="en-AU" sz="1700" dirty="0"/>
              <a:t>	</a:t>
            </a:r>
            <a:r>
              <a:rPr lang="en-AU" sz="1700" dirty="0" smtClean="0"/>
              <a:t>Fergus </a:t>
            </a:r>
            <a:r>
              <a:rPr lang="en-AU" sz="1700" dirty="0"/>
              <a:t>nods.</a:t>
            </a:r>
          </a:p>
          <a:p>
            <a:pPr marL="0" indent="0">
              <a:buNone/>
              <a:tabLst>
                <a:tab pos="185738" algn="l"/>
              </a:tabLst>
            </a:pPr>
            <a:r>
              <a:rPr lang="en-AU" sz="1700" dirty="0"/>
              <a:t>	‘I followed your </a:t>
            </a:r>
            <a:r>
              <a:rPr lang="en-AU" sz="1700" dirty="0" smtClean="0"/>
              <a:t>advice </a:t>
            </a:r>
            <a:r>
              <a:rPr lang="en-AU" sz="1700" dirty="0"/>
              <a:t>but only </a:t>
            </a:r>
            <a:r>
              <a:rPr lang="en-AU" sz="1700" dirty="0" smtClean="0"/>
              <a:t>managed to sign up </a:t>
            </a:r>
            <a:r>
              <a:rPr lang="en-AU" sz="1700" dirty="0"/>
              <a:t>one new client. An energy </a:t>
            </a:r>
            <a:r>
              <a:rPr lang="en-AU" sz="1700" dirty="0" smtClean="0"/>
              <a:t>conglomerate </a:t>
            </a:r>
            <a:r>
              <a:rPr lang="en-AU" sz="1700" dirty="0"/>
              <a:t>in Spain called Matador </a:t>
            </a:r>
            <a:r>
              <a:rPr lang="en-AU" sz="1700" dirty="0" smtClean="0"/>
              <a:t>Group.’</a:t>
            </a:r>
            <a:endParaRPr lang="en-AU" sz="1700" dirty="0"/>
          </a:p>
          <a:p>
            <a:pPr marL="0" indent="0">
              <a:buNone/>
              <a:tabLst>
                <a:tab pos="185738" algn="l"/>
              </a:tabLst>
            </a:pPr>
            <a:r>
              <a:rPr lang="en-AU" sz="1700" dirty="0"/>
              <a:t>	‘What’s the contract worth?’</a:t>
            </a:r>
          </a:p>
          <a:p>
            <a:pPr marL="0" indent="0">
              <a:buNone/>
              <a:tabLst>
                <a:tab pos="185738" algn="l"/>
              </a:tabLst>
            </a:pPr>
            <a:r>
              <a:rPr lang="en-AU" sz="1700" dirty="0"/>
              <a:t>	‘Seventeen million.’</a:t>
            </a:r>
          </a:p>
          <a:p>
            <a:pPr marL="0" indent="0">
              <a:buNone/>
              <a:tabLst>
                <a:tab pos="185738" algn="l"/>
              </a:tabLst>
            </a:pPr>
            <a:r>
              <a:rPr lang="en-AU" sz="1700" dirty="0"/>
              <a:t>		</a:t>
            </a:r>
          </a:p>
        </p:txBody>
      </p:sp>
    </p:spTree>
    <p:extLst>
      <p:ext uri="{BB962C8B-B14F-4D97-AF65-F5344CB8AC3E}">
        <p14:creationId xmlns:p14="http://schemas.microsoft.com/office/powerpoint/2010/main" val="2867858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960759"/>
            <a:ext cx="7931224" cy="505572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700" dirty="0"/>
              <a:t>	‘Seventeen million!’ </a:t>
            </a:r>
            <a:r>
              <a:rPr lang="en-AU" sz="1700" dirty="0" smtClean="0"/>
              <a:t>Fergus splutters</a:t>
            </a:r>
            <a:r>
              <a:rPr lang="en-AU" sz="1700" dirty="0"/>
              <a:t>.</a:t>
            </a:r>
            <a:r>
              <a:rPr lang="en-AU" sz="1700" dirty="0" smtClean="0"/>
              <a:t> </a:t>
            </a:r>
            <a:r>
              <a:rPr lang="en-AU" sz="1700" dirty="0"/>
              <a:t>‘That’s more than enough to put </a:t>
            </a:r>
            <a:r>
              <a:rPr lang="en-AU" sz="1700" dirty="0" smtClean="0"/>
              <a:t>Landcorp </a:t>
            </a:r>
            <a:r>
              <a:rPr lang="en-AU" sz="1700" dirty="0"/>
              <a:t>back on its feet.’</a:t>
            </a:r>
          </a:p>
          <a:p>
            <a:pPr marL="0" indent="0">
              <a:buNone/>
              <a:tabLst>
                <a:tab pos="185738" algn="l"/>
              </a:tabLst>
            </a:pPr>
            <a:r>
              <a:rPr lang="en-AU" sz="1700" dirty="0" smtClean="0"/>
              <a:t>	‘</a:t>
            </a:r>
            <a:r>
              <a:rPr lang="en-AU" sz="1700" dirty="0"/>
              <a:t>It would be if the voluntary administrator was supporting the deal. Instead, he’s recommending the creditors vote to put </a:t>
            </a:r>
            <a:r>
              <a:rPr lang="en-AU" sz="1700" dirty="0" smtClean="0"/>
              <a:t>Landcorp </a:t>
            </a:r>
            <a:r>
              <a:rPr lang="en-AU" sz="1700" dirty="0"/>
              <a:t>into liquidation. He refuses to believe the deal is binding.’</a:t>
            </a:r>
          </a:p>
          <a:p>
            <a:pPr marL="0" indent="0">
              <a:buNone/>
              <a:tabLst>
                <a:tab pos="185738" algn="l"/>
              </a:tabLst>
            </a:pPr>
            <a:r>
              <a:rPr lang="en-AU" sz="1700" dirty="0"/>
              <a:t>	‘Why?’</a:t>
            </a:r>
          </a:p>
          <a:p>
            <a:pPr marL="0" indent="0">
              <a:buNone/>
              <a:tabLst>
                <a:tab pos="185738" algn="l"/>
              </a:tabLst>
            </a:pPr>
            <a:r>
              <a:rPr lang="en-AU" sz="1700" dirty="0"/>
              <a:t>	‘Well, for one thing, the CEO of Matador </a:t>
            </a:r>
            <a:r>
              <a:rPr lang="en-AU" sz="1700" dirty="0" smtClean="0"/>
              <a:t>Group </a:t>
            </a:r>
            <a:r>
              <a:rPr lang="en-AU" sz="1700" dirty="0"/>
              <a:t>is also my brother, Peter </a:t>
            </a:r>
            <a:r>
              <a:rPr lang="en-AU" sz="1700" dirty="0" smtClean="0"/>
              <a:t>Huntley. </a:t>
            </a:r>
            <a:r>
              <a:rPr lang="en-AU" sz="1700" dirty="0"/>
              <a:t>And another reason is because Peter and I did the deal over the phone.’   </a:t>
            </a:r>
          </a:p>
          <a:p>
            <a:pPr marL="0" indent="0">
              <a:buNone/>
              <a:tabLst>
                <a:tab pos="185738" algn="l"/>
              </a:tabLst>
            </a:pPr>
            <a:r>
              <a:rPr lang="en-AU" sz="1700" dirty="0"/>
              <a:t>	‘What did you and Peter say to each other?’</a:t>
            </a:r>
          </a:p>
          <a:p>
            <a:pPr marL="0" indent="0">
              <a:buNone/>
              <a:tabLst>
                <a:tab pos="185738" algn="l"/>
              </a:tabLst>
            </a:pPr>
            <a:r>
              <a:rPr lang="en-AU" sz="1700" dirty="0"/>
              <a:t>	‘I offered to build him a power plant in Spain for nineteen million dollars. He counter-offered with seventeen million </a:t>
            </a:r>
            <a:r>
              <a:rPr lang="en-AU" sz="1700" dirty="0" smtClean="0"/>
              <a:t>-</a:t>
            </a:r>
            <a:r>
              <a:rPr lang="en-AU" sz="1700" dirty="0"/>
              <a:t> </a:t>
            </a:r>
            <a:r>
              <a:rPr lang="en-AU" sz="1700" dirty="0" smtClean="0"/>
              <a:t>but </a:t>
            </a:r>
            <a:r>
              <a:rPr lang="en-AU" sz="1700" dirty="0"/>
              <a:t>on the condition he can pay me in debentures issued by Matador </a:t>
            </a:r>
            <a:r>
              <a:rPr lang="en-AU" sz="1700" dirty="0" smtClean="0"/>
              <a:t>Group. </a:t>
            </a:r>
            <a:r>
              <a:rPr lang="en-AU" sz="1700" dirty="0"/>
              <a:t>I accepted his terms.’</a:t>
            </a:r>
          </a:p>
          <a:p>
            <a:pPr marL="0" indent="0">
              <a:buNone/>
              <a:tabLst>
                <a:tab pos="185738" algn="l"/>
              </a:tabLst>
            </a:pPr>
            <a:r>
              <a:rPr lang="en-AU" sz="1700" dirty="0"/>
              <a:t>	‘Sounds like offer and acceptance to me.’ </a:t>
            </a:r>
            <a:r>
              <a:rPr lang="en-AU" sz="1700" dirty="0" smtClean="0"/>
              <a:t>Fergus </a:t>
            </a:r>
            <a:r>
              <a:rPr lang="en-AU" sz="1700" dirty="0"/>
              <a:t>says.</a:t>
            </a:r>
          </a:p>
          <a:p>
            <a:pPr marL="0" indent="0">
              <a:buNone/>
              <a:tabLst>
                <a:tab pos="185738" algn="l"/>
              </a:tabLst>
            </a:pPr>
            <a:r>
              <a:rPr lang="en-AU" sz="1700" dirty="0"/>
              <a:t>	‘The voluntary administrator disagrees. He thinks the debentures are inadequate in value and my acceptance of them is conditional</a:t>
            </a:r>
            <a:r>
              <a:rPr lang="en-AU" sz="1700" dirty="0" smtClean="0"/>
              <a:t>.’</a:t>
            </a:r>
            <a:endParaRPr lang="en-AU" sz="1700" dirty="0"/>
          </a:p>
          <a:p>
            <a:pPr marL="0" indent="0">
              <a:buNone/>
              <a:tabLst>
                <a:tab pos="185738" algn="l"/>
              </a:tabLst>
            </a:pPr>
            <a:r>
              <a:rPr lang="en-AU" sz="1700" dirty="0"/>
              <a:t>	You clear your throat to </a:t>
            </a:r>
            <a:r>
              <a:rPr lang="en-AU" sz="1700" dirty="0" smtClean="0"/>
              <a:t>speak, </a:t>
            </a:r>
            <a:r>
              <a:rPr lang="en-AU" sz="1700" dirty="0"/>
              <a:t>‘The voluntary administrator is wrong, Mr </a:t>
            </a:r>
            <a:r>
              <a:rPr lang="en-AU" sz="1700" dirty="0" smtClean="0"/>
              <a:t>Huntley</a:t>
            </a:r>
            <a:r>
              <a:rPr lang="en-AU" sz="1700" dirty="0"/>
              <a:t>,</a:t>
            </a:r>
            <a:r>
              <a:rPr lang="en-AU" sz="1700" dirty="0" smtClean="0"/>
              <a:t> </a:t>
            </a:r>
            <a:r>
              <a:rPr lang="en-AU" sz="1700" dirty="0"/>
              <a:t>a</a:t>
            </a:r>
            <a:r>
              <a:rPr lang="en-AU" sz="1700" dirty="0" smtClean="0"/>
              <a:t>nd </a:t>
            </a:r>
            <a:r>
              <a:rPr lang="en-AU" sz="1700" dirty="0"/>
              <a:t>yes … I can save your company.’</a:t>
            </a:r>
          </a:p>
        </p:txBody>
      </p:sp>
    </p:spTree>
    <p:extLst>
      <p:ext uri="{BB962C8B-B14F-4D97-AF65-F5344CB8AC3E}">
        <p14:creationId xmlns:p14="http://schemas.microsoft.com/office/powerpoint/2010/main" val="1665785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55576" y="3588013"/>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Three</a:t>
            </a:r>
            <a:endParaRPr lang="en-AU" sz="1200" b="1" dirty="0"/>
          </a:p>
          <a:p>
            <a:pPr marL="0" indent="0">
              <a:buNone/>
            </a:pPr>
            <a:r>
              <a:rPr lang="en-AU" sz="1200" dirty="0"/>
              <a:t>In your group, prepare a solution to Rory’s issue. </a:t>
            </a:r>
            <a:endParaRPr lang="en-AU" sz="1200" dirty="0" smtClean="0"/>
          </a:p>
          <a:p>
            <a:pPr marL="0" indent="0">
              <a:buNone/>
            </a:pPr>
            <a:r>
              <a:rPr lang="en-AU" sz="1200" dirty="0" smtClean="0"/>
              <a:t>Focus </a:t>
            </a:r>
            <a:r>
              <a:rPr lang="en-AU" sz="1200" dirty="0"/>
              <a:t>on the following</a:t>
            </a:r>
            <a:r>
              <a:rPr lang="en-AU" sz="1200" dirty="0" smtClean="0"/>
              <a:t>:</a:t>
            </a:r>
            <a:endParaRPr lang="en-AU" sz="1200" dirty="0"/>
          </a:p>
          <a:p>
            <a:pPr marL="265113" indent="-173038"/>
            <a:r>
              <a:rPr lang="en-AU" sz="1200" dirty="0"/>
              <a:t>Explain that parties to a contract must have an intention to be legally </a:t>
            </a:r>
            <a:r>
              <a:rPr lang="en-AU" sz="1200" dirty="0" smtClean="0"/>
              <a:t>bound</a:t>
            </a:r>
            <a:endParaRPr lang="en-AU" sz="1200" dirty="0"/>
          </a:p>
          <a:p>
            <a:pPr marL="265113" indent="-173038"/>
            <a:r>
              <a:rPr lang="en-AU" sz="1200" dirty="0"/>
              <a:t>Discuss the presumption that the courts make when hearing contractual disputes between family members and how this presumption may be rebutted by evidence</a:t>
            </a:r>
          </a:p>
          <a:p>
            <a:pPr marL="265113" indent="-173038"/>
            <a:r>
              <a:rPr lang="en-AU" sz="1200" dirty="0"/>
              <a:t>Prepare a counter argument to the voluntary administrators report that the </a:t>
            </a:r>
            <a:r>
              <a:rPr lang="en-AU" sz="1200" dirty="0" smtClean="0"/>
              <a:t>contract cannot </a:t>
            </a:r>
            <a:r>
              <a:rPr lang="en-AU" sz="1200" dirty="0"/>
              <a:t>be enforced because </a:t>
            </a:r>
            <a:r>
              <a:rPr lang="en-AU" sz="1200" dirty="0" smtClean="0"/>
              <a:t>the parties </a:t>
            </a:r>
            <a:r>
              <a:rPr lang="en-AU" sz="1200" dirty="0"/>
              <a:t>are brothers</a:t>
            </a:r>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013767"/>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One</a:t>
            </a:r>
            <a:endParaRPr lang="en-AU" sz="1200" dirty="0"/>
          </a:p>
          <a:p>
            <a:pPr marL="0" indent="0">
              <a:buNone/>
            </a:pPr>
            <a:r>
              <a:rPr lang="en-AU" sz="1200" dirty="0"/>
              <a:t>In your group, prepare a solution to Rory’s issue. </a:t>
            </a:r>
            <a:endParaRPr lang="en-AU" sz="1200" dirty="0" smtClean="0"/>
          </a:p>
          <a:p>
            <a:pPr marL="0" indent="0">
              <a:buNone/>
            </a:pPr>
            <a:r>
              <a:rPr lang="en-AU" sz="1200" dirty="0" smtClean="0"/>
              <a:t>Focus </a:t>
            </a:r>
            <a:r>
              <a:rPr lang="en-AU" sz="1200" dirty="0"/>
              <a:t>on the following</a:t>
            </a:r>
            <a:r>
              <a:rPr lang="en-AU" sz="1200" dirty="0" smtClean="0"/>
              <a:t>:</a:t>
            </a:r>
            <a:endParaRPr lang="en-AU" sz="1200" dirty="0"/>
          </a:p>
          <a:p>
            <a:pPr marL="265113" indent="-173038"/>
            <a:r>
              <a:rPr lang="en-AU" sz="1200" dirty="0"/>
              <a:t>Explain that his agreement with Matador </a:t>
            </a:r>
            <a:r>
              <a:rPr lang="en-AU" sz="1200" dirty="0" smtClean="0"/>
              <a:t>Group is </a:t>
            </a:r>
            <a:r>
              <a:rPr lang="en-AU" sz="1200" dirty="0"/>
              <a:t>a contract</a:t>
            </a:r>
          </a:p>
          <a:p>
            <a:pPr marL="265113" indent="-173038"/>
            <a:r>
              <a:rPr lang="en-AU" sz="1200" dirty="0"/>
              <a:t>Discuss how contractual obligations are binding and can be enforced by a court</a:t>
            </a:r>
          </a:p>
          <a:p>
            <a:pPr marL="265113" indent="-173038"/>
            <a:r>
              <a:rPr lang="en-AU" sz="1200" dirty="0"/>
              <a:t>Prepare a counter argument to the voluntary administrators report that a deal made over the telephone cannot be binding</a:t>
            </a:r>
          </a:p>
        </p:txBody>
      </p:sp>
      <p:sp>
        <p:nvSpPr>
          <p:cNvPr id="6" name="Content Placeholder 2"/>
          <p:cNvSpPr txBox="1">
            <a:spLocks/>
          </p:cNvSpPr>
          <p:nvPr/>
        </p:nvSpPr>
        <p:spPr>
          <a:xfrm>
            <a:off x="4873588" y="1013767"/>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Two</a:t>
            </a:r>
            <a:endParaRPr lang="en-AU" sz="1200" dirty="0"/>
          </a:p>
          <a:p>
            <a:pPr marL="0" indent="0">
              <a:buNone/>
            </a:pPr>
            <a:r>
              <a:rPr lang="en-AU" sz="1200" dirty="0"/>
              <a:t>In your group, prepare a solution to Rory’s issue. </a:t>
            </a:r>
            <a:endParaRPr lang="en-AU" sz="1200" dirty="0" smtClean="0"/>
          </a:p>
          <a:p>
            <a:pPr marL="0" indent="0">
              <a:buNone/>
            </a:pPr>
            <a:r>
              <a:rPr lang="en-AU" sz="1200" dirty="0" smtClean="0"/>
              <a:t>Focus </a:t>
            </a:r>
            <a:r>
              <a:rPr lang="en-AU" sz="1200" dirty="0"/>
              <a:t>on the following</a:t>
            </a:r>
            <a:r>
              <a:rPr lang="en-AU" sz="1200" dirty="0" smtClean="0"/>
              <a:t>: </a:t>
            </a:r>
            <a:endParaRPr lang="en-AU" sz="1200" dirty="0"/>
          </a:p>
          <a:p>
            <a:pPr marL="265113" indent="-173038"/>
            <a:r>
              <a:rPr lang="en-AU" sz="1200" dirty="0"/>
              <a:t>Explain that a binding contract must have an offer and an acceptance</a:t>
            </a:r>
          </a:p>
          <a:p>
            <a:pPr marL="265113" indent="-173038"/>
            <a:r>
              <a:rPr lang="en-AU" sz="1200" dirty="0"/>
              <a:t>Discuss the rules relating to an offer and the rules relating to an acceptance</a:t>
            </a:r>
          </a:p>
          <a:p>
            <a:pPr marL="265113" indent="-173038"/>
            <a:r>
              <a:rPr lang="en-AU" sz="1200" dirty="0"/>
              <a:t>Prepare a counter argument to the voluntary administrators report that Rory’s acceptance of Peter’s offer is conditional</a:t>
            </a:r>
          </a:p>
        </p:txBody>
      </p:sp>
      <p:sp>
        <p:nvSpPr>
          <p:cNvPr id="8" name="Content Placeholder 2"/>
          <p:cNvSpPr txBox="1">
            <a:spLocks/>
          </p:cNvSpPr>
          <p:nvPr/>
        </p:nvSpPr>
        <p:spPr>
          <a:xfrm>
            <a:off x="4873588" y="3588013"/>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Four</a:t>
            </a:r>
            <a:endParaRPr lang="en-AU" sz="1200" dirty="0"/>
          </a:p>
          <a:p>
            <a:pPr marL="0" indent="0">
              <a:buNone/>
            </a:pPr>
            <a:r>
              <a:rPr lang="en-AU" sz="1200" dirty="0"/>
              <a:t>In your group, prepare a solution to Rory’s issue. </a:t>
            </a:r>
            <a:endParaRPr lang="en-AU" sz="1200" dirty="0" smtClean="0"/>
          </a:p>
          <a:p>
            <a:pPr marL="0" indent="0">
              <a:buNone/>
            </a:pPr>
            <a:r>
              <a:rPr lang="en-AU" sz="1200" dirty="0" smtClean="0"/>
              <a:t>Focus </a:t>
            </a:r>
            <a:r>
              <a:rPr lang="en-AU" sz="1200" dirty="0"/>
              <a:t>on the following</a:t>
            </a:r>
            <a:r>
              <a:rPr lang="en-AU" sz="1200" dirty="0" smtClean="0"/>
              <a:t>:</a:t>
            </a:r>
            <a:endParaRPr lang="en-AU" sz="1200" dirty="0"/>
          </a:p>
          <a:p>
            <a:pPr marL="265113" indent="-173038"/>
            <a:r>
              <a:rPr lang="en-AU" sz="1200" dirty="0"/>
              <a:t>Explain that a contract must have consideration to be legally enforceable </a:t>
            </a:r>
          </a:p>
          <a:p>
            <a:pPr marL="265113" indent="-173038"/>
            <a:r>
              <a:rPr lang="en-AU" sz="1200" dirty="0"/>
              <a:t>Discuss what consideration is and the rules relating to consideration</a:t>
            </a:r>
          </a:p>
          <a:p>
            <a:pPr marL="265113" indent="-173038"/>
            <a:r>
              <a:rPr lang="en-AU" sz="1200" dirty="0"/>
              <a:t>Prepare a counter argument to the voluntary administrators report that consideration must be adequate for a contract to be binding</a:t>
            </a:r>
          </a:p>
        </p:txBody>
      </p:sp>
      <p:grpSp>
        <p:nvGrpSpPr>
          <p:cNvPr id="19" name="Group 18"/>
          <p:cNvGrpSpPr/>
          <p:nvPr/>
        </p:nvGrpSpPr>
        <p:grpSpPr>
          <a:xfrm>
            <a:off x="702567" y="1027019"/>
            <a:ext cx="4027055" cy="2375273"/>
            <a:chOff x="755576" y="1013768"/>
            <a:chExt cx="3965612" cy="2339032"/>
          </a:xfrm>
        </p:grpSpPr>
        <p:sp>
          <p:nvSpPr>
            <p:cNvPr id="20" name="Rounded Rectangle 19"/>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21" name="TextBox 20"/>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One</a:t>
              </a:r>
              <a:endParaRPr lang="en-AU" sz="2800" b="1" dirty="0">
                <a:solidFill>
                  <a:schemeClr val="bg1"/>
                </a:solidFill>
              </a:endParaRPr>
            </a:p>
          </p:txBody>
        </p:sp>
      </p:grpSp>
      <p:grpSp>
        <p:nvGrpSpPr>
          <p:cNvPr id="22" name="Group 21"/>
          <p:cNvGrpSpPr/>
          <p:nvPr/>
        </p:nvGrpSpPr>
        <p:grpSpPr>
          <a:xfrm>
            <a:off x="4848890" y="1027019"/>
            <a:ext cx="4027055" cy="2375273"/>
            <a:chOff x="755576" y="1013768"/>
            <a:chExt cx="3965612" cy="2339032"/>
          </a:xfrm>
        </p:grpSpPr>
        <p:sp>
          <p:nvSpPr>
            <p:cNvPr id="23" name="Rounded Rectangle 22"/>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24" name="TextBox 23"/>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Two</a:t>
              </a:r>
              <a:endParaRPr lang="en-AU" sz="2800" b="1" dirty="0">
                <a:solidFill>
                  <a:schemeClr val="bg1"/>
                </a:solidFill>
              </a:endParaRPr>
            </a:p>
          </p:txBody>
        </p:sp>
      </p:grpSp>
      <p:grpSp>
        <p:nvGrpSpPr>
          <p:cNvPr id="37" name="Group 36"/>
          <p:cNvGrpSpPr/>
          <p:nvPr/>
        </p:nvGrpSpPr>
        <p:grpSpPr>
          <a:xfrm>
            <a:off x="702566" y="3601265"/>
            <a:ext cx="4027055" cy="2375273"/>
            <a:chOff x="755576" y="1013768"/>
            <a:chExt cx="3965612" cy="2339032"/>
          </a:xfrm>
        </p:grpSpPr>
        <p:sp>
          <p:nvSpPr>
            <p:cNvPr id="38" name="Rounded Rectangle 37"/>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9" name="TextBox 38"/>
            <p:cNvSpPr txBox="1"/>
            <p:nvPr/>
          </p:nvSpPr>
          <p:spPr>
            <a:xfrm>
              <a:off x="1598695" y="1921674"/>
              <a:ext cx="2419178" cy="515237"/>
            </a:xfrm>
            <a:prstGeom prst="rect">
              <a:avLst/>
            </a:prstGeom>
            <a:noFill/>
          </p:spPr>
          <p:txBody>
            <a:bodyPr wrap="square" rtlCol="0">
              <a:spAutoFit/>
            </a:bodyPr>
            <a:lstStyle/>
            <a:p>
              <a:pPr algn="ctr"/>
              <a:r>
                <a:rPr lang="en-AU" sz="2800" b="1" dirty="0" smtClean="0">
                  <a:solidFill>
                    <a:schemeClr val="bg1"/>
                  </a:solidFill>
                </a:rPr>
                <a:t>Group Three</a:t>
              </a:r>
              <a:endParaRPr lang="en-AU" sz="2800" b="1" dirty="0">
                <a:solidFill>
                  <a:schemeClr val="bg1"/>
                </a:solidFill>
              </a:endParaRPr>
            </a:p>
          </p:txBody>
        </p:sp>
      </p:grpSp>
      <p:grpSp>
        <p:nvGrpSpPr>
          <p:cNvPr id="40" name="Group 39"/>
          <p:cNvGrpSpPr/>
          <p:nvPr/>
        </p:nvGrpSpPr>
        <p:grpSpPr>
          <a:xfrm>
            <a:off x="4838649" y="3601264"/>
            <a:ext cx="4027055" cy="2375273"/>
            <a:chOff x="781676" y="1013768"/>
            <a:chExt cx="3965612" cy="2339032"/>
          </a:xfrm>
        </p:grpSpPr>
        <p:sp>
          <p:nvSpPr>
            <p:cNvPr id="41" name="Rounded Rectangle 40"/>
            <p:cNvSpPr/>
            <p:nvPr/>
          </p:nvSpPr>
          <p:spPr>
            <a:xfrm>
              <a:off x="7816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42" name="TextBox 41"/>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Four</a:t>
              </a:r>
              <a:endParaRPr lang="en-AU" sz="2800" b="1" dirty="0">
                <a:solidFill>
                  <a:schemeClr val="bg1"/>
                </a:solidFill>
              </a:endParaRPr>
            </a:p>
          </p:txBody>
        </p:sp>
      </p:grpSp>
    </p:spTree>
    <p:extLst>
      <p:ext uri="{BB962C8B-B14F-4D97-AF65-F5344CB8AC3E}">
        <p14:creationId xmlns:p14="http://schemas.microsoft.com/office/powerpoint/2010/main" val="32865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7"/>
            <a:ext cx="7931224" cy="505572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700" dirty="0" smtClean="0"/>
              <a:t>	</a:t>
            </a:r>
            <a:r>
              <a:rPr lang="en-AU" sz="1700" dirty="0"/>
              <a:t>‘That’s a fine piece of work,’ Rory says. ‘But it’s the creditors you need to convince, not me.’</a:t>
            </a:r>
          </a:p>
          <a:p>
            <a:pPr marL="0" indent="0">
              <a:buNone/>
              <a:tabLst>
                <a:tab pos="185738" algn="l"/>
              </a:tabLst>
            </a:pPr>
            <a:r>
              <a:rPr lang="en-AU" sz="1700" dirty="0"/>
              <a:t>	‘What time is the creditors meeting?’ you ask.</a:t>
            </a:r>
          </a:p>
          <a:p>
            <a:pPr marL="0" indent="0">
              <a:buNone/>
              <a:tabLst>
                <a:tab pos="185738" algn="l"/>
              </a:tabLst>
            </a:pPr>
            <a:r>
              <a:rPr lang="en-AU" sz="1700" dirty="0"/>
              <a:t>	‘Eleven this morning.’</a:t>
            </a:r>
          </a:p>
          <a:p>
            <a:pPr marL="0" indent="0">
              <a:buNone/>
              <a:tabLst>
                <a:tab pos="185738" algn="l"/>
              </a:tabLst>
            </a:pPr>
            <a:r>
              <a:rPr lang="en-AU" sz="1700" dirty="0"/>
              <a:t>	‘We’ll be there,’ </a:t>
            </a:r>
            <a:r>
              <a:rPr lang="en-AU" sz="1700" dirty="0" smtClean="0"/>
              <a:t>Fergus says</a:t>
            </a:r>
            <a:r>
              <a:rPr lang="en-AU" sz="1700" dirty="0"/>
              <a:t>. ‘We’ll convince the creditors the agreement is binding and they’ll vote to give you back your company.’</a:t>
            </a:r>
          </a:p>
          <a:p>
            <a:pPr marL="0" indent="0">
              <a:buNone/>
              <a:tabLst>
                <a:tab pos="185738" algn="l"/>
              </a:tabLst>
            </a:pPr>
            <a:r>
              <a:rPr lang="en-AU" sz="1700" dirty="0"/>
              <a:t>	‘</a:t>
            </a:r>
            <a:r>
              <a:rPr lang="en-AU" sz="1700" dirty="0" smtClean="0"/>
              <a:t>They’d </a:t>
            </a:r>
            <a:r>
              <a:rPr lang="en-AU" sz="1700" dirty="0"/>
              <a:t>better </a:t>
            </a:r>
            <a:r>
              <a:rPr lang="en-AU" sz="1700" dirty="0" smtClean="0"/>
              <a:t>Fergus, for your sake,  because </a:t>
            </a:r>
            <a:r>
              <a:rPr lang="en-AU" sz="1700" dirty="0"/>
              <a:t>if they don’t </a:t>
            </a:r>
            <a:r>
              <a:rPr lang="en-AU" sz="1700" dirty="0" smtClean="0"/>
              <a:t>I’m </a:t>
            </a:r>
            <a:r>
              <a:rPr lang="en-AU" sz="1700" dirty="0"/>
              <a:t>going to </a:t>
            </a:r>
            <a:r>
              <a:rPr lang="en-AU" sz="1700" dirty="0" smtClean="0"/>
              <a:t>sue Farnsworth &amp; Partners and I’m going to sue you </a:t>
            </a:r>
            <a:r>
              <a:rPr lang="en-AU" sz="1700" dirty="0"/>
              <a:t>personally as well. After all, it was your negligent advice that got me into this mess. This is your one and only chance to get me out of it.’</a:t>
            </a:r>
          </a:p>
          <a:p>
            <a:pPr marL="0" indent="0">
              <a:buNone/>
              <a:tabLst>
                <a:tab pos="185738" algn="l"/>
              </a:tabLst>
            </a:pPr>
            <a:r>
              <a:rPr lang="en-AU" sz="1700" dirty="0"/>
              <a:t>	</a:t>
            </a:r>
            <a:r>
              <a:rPr lang="en-AU" sz="1700" dirty="0" smtClean="0"/>
              <a:t>Fergus </a:t>
            </a:r>
            <a:r>
              <a:rPr lang="en-AU" sz="1700" dirty="0"/>
              <a:t>looks to you as the colour drains away from his face.</a:t>
            </a:r>
          </a:p>
          <a:p>
            <a:pPr marL="0" indent="0">
              <a:buNone/>
              <a:tabLst>
                <a:tab pos="185738" algn="l"/>
              </a:tabLst>
            </a:pPr>
            <a:r>
              <a:rPr lang="en-AU" sz="1700" dirty="0"/>
              <a:t>	You give him a </a:t>
            </a:r>
            <a:r>
              <a:rPr lang="en-AU" sz="1700" dirty="0" smtClean="0"/>
              <a:t>reassuring nod </a:t>
            </a:r>
            <a:r>
              <a:rPr lang="en-AU" sz="1700" dirty="0"/>
              <a:t>and a smile.</a:t>
            </a:r>
          </a:p>
        </p:txBody>
      </p:sp>
      <p:sp>
        <p:nvSpPr>
          <p:cNvPr id="7" name="Content Placeholder 2"/>
          <p:cNvSpPr txBox="1">
            <a:spLocks/>
          </p:cNvSpPr>
          <p:nvPr/>
        </p:nvSpPr>
        <p:spPr>
          <a:xfrm>
            <a:off x="755576" y="4731003"/>
            <a:ext cx="7931224" cy="72889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tabLst>
                <a:tab pos="185738" algn="l"/>
              </a:tabLst>
            </a:pPr>
            <a:r>
              <a:rPr lang="en-AU" sz="1700" b="1" dirty="0" smtClean="0"/>
              <a:t>	Restructure </a:t>
            </a:r>
            <a:r>
              <a:rPr lang="en-AU" sz="1700" b="1" dirty="0"/>
              <a:t>your work </a:t>
            </a:r>
            <a:r>
              <a:rPr lang="en-AU" sz="1700" b="1" dirty="0" smtClean="0"/>
              <a:t>into </a:t>
            </a:r>
            <a:r>
              <a:rPr lang="en-AU" sz="1700" b="1" dirty="0"/>
              <a:t>a presentation to the creditors at the </a:t>
            </a:r>
            <a:r>
              <a:rPr lang="en-AU" sz="1700" b="1" dirty="0" smtClean="0"/>
              <a:t>	creditors </a:t>
            </a:r>
            <a:r>
              <a:rPr lang="en-AU" sz="1700" b="1" dirty="0"/>
              <a:t>meeting.</a:t>
            </a:r>
          </a:p>
          <a:p>
            <a:pPr marL="0" indent="0">
              <a:buNone/>
              <a:tabLst>
                <a:tab pos="185738" algn="l"/>
              </a:tabLst>
            </a:pPr>
            <a:r>
              <a:rPr lang="en-AU" sz="1700" b="1" dirty="0"/>
              <a:t> </a:t>
            </a:r>
          </a:p>
        </p:txBody>
      </p:sp>
    </p:spTree>
    <p:extLst>
      <p:ext uri="{BB962C8B-B14F-4D97-AF65-F5344CB8AC3E}">
        <p14:creationId xmlns:p14="http://schemas.microsoft.com/office/powerpoint/2010/main" val="331103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6"/>
            <a:ext cx="7931224" cy="402206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700" dirty="0" smtClean="0"/>
              <a:t>	</a:t>
            </a:r>
            <a:r>
              <a:rPr lang="en-AU" sz="1700" dirty="0"/>
              <a:t>‘I list the reasons why, in my opinion, the proposed deal with Matador </a:t>
            </a:r>
            <a:r>
              <a:rPr lang="en-AU" sz="1700" dirty="0" smtClean="0"/>
              <a:t>Group is </a:t>
            </a:r>
            <a:r>
              <a:rPr lang="en-AU" sz="1700" dirty="0"/>
              <a:t>not binding and cannot be relied upon by you in making your decision regarding the future of </a:t>
            </a:r>
            <a:r>
              <a:rPr lang="en-AU" sz="1700" dirty="0" smtClean="0"/>
              <a:t>Landcorp </a:t>
            </a:r>
            <a:r>
              <a:rPr lang="en-AU" sz="1700" dirty="0"/>
              <a:t>Ltd,’ the voluntary administrator pauses to sip from a glass of water.</a:t>
            </a:r>
          </a:p>
          <a:p>
            <a:pPr marL="0" indent="0">
              <a:buNone/>
              <a:tabLst>
                <a:tab pos="185738" algn="l"/>
              </a:tabLst>
            </a:pPr>
            <a:r>
              <a:rPr lang="en-AU" sz="1700" dirty="0"/>
              <a:t>	‘If the agreement was binding I would obviously change my recommendation and advise you to vote to return the company to Mr </a:t>
            </a:r>
            <a:r>
              <a:rPr lang="en-AU" sz="1700" dirty="0" smtClean="0"/>
              <a:t>Huntley. </a:t>
            </a:r>
            <a:r>
              <a:rPr lang="en-AU" sz="1700" dirty="0"/>
              <a:t>But because it is not I must recommend that you vote to put the company into liquidation. We will now proceed to that vote.’</a:t>
            </a:r>
          </a:p>
          <a:p>
            <a:pPr marL="0" indent="0">
              <a:buNone/>
              <a:tabLst>
                <a:tab pos="185738" algn="l"/>
              </a:tabLst>
            </a:pPr>
            <a:r>
              <a:rPr lang="en-AU" sz="1700" dirty="0"/>
              <a:t>	‘Before we do,’ you say, as you rise from your seat and face the </a:t>
            </a:r>
            <a:r>
              <a:rPr lang="en-AU" sz="1700" dirty="0" smtClean="0"/>
              <a:t>creditors, ‘</a:t>
            </a:r>
            <a:r>
              <a:rPr lang="en-AU" sz="1700" dirty="0"/>
              <a:t>There are a couple of things I’d like to point out to </a:t>
            </a:r>
            <a:r>
              <a:rPr lang="en-AU" sz="1700" dirty="0" smtClean="0"/>
              <a:t>the creditors </a:t>
            </a:r>
            <a:r>
              <a:rPr lang="en-AU" sz="1700" dirty="0"/>
              <a:t>about the nature of contracts and what makes them binding</a:t>
            </a:r>
            <a:r>
              <a:rPr lang="en-AU" sz="1700" dirty="0" smtClean="0"/>
              <a:t>…’</a:t>
            </a:r>
            <a:endParaRPr lang="en-AU" sz="1700" dirty="0"/>
          </a:p>
        </p:txBody>
      </p:sp>
      <p:sp>
        <p:nvSpPr>
          <p:cNvPr id="7" name="Content Placeholder 2"/>
          <p:cNvSpPr txBox="1">
            <a:spLocks/>
          </p:cNvSpPr>
          <p:nvPr/>
        </p:nvSpPr>
        <p:spPr>
          <a:xfrm>
            <a:off x="755576" y="4731003"/>
            <a:ext cx="7931224" cy="7288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tabLst>
                <a:tab pos="185738" algn="l"/>
              </a:tabLst>
            </a:pPr>
            <a:r>
              <a:rPr lang="en-AU" sz="1700" b="1" dirty="0" smtClean="0"/>
              <a:t>	</a:t>
            </a:r>
            <a:r>
              <a:rPr lang="en-AU" sz="1700" b="1" dirty="0"/>
              <a:t>Deliver your presentation to the creditors at the creditors meeting</a:t>
            </a:r>
          </a:p>
        </p:txBody>
      </p:sp>
    </p:spTree>
    <p:extLst>
      <p:ext uri="{BB962C8B-B14F-4D97-AF65-F5344CB8AC3E}">
        <p14:creationId xmlns:p14="http://schemas.microsoft.com/office/powerpoint/2010/main" val="187482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6"/>
            <a:ext cx="7931224" cy="402206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800" dirty="0" smtClean="0"/>
              <a:t>	</a:t>
            </a:r>
            <a:r>
              <a:rPr lang="en-AU" sz="1800" dirty="0"/>
              <a:t>The voluntary administrator is visibly furious.</a:t>
            </a:r>
          </a:p>
          <a:p>
            <a:pPr marL="0" indent="0">
              <a:buNone/>
              <a:tabLst>
                <a:tab pos="185738" algn="l"/>
              </a:tabLst>
            </a:pPr>
            <a:r>
              <a:rPr lang="en-AU" sz="1800" dirty="0"/>
              <a:t>	‘I don’t know who this person is or who they represent but -’</a:t>
            </a:r>
          </a:p>
          <a:p>
            <a:pPr marL="0" indent="0">
              <a:buNone/>
              <a:tabLst>
                <a:tab pos="185738" algn="l"/>
              </a:tabLst>
            </a:pPr>
            <a:r>
              <a:rPr lang="en-AU" sz="1800" dirty="0"/>
              <a:t>	Rory </a:t>
            </a:r>
            <a:r>
              <a:rPr lang="en-AU" sz="1800" dirty="0" smtClean="0"/>
              <a:t>Huntley’s voice </a:t>
            </a:r>
            <a:r>
              <a:rPr lang="en-AU" sz="1800" dirty="0"/>
              <a:t>booms from the back of the room. ‘This person is a consultant from </a:t>
            </a:r>
            <a:r>
              <a:rPr lang="en-AU" sz="1800" dirty="0" smtClean="0"/>
              <a:t>Farnsworth &amp; Partners </a:t>
            </a:r>
            <a:r>
              <a:rPr lang="en-AU" sz="1800" dirty="0"/>
              <a:t>and is representing me.’</a:t>
            </a:r>
          </a:p>
          <a:p>
            <a:pPr marL="0" indent="0">
              <a:buNone/>
              <a:tabLst>
                <a:tab pos="185738" algn="l"/>
              </a:tabLst>
            </a:pPr>
            <a:r>
              <a:rPr lang="en-AU" sz="1800" dirty="0"/>
              <a:t>	The creditors all turn in their chairs.</a:t>
            </a:r>
          </a:p>
          <a:p>
            <a:pPr marL="0" indent="0">
              <a:buNone/>
              <a:tabLst>
                <a:tab pos="185738" algn="l"/>
              </a:tabLst>
            </a:pPr>
            <a:r>
              <a:rPr lang="en-AU" sz="1800" dirty="0"/>
              <a:t>	‘Very well, Mr </a:t>
            </a:r>
            <a:r>
              <a:rPr lang="en-AU" sz="1800" dirty="0" smtClean="0"/>
              <a:t>Huntley,’ the </a:t>
            </a:r>
            <a:r>
              <a:rPr lang="en-AU" sz="1800" dirty="0"/>
              <a:t>voluntary </a:t>
            </a:r>
            <a:r>
              <a:rPr lang="en-AU" sz="1800" dirty="0" smtClean="0"/>
              <a:t>administrator says. </a:t>
            </a:r>
            <a:r>
              <a:rPr lang="en-AU" sz="1800" dirty="0"/>
              <a:t>‘The creditors will now cast their votes by show of hands to determine the future of </a:t>
            </a:r>
            <a:r>
              <a:rPr lang="en-AU" sz="1800" dirty="0" smtClean="0"/>
              <a:t>Landcorp </a:t>
            </a:r>
            <a:r>
              <a:rPr lang="en-AU" sz="1800" dirty="0"/>
              <a:t>Ltd. All those in favour of placing the company into liquidation please raise your hands. Thank you. All those in favour of returning the company to its directors please raise your hands. Thank you.’</a:t>
            </a:r>
          </a:p>
          <a:p>
            <a:pPr marL="0" indent="0">
              <a:buNone/>
              <a:tabLst>
                <a:tab pos="185738" algn="l"/>
              </a:tabLst>
            </a:pPr>
            <a:r>
              <a:rPr lang="en-AU" sz="1800" dirty="0"/>
              <a:t>	The voluntary administrator records the result in his ledger. </a:t>
            </a:r>
          </a:p>
          <a:p>
            <a:pPr marL="0" indent="0">
              <a:buNone/>
              <a:tabLst>
                <a:tab pos="185738" algn="l"/>
              </a:tabLst>
            </a:pPr>
            <a:r>
              <a:rPr lang="en-AU" sz="1800" dirty="0"/>
              <a:t>	‘The creditors have decided by majority vote to …’</a:t>
            </a:r>
          </a:p>
          <a:p>
            <a:pPr marL="0" indent="0">
              <a:buNone/>
              <a:tabLst>
                <a:tab pos="185738" algn="l"/>
              </a:tabLst>
            </a:pPr>
            <a:endParaRPr lang="en-AU" sz="1700" dirty="0"/>
          </a:p>
        </p:txBody>
      </p:sp>
    </p:spTree>
    <p:extLst>
      <p:ext uri="{BB962C8B-B14F-4D97-AF65-F5344CB8AC3E}">
        <p14:creationId xmlns:p14="http://schemas.microsoft.com/office/powerpoint/2010/main" val="1370770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1491</TotalTime>
  <Words>278</Words>
  <Application>Microsoft Office PowerPoint</Application>
  <PresentationFormat>On-screen Show (4:3)</PresentationFormat>
  <Paragraphs>77</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K_KBS_PowerPoint_20150424</vt:lpstr>
      <vt:lpstr>Contract Law:  Essential Elements 1</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Adam Murphy</cp:lastModifiedBy>
  <cp:revision>99</cp:revision>
  <dcterms:created xsi:type="dcterms:W3CDTF">2015-04-24T09:41:14Z</dcterms:created>
  <dcterms:modified xsi:type="dcterms:W3CDTF">2017-03-03T01:19:47Z</dcterms:modified>
</cp:coreProperties>
</file>